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3.jpg" ContentType="image/jpg"/>
  <Override PartName="/ppt/tags/tag10.xml" ContentType="application/vnd.openxmlformats-officedocument.presentationml.tags+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g"/>
  <Override PartName="/ppt/notesSlides/notesSlide8.xml" ContentType="application/vnd.openxmlformats-officedocument.presentationml.notesSlide+xml"/>
  <Override PartName="/ppt/media/image10.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2.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3.jpg" ContentType="image/jpg"/>
  <Override PartName="/ppt/media/image14.jpg" ContentType="image/jpg"/>
  <Override PartName="/ppt/media/image15.jpg" ContentType="image/jpg"/>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8.jpg" ContentType="image/jpg"/>
  <Override PartName="/ppt/media/image19.jpg" ContentType="image/jpg"/>
  <Override PartName="/ppt/media/image20.jpg" ContentType="image/jpg"/>
  <Override PartName="/ppt/notesSlides/notesSlide24.xml" ContentType="application/vnd.openxmlformats-officedocument.presentationml.notesSlide+xml"/>
  <Override PartName="/ppt/media/image21.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2.jpg" ContentType="image/jpg"/>
  <Override PartName="/ppt/tags/tag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25.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6.jpg" ContentType="image/jpg"/>
  <Override PartName="/ppt/media/image27.jpg" ContentType="image/jpg"/>
  <Override PartName="/ppt/media/image28.jpg" ContentType="image/jpg"/>
  <Override PartName="/ppt/media/image29.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30.jpg" ContentType="image/jpg"/>
  <Override PartName="/ppt/notesSlides/notesSlide35.xml" ContentType="application/vnd.openxmlformats-officedocument.presentationml.notesSlide+xml"/>
  <Override PartName="/ppt/media/image31.jpg" ContentType="image/jpg"/>
  <Override PartName="/ppt/media/image32.jpg" ContentType="image/jpg"/>
  <Override PartName="/ppt/media/image33.jpg" ContentType="image/jpg"/>
  <Override PartName="/ppt/notesSlides/notesSlide36.xml" ContentType="application/vnd.openxmlformats-officedocument.presentationml.notesSlide+xml"/>
  <Override PartName="/ppt/media/image34.jpg" ContentType="image/jpg"/>
  <Override PartName="/ppt/media/image35.jpg" ContentType="image/jpg"/>
  <Override PartName="/ppt/media/image36.jpg" ContentType="image/jpg"/>
  <Override PartName="/ppt/notesSlides/notesSlide37.xml" ContentType="application/vnd.openxmlformats-officedocument.presentationml.notesSlide+xml"/>
  <Override PartName="/ppt/media/image37.jpg" ContentType="image/jpg"/>
  <Override PartName="/ppt/media/image38.jpg" ContentType="image/jpg"/>
  <Override PartName="/ppt/media/image39.jpg" ContentType="image/jpg"/>
  <Override PartName="/ppt/notesSlides/notesSlide38.xml" ContentType="application/vnd.openxmlformats-officedocument.presentationml.notesSlide+xml"/>
  <Override PartName="/ppt/media/image40.jpg" ContentType="image/jpg"/>
  <Override PartName="/ppt/notesSlides/notesSlide39.xml" ContentType="application/vnd.openxmlformats-officedocument.presentationml.notesSlide+xml"/>
  <Override PartName="/ppt/media/image41.jpg" ContentType="image/jpg"/>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media/image44.jpg" ContentType="image/jpg"/>
  <Override PartName="/ppt/media/image45.jpg" ContentType="image/jpg"/>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707" r:id="rId2"/>
    <p:sldMasterId id="2147483751" r:id="rId3"/>
  </p:sldMasterIdLst>
  <p:notesMasterIdLst>
    <p:notesMasterId r:id="rId69"/>
  </p:notesMasterIdLst>
  <p:sldIdLst>
    <p:sldId id="256" r:id="rId4"/>
    <p:sldId id="261" r:id="rId5"/>
    <p:sldId id="537" r:id="rId6"/>
    <p:sldId id="259" r:id="rId7"/>
    <p:sldId id="260" r:id="rId8"/>
    <p:sldId id="608" r:id="rId9"/>
    <p:sldId id="262" r:id="rId10"/>
    <p:sldId id="263" r:id="rId11"/>
    <p:sldId id="611" r:id="rId12"/>
    <p:sldId id="265" r:id="rId13"/>
    <p:sldId id="266" r:id="rId14"/>
    <p:sldId id="267" r:id="rId15"/>
    <p:sldId id="609" r:id="rId16"/>
    <p:sldId id="269" r:id="rId17"/>
    <p:sldId id="612" r:id="rId18"/>
    <p:sldId id="271" r:id="rId19"/>
    <p:sldId id="272" r:id="rId20"/>
    <p:sldId id="273" r:id="rId21"/>
    <p:sldId id="274" r:id="rId22"/>
    <p:sldId id="275" r:id="rId23"/>
    <p:sldId id="276" r:id="rId24"/>
    <p:sldId id="277" r:id="rId25"/>
    <p:sldId id="613" r:id="rId26"/>
    <p:sldId id="279" r:id="rId27"/>
    <p:sldId id="280" r:id="rId28"/>
    <p:sldId id="281" r:id="rId29"/>
    <p:sldId id="282" r:id="rId30"/>
    <p:sldId id="283" r:id="rId31"/>
    <p:sldId id="284" r:id="rId32"/>
    <p:sldId id="615" r:id="rId33"/>
    <p:sldId id="286" r:id="rId34"/>
    <p:sldId id="614" r:id="rId35"/>
    <p:sldId id="289" r:id="rId36"/>
    <p:sldId id="61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603" r:id="rId65"/>
    <p:sldId id="605" r:id="rId66"/>
    <p:sldId id="606" r:id="rId67"/>
    <p:sldId id="604" r:id="rId68"/>
  </p:sldIdLst>
  <p:sldSz cx="12192000" cy="6858000"/>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123"/>
    <a:srgbClr val="18144C"/>
    <a:srgbClr val="E31835"/>
    <a:srgbClr val="EA665C"/>
    <a:srgbClr val="131434"/>
    <a:srgbClr val="16154D"/>
    <a:srgbClr val="E21B35"/>
    <a:srgbClr val="E01D35"/>
    <a:srgbClr val="E15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225" autoAdjust="0"/>
  </p:normalViewPr>
  <p:slideViewPr>
    <p:cSldViewPr snapToGrid="0">
      <p:cViewPr>
        <p:scale>
          <a:sx n="60" d="100"/>
          <a:sy n="60" d="100"/>
        </p:scale>
        <p:origin x="-2280" y="-1278"/>
      </p:cViewPr>
      <p:guideLst>
        <p:guide orient="horz" pos="2160"/>
        <p:guide pos="3840"/>
      </p:guideLst>
    </p:cSldViewPr>
  </p:slideViewPr>
  <p:notesTextViewPr>
    <p:cViewPr>
      <p:scale>
        <a:sx n="1" d="1"/>
        <a:sy n="1" d="1"/>
      </p:scale>
      <p:origin x="0" y="0"/>
    </p:cViewPr>
  </p:notesTextViewPr>
  <p:sorterViewPr>
    <p:cViewPr>
      <p:scale>
        <a:sx n="100" d="100"/>
        <a:sy n="100" d="100"/>
      </p:scale>
      <p:origin x="0" y="-3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55014-53BE-4BE6-BBCA-645BD246A978}" type="doc">
      <dgm:prSet loTypeId="urn:microsoft.com/office/officeart/2005/8/layout/orgChart1" loCatId="hierarchy" qsTypeId="urn:microsoft.com/office/officeart/2005/8/quickstyle/simple1" qsCatId="simple" csTypeId="urn:microsoft.com/office/officeart/2005/8/colors/accent1_2" csCatId="accent1" phldr="1"/>
      <dgm:spPr/>
    </dgm:pt>
    <dgm:pt modelId="{74D7D788-D5EC-41B5-9742-6902C5697F50}">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Examine Patient for 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Unrelated Sources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of Infection</a:t>
          </a:r>
          <a:endParaRPr kumimoji="0" lang="en-US" sz="2000" b="1" i="0" u="none" strike="noStrike" cap="none" normalizeH="0" baseline="0" dirty="0">
            <a:ln>
              <a:noFill/>
            </a:ln>
            <a:solidFill>
              <a:schemeClr val="tx1"/>
            </a:solidFill>
            <a:effectLst/>
            <a:latin typeface="+mn-lt"/>
            <a:ea typeface="ＭＳ Ｐゴシック" charset="-128"/>
          </a:endParaRPr>
        </a:p>
      </dgm:t>
    </dgm:pt>
    <dgm:pt modelId="{6807EFBD-52BF-4642-9EAF-E86122B4F822}" type="parTrans" cxnId="{84226E30-93C5-4EFF-A70C-255C72708B93}">
      <dgm:prSet/>
      <dgm:spPr/>
      <dgm:t>
        <a:bodyPr/>
        <a:lstStyle/>
        <a:p>
          <a:endParaRPr lang="en-CA"/>
        </a:p>
      </dgm:t>
    </dgm:pt>
    <dgm:pt modelId="{B2148828-C23B-47EF-8689-A859B438B164}" type="sibTrans" cxnId="{84226E30-93C5-4EFF-A70C-255C72708B93}">
      <dgm:prSet/>
      <dgm:spPr/>
      <dgm:t>
        <a:bodyPr/>
        <a:lstStyle/>
        <a:p>
          <a:endParaRPr lang="en-CA"/>
        </a:p>
      </dgm:t>
    </dgm:pt>
    <dgm:pt modelId="{918B2437-7088-4F16-989F-251DC19A0C57}">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700" b="1"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700" b="1"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700" b="1"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If peripheral or arterial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 Remove &amp; Culture Catheter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 If central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 Decide with Physician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according to organisms</a:t>
          </a:r>
          <a:endParaRPr kumimoji="0" lang="en-US" sz="2000" b="1" i="0" u="none" strike="noStrike" cap="none" normalizeH="0" baseline="0" dirty="0">
            <a:ln>
              <a:noFill/>
            </a:ln>
            <a:solidFill>
              <a:schemeClr val="tx1"/>
            </a:solidFill>
            <a:effectLst/>
            <a:latin typeface="+mn-lt"/>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endParaRPr>
        </a:p>
      </dgm:t>
    </dgm:pt>
    <dgm:pt modelId="{20A3CA30-B2FD-4BE2-85F8-48DBD13A1DB7}" type="parTrans" cxnId="{EBB98C79-CBFE-4BD1-B7AA-59669A7B6E8F}">
      <dgm:prSet/>
      <dgm:spPr/>
      <dgm:t>
        <a:bodyPr/>
        <a:lstStyle/>
        <a:p>
          <a:endParaRPr lang="en-CA"/>
        </a:p>
      </dgm:t>
    </dgm:pt>
    <dgm:pt modelId="{CF4BB30A-AEC7-4D2A-9A48-C732A8F82FB3}" type="sibTrans" cxnId="{EBB98C79-CBFE-4BD1-B7AA-59669A7B6E8F}">
      <dgm:prSet/>
      <dgm:spPr/>
      <dgm:t>
        <a:bodyPr/>
        <a:lstStyle/>
        <a:p>
          <a:endParaRPr lang="en-CA"/>
        </a:p>
      </dgm:t>
    </dgm:pt>
    <dgm:pt modelId="{261A7F9A-1470-4A94-9C00-A539DBA5844A}">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Check All IV Insertion Sites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 Culture Any Purulent</a:t>
          </a:r>
          <a:endParaRPr kumimoji="0" lang="en-US" sz="2000" b="1" i="0" u="none" strike="noStrike" cap="none" normalizeH="0" baseline="0" dirty="0">
            <a:ln>
              <a:noFill/>
            </a:ln>
            <a:solidFill>
              <a:schemeClr val="tx1"/>
            </a:solidFill>
            <a:effectLst/>
            <a:latin typeface="+mn-lt"/>
            <a:ea typeface="ＭＳ Ｐゴシック" charset="-128"/>
          </a:endParaRPr>
        </a:p>
      </dgm:t>
    </dgm:pt>
    <dgm:pt modelId="{2EDF8C74-7DF7-44FE-A28E-13090D59C40D}" type="parTrans" cxnId="{31D761C9-F356-4775-8BE0-41D291FF1C83}">
      <dgm:prSet/>
      <dgm:spPr/>
      <dgm:t>
        <a:bodyPr/>
        <a:lstStyle/>
        <a:p>
          <a:endParaRPr lang="en-CA"/>
        </a:p>
      </dgm:t>
    </dgm:pt>
    <dgm:pt modelId="{D2E96F8E-CA09-4E73-BC64-3E88577D70B2}" type="sibTrans" cxnId="{31D761C9-F356-4775-8BE0-41D291FF1C83}">
      <dgm:prSet/>
      <dgm:spPr/>
      <dgm:t>
        <a:bodyPr/>
        <a:lstStyle/>
        <a:p>
          <a:endParaRPr lang="en-CA"/>
        </a:p>
      </dgm:t>
    </dgm:pt>
    <dgm:pt modelId="{E33AF4E0-A039-4EAE-BF4C-B8EC63417922}">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Blood Cultures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chemeClr val="tx1"/>
              </a:solidFill>
              <a:effectLst/>
              <a:latin typeface="+mn-lt"/>
              <a:ea typeface="ＭＳ Ｐゴシック" charset="-128"/>
            </a:rPr>
            <a:t>– Peripheral and via Line</a:t>
          </a:r>
          <a:endParaRPr kumimoji="0" lang="en-US" sz="2000" b="1" i="0" u="none" strike="noStrike" cap="none" normalizeH="0" baseline="0" dirty="0">
            <a:ln>
              <a:noFill/>
            </a:ln>
            <a:solidFill>
              <a:schemeClr val="tx1"/>
            </a:solidFill>
            <a:effectLst/>
            <a:latin typeface="+mn-lt"/>
            <a:ea typeface="ＭＳ Ｐゴシック" charset="-128"/>
          </a:endParaRPr>
        </a:p>
      </dgm:t>
    </dgm:pt>
    <dgm:pt modelId="{1165E39E-CD2D-4443-8204-DC1C0D70DA21}" type="parTrans" cxnId="{0C111F10-DD75-4FD4-AF39-20D70E9D3227}">
      <dgm:prSet/>
      <dgm:spPr/>
      <dgm:t>
        <a:bodyPr/>
        <a:lstStyle/>
        <a:p>
          <a:endParaRPr lang="en-CA"/>
        </a:p>
      </dgm:t>
    </dgm:pt>
    <dgm:pt modelId="{0F97A1DA-5510-4B62-A7F5-C4C283E63134}" type="sibTrans" cxnId="{0C111F10-DD75-4FD4-AF39-20D70E9D3227}">
      <dgm:prSet/>
      <dgm:spPr/>
      <dgm:t>
        <a:bodyPr/>
        <a:lstStyle/>
        <a:p>
          <a:endParaRPr lang="en-CA"/>
        </a:p>
      </dgm:t>
    </dgm:pt>
    <dgm:pt modelId="{92C391E0-1B4B-400A-B4D6-91396930A8C8}" type="pres">
      <dgm:prSet presAssocID="{9B255014-53BE-4BE6-BBCA-645BD246A978}" presName="hierChild1" presStyleCnt="0">
        <dgm:presLayoutVars>
          <dgm:orgChart val="1"/>
          <dgm:chPref val="1"/>
          <dgm:dir/>
          <dgm:animOne val="branch"/>
          <dgm:animLvl val="lvl"/>
          <dgm:resizeHandles/>
        </dgm:presLayoutVars>
      </dgm:prSet>
      <dgm:spPr/>
    </dgm:pt>
    <dgm:pt modelId="{827DE213-4A5A-4AE4-A0BF-ABC6D366D754}" type="pres">
      <dgm:prSet presAssocID="{74D7D788-D5EC-41B5-9742-6902C5697F50}" presName="hierRoot1" presStyleCnt="0">
        <dgm:presLayoutVars>
          <dgm:hierBranch val="hang"/>
        </dgm:presLayoutVars>
      </dgm:prSet>
      <dgm:spPr/>
    </dgm:pt>
    <dgm:pt modelId="{C9D82E67-0906-43B5-9924-D0D50D27718E}" type="pres">
      <dgm:prSet presAssocID="{74D7D788-D5EC-41B5-9742-6902C5697F50}" presName="rootComposite1" presStyleCnt="0"/>
      <dgm:spPr/>
    </dgm:pt>
    <dgm:pt modelId="{31ED7FBA-5E0C-470D-BF67-11944E5BF848}" type="pres">
      <dgm:prSet presAssocID="{74D7D788-D5EC-41B5-9742-6902C5697F50}" presName="rootText1" presStyleLbl="node0" presStyleIdx="0" presStyleCnt="1">
        <dgm:presLayoutVars>
          <dgm:chPref val="3"/>
        </dgm:presLayoutVars>
      </dgm:prSet>
      <dgm:spPr/>
      <dgm:t>
        <a:bodyPr/>
        <a:lstStyle/>
        <a:p>
          <a:endParaRPr lang="en-US"/>
        </a:p>
      </dgm:t>
    </dgm:pt>
    <dgm:pt modelId="{9DA3FD22-780E-458D-9025-18AE7D014EE5}" type="pres">
      <dgm:prSet presAssocID="{74D7D788-D5EC-41B5-9742-6902C5697F50}" presName="rootConnector1" presStyleLbl="node1" presStyleIdx="0" presStyleCnt="0"/>
      <dgm:spPr/>
      <dgm:t>
        <a:bodyPr/>
        <a:lstStyle/>
        <a:p>
          <a:endParaRPr lang="en-US"/>
        </a:p>
      </dgm:t>
    </dgm:pt>
    <dgm:pt modelId="{2719638A-4DE7-4FF3-9B0D-D90488833EE9}" type="pres">
      <dgm:prSet presAssocID="{74D7D788-D5EC-41B5-9742-6902C5697F50}" presName="hierChild2" presStyleCnt="0"/>
      <dgm:spPr/>
    </dgm:pt>
    <dgm:pt modelId="{93C588BB-8872-44D5-926C-04DD0FADAFBE}" type="pres">
      <dgm:prSet presAssocID="{20A3CA30-B2FD-4BE2-85F8-48DBD13A1DB7}" presName="Name48" presStyleLbl="parChTrans1D2" presStyleIdx="0" presStyleCnt="2"/>
      <dgm:spPr/>
      <dgm:t>
        <a:bodyPr/>
        <a:lstStyle/>
        <a:p>
          <a:endParaRPr lang="en-US"/>
        </a:p>
      </dgm:t>
    </dgm:pt>
    <dgm:pt modelId="{8A7DEF1F-5A8B-4FED-BD46-84D09436D91B}" type="pres">
      <dgm:prSet presAssocID="{918B2437-7088-4F16-989F-251DC19A0C57}" presName="hierRoot2" presStyleCnt="0">
        <dgm:presLayoutVars>
          <dgm:hierBranch val="r"/>
        </dgm:presLayoutVars>
      </dgm:prSet>
      <dgm:spPr/>
    </dgm:pt>
    <dgm:pt modelId="{42ACE5FB-75D2-4E10-8DC8-CE6F29584CE2}" type="pres">
      <dgm:prSet presAssocID="{918B2437-7088-4F16-989F-251DC19A0C57}" presName="rootComposite" presStyleCnt="0"/>
      <dgm:spPr/>
    </dgm:pt>
    <dgm:pt modelId="{026A8F6D-1C8C-4778-97AD-F97D12AB9F2C}" type="pres">
      <dgm:prSet presAssocID="{918B2437-7088-4F16-989F-251DC19A0C57}" presName="rootText" presStyleLbl="node2" presStyleIdx="0" presStyleCnt="2" custScaleX="167418" custScaleY="140109" custLinFactNeighborX="458" custLinFactNeighborY="14794">
        <dgm:presLayoutVars>
          <dgm:chPref val="3"/>
        </dgm:presLayoutVars>
      </dgm:prSet>
      <dgm:spPr/>
      <dgm:t>
        <a:bodyPr/>
        <a:lstStyle/>
        <a:p>
          <a:endParaRPr lang="en-US"/>
        </a:p>
      </dgm:t>
    </dgm:pt>
    <dgm:pt modelId="{0F323A12-D47B-4475-ABE5-78699C37DB18}" type="pres">
      <dgm:prSet presAssocID="{918B2437-7088-4F16-989F-251DC19A0C57}" presName="rootConnector" presStyleLbl="node2" presStyleIdx="0" presStyleCnt="2"/>
      <dgm:spPr/>
      <dgm:t>
        <a:bodyPr/>
        <a:lstStyle/>
        <a:p>
          <a:endParaRPr lang="en-US"/>
        </a:p>
      </dgm:t>
    </dgm:pt>
    <dgm:pt modelId="{2A5BD2EE-B3E6-4EA7-8DE8-CFC4780C8F0E}" type="pres">
      <dgm:prSet presAssocID="{918B2437-7088-4F16-989F-251DC19A0C57}" presName="hierChild4" presStyleCnt="0"/>
      <dgm:spPr/>
    </dgm:pt>
    <dgm:pt modelId="{5EDAC3D9-E5DF-48B1-B250-F6F90A87D036}" type="pres">
      <dgm:prSet presAssocID="{918B2437-7088-4F16-989F-251DC19A0C57}" presName="hierChild5" presStyleCnt="0"/>
      <dgm:spPr/>
    </dgm:pt>
    <dgm:pt modelId="{FAE6891C-5EF8-44DA-975C-C8C4FD701E91}" type="pres">
      <dgm:prSet presAssocID="{2EDF8C74-7DF7-44FE-A28E-13090D59C40D}" presName="Name48" presStyleLbl="parChTrans1D2" presStyleIdx="1" presStyleCnt="2"/>
      <dgm:spPr/>
      <dgm:t>
        <a:bodyPr/>
        <a:lstStyle/>
        <a:p>
          <a:endParaRPr lang="en-US"/>
        </a:p>
      </dgm:t>
    </dgm:pt>
    <dgm:pt modelId="{1083DC0B-FCE9-48F3-8A29-7507B2A3A1D4}" type="pres">
      <dgm:prSet presAssocID="{261A7F9A-1470-4A94-9C00-A539DBA5844A}" presName="hierRoot2" presStyleCnt="0">
        <dgm:presLayoutVars>
          <dgm:hierBranch/>
        </dgm:presLayoutVars>
      </dgm:prSet>
      <dgm:spPr/>
    </dgm:pt>
    <dgm:pt modelId="{A71C03B0-A97E-4F0B-9828-F770D759654F}" type="pres">
      <dgm:prSet presAssocID="{261A7F9A-1470-4A94-9C00-A539DBA5844A}" presName="rootComposite" presStyleCnt="0"/>
      <dgm:spPr/>
    </dgm:pt>
    <dgm:pt modelId="{E6FDFCEB-BD58-4BA5-98D2-EBCA87F7D6F1}" type="pres">
      <dgm:prSet presAssocID="{261A7F9A-1470-4A94-9C00-A539DBA5844A}" presName="rootText" presStyleLbl="node2" presStyleIdx="1" presStyleCnt="2" custScaleX="127092" custLinFactNeighborX="256" custLinFactNeighborY="14794">
        <dgm:presLayoutVars>
          <dgm:chPref val="3"/>
        </dgm:presLayoutVars>
      </dgm:prSet>
      <dgm:spPr/>
      <dgm:t>
        <a:bodyPr/>
        <a:lstStyle/>
        <a:p>
          <a:endParaRPr lang="en-US"/>
        </a:p>
      </dgm:t>
    </dgm:pt>
    <dgm:pt modelId="{3604DA27-C8E3-4B9D-98D6-138F9F76E4F8}" type="pres">
      <dgm:prSet presAssocID="{261A7F9A-1470-4A94-9C00-A539DBA5844A}" presName="rootConnector" presStyleLbl="node2" presStyleIdx="1" presStyleCnt="2"/>
      <dgm:spPr/>
      <dgm:t>
        <a:bodyPr/>
        <a:lstStyle/>
        <a:p>
          <a:endParaRPr lang="en-US"/>
        </a:p>
      </dgm:t>
    </dgm:pt>
    <dgm:pt modelId="{8AD7A908-DD8C-464D-BC59-F50C6C18960B}" type="pres">
      <dgm:prSet presAssocID="{261A7F9A-1470-4A94-9C00-A539DBA5844A}" presName="hierChild4" presStyleCnt="0"/>
      <dgm:spPr/>
    </dgm:pt>
    <dgm:pt modelId="{D55B2183-0F6D-4B06-A600-1B6E09A888FD}" type="pres">
      <dgm:prSet presAssocID="{1165E39E-CD2D-4443-8204-DC1C0D70DA21}" presName="Name35" presStyleLbl="parChTrans1D3" presStyleIdx="0" presStyleCnt="1"/>
      <dgm:spPr/>
      <dgm:t>
        <a:bodyPr/>
        <a:lstStyle/>
        <a:p>
          <a:endParaRPr lang="en-US"/>
        </a:p>
      </dgm:t>
    </dgm:pt>
    <dgm:pt modelId="{C7C1AE8A-BECB-4522-B199-2132D33FB8AC}" type="pres">
      <dgm:prSet presAssocID="{E33AF4E0-A039-4EAE-BF4C-B8EC63417922}" presName="hierRoot2" presStyleCnt="0">
        <dgm:presLayoutVars>
          <dgm:hierBranch val="r"/>
        </dgm:presLayoutVars>
      </dgm:prSet>
      <dgm:spPr/>
    </dgm:pt>
    <dgm:pt modelId="{670CFBB1-B7DF-4D59-8EBF-575B5CFA6400}" type="pres">
      <dgm:prSet presAssocID="{E33AF4E0-A039-4EAE-BF4C-B8EC63417922}" presName="rootComposite" presStyleCnt="0"/>
      <dgm:spPr/>
    </dgm:pt>
    <dgm:pt modelId="{3F80004A-A354-4A4C-B929-D246E91CB0BD}" type="pres">
      <dgm:prSet presAssocID="{E33AF4E0-A039-4EAE-BF4C-B8EC63417922}" presName="rootText" presStyleLbl="node3" presStyleIdx="0" presStyleCnt="1" custAng="0" custScaleY="102495" custLinFactNeighborX="-742" custLinFactNeighborY="-14276">
        <dgm:presLayoutVars>
          <dgm:chPref val="3"/>
        </dgm:presLayoutVars>
      </dgm:prSet>
      <dgm:spPr/>
      <dgm:t>
        <a:bodyPr/>
        <a:lstStyle/>
        <a:p>
          <a:endParaRPr lang="en-US"/>
        </a:p>
      </dgm:t>
    </dgm:pt>
    <dgm:pt modelId="{F25AF627-9D4E-45F0-AD65-357BFF98F767}" type="pres">
      <dgm:prSet presAssocID="{E33AF4E0-A039-4EAE-BF4C-B8EC63417922}" presName="rootConnector" presStyleLbl="node3" presStyleIdx="0" presStyleCnt="1"/>
      <dgm:spPr/>
      <dgm:t>
        <a:bodyPr/>
        <a:lstStyle/>
        <a:p>
          <a:endParaRPr lang="en-US"/>
        </a:p>
      </dgm:t>
    </dgm:pt>
    <dgm:pt modelId="{7EB26446-6CE1-40F5-B16F-70AF1B29F5F7}" type="pres">
      <dgm:prSet presAssocID="{E33AF4E0-A039-4EAE-BF4C-B8EC63417922}" presName="hierChild4" presStyleCnt="0"/>
      <dgm:spPr/>
    </dgm:pt>
    <dgm:pt modelId="{C3CDA902-B3F1-4370-9394-16D3E0EAC2F5}" type="pres">
      <dgm:prSet presAssocID="{E33AF4E0-A039-4EAE-BF4C-B8EC63417922}" presName="hierChild5" presStyleCnt="0"/>
      <dgm:spPr/>
    </dgm:pt>
    <dgm:pt modelId="{FD9CAACF-2722-4091-8CFB-2985E36008BC}" type="pres">
      <dgm:prSet presAssocID="{261A7F9A-1470-4A94-9C00-A539DBA5844A}" presName="hierChild5" presStyleCnt="0"/>
      <dgm:spPr/>
    </dgm:pt>
    <dgm:pt modelId="{DC139335-22EF-409A-806A-EF3D51CA89BC}" type="pres">
      <dgm:prSet presAssocID="{74D7D788-D5EC-41B5-9742-6902C5697F50}" presName="hierChild3" presStyleCnt="0"/>
      <dgm:spPr/>
    </dgm:pt>
  </dgm:ptLst>
  <dgm:cxnLst>
    <dgm:cxn modelId="{84226E30-93C5-4EFF-A70C-255C72708B93}" srcId="{9B255014-53BE-4BE6-BBCA-645BD246A978}" destId="{74D7D788-D5EC-41B5-9742-6902C5697F50}" srcOrd="0" destOrd="0" parTransId="{6807EFBD-52BF-4642-9EAF-E86122B4F822}" sibTransId="{B2148828-C23B-47EF-8689-A859B438B164}"/>
    <dgm:cxn modelId="{FD40E11C-E54F-45FC-8BCB-DFB50844B119}" type="presOf" srcId="{261A7F9A-1470-4A94-9C00-A539DBA5844A}" destId="{3604DA27-C8E3-4B9D-98D6-138F9F76E4F8}" srcOrd="1" destOrd="0" presId="urn:microsoft.com/office/officeart/2005/8/layout/orgChart1"/>
    <dgm:cxn modelId="{FAD06A71-5EB4-4565-9F5C-88A81CDE0986}" type="presOf" srcId="{918B2437-7088-4F16-989F-251DC19A0C57}" destId="{0F323A12-D47B-4475-ABE5-78699C37DB18}" srcOrd="1" destOrd="0" presId="urn:microsoft.com/office/officeart/2005/8/layout/orgChart1"/>
    <dgm:cxn modelId="{0C111F10-DD75-4FD4-AF39-20D70E9D3227}" srcId="{261A7F9A-1470-4A94-9C00-A539DBA5844A}" destId="{E33AF4E0-A039-4EAE-BF4C-B8EC63417922}" srcOrd="0" destOrd="0" parTransId="{1165E39E-CD2D-4443-8204-DC1C0D70DA21}" sibTransId="{0F97A1DA-5510-4B62-A7F5-C4C283E63134}"/>
    <dgm:cxn modelId="{8A6242F0-B670-4826-84FA-FED0FA70BEC8}" type="presOf" srcId="{E33AF4E0-A039-4EAE-BF4C-B8EC63417922}" destId="{F25AF627-9D4E-45F0-AD65-357BFF98F767}" srcOrd="1" destOrd="0" presId="urn:microsoft.com/office/officeart/2005/8/layout/orgChart1"/>
    <dgm:cxn modelId="{48B0AE9B-6F7A-4DD4-B5BC-21EE19F1E6FB}" type="presOf" srcId="{2EDF8C74-7DF7-44FE-A28E-13090D59C40D}" destId="{FAE6891C-5EF8-44DA-975C-C8C4FD701E91}" srcOrd="0" destOrd="0" presId="urn:microsoft.com/office/officeart/2005/8/layout/orgChart1"/>
    <dgm:cxn modelId="{7540E093-8ADA-4C15-B884-6977F312A5F5}" type="presOf" srcId="{1165E39E-CD2D-4443-8204-DC1C0D70DA21}" destId="{D55B2183-0F6D-4B06-A600-1B6E09A888FD}" srcOrd="0" destOrd="0" presId="urn:microsoft.com/office/officeart/2005/8/layout/orgChart1"/>
    <dgm:cxn modelId="{51FC1516-A85F-4946-8CA3-ADF5E3E3DE47}" type="presOf" srcId="{E33AF4E0-A039-4EAE-BF4C-B8EC63417922}" destId="{3F80004A-A354-4A4C-B929-D246E91CB0BD}" srcOrd="0" destOrd="0" presId="urn:microsoft.com/office/officeart/2005/8/layout/orgChart1"/>
    <dgm:cxn modelId="{096F044D-38CB-404F-8E45-9F62130D1070}" type="presOf" srcId="{20A3CA30-B2FD-4BE2-85F8-48DBD13A1DB7}" destId="{93C588BB-8872-44D5-926C-04DD0FADAFBE}" srcOrd="0" destOrd="0" presId="urn:microsoft.com/office/officeart/2005/8/layout/orgChart1"/>
    <dgm:cxn modelId="{990D2B01-5259-4C4A-B9AC-686F52737C18}" type="presOf" srcId="{9B255014-53BE-4BE6-BBCA-645BD246A978}" destId="{92C391E0-1B4B-400A-B4D6-91396930A8C8}" srcOrd="0" destOrd="0" presId="urn:microsoft.com/office/officeart/2005/8/layout/orgChart1"/>
    <dgm:cxn modelId="{31D761C9-F356-4775-8BE0-41D291FF1C83}" srcId="{74D7D788-D5EC-41B5-9742-6902C5697F50}" destId="{261A7F9A-1470-4A94-9C00-A539DBA5844A}" srcOrd="1" destOrd="0" parTransId="{2EDF8C74-7DF7-44FE-A28E-13090D59C40D}" sibTransId="{D2E96F8E-CA09-4E73-BC64-3E88577D70B2}"/>
    <dgm:cxn modelId="{E25FE089-6B85-4681-A79E-63CF0DBAB297}" type="presOf" srcId="{918B2437-7088-4F16-989F-251DC19A0C57}" destId="{026A8F6D-1C8C-4778-97AD-F97D12AB9F2C}" srcOrd="0" destOrd="0" presId="urn:microsoft.com/office/officeart/2005/8/layout/orgChart1"/>
    <dgm:cxn modelId="{D9EC9948-66F3-4EE5-8D0E-E837FC9D9916}" type="presOf" srcId="{74D7D788-D5EC-41B5-9742-6902C5697F50}" destId="{31ED7FBA-5E0C-470D-BF67-11944E5BF848}" srcOrd="0" destOrd="0" presId="urn:microsoft.com/office/officeart/2005/8/layout/orgChart1"/>
    <dgm:cxn modelId="{CFAF542A-C6A9-40B1-B42E-E3B63A7ABD77}" type="presOf" srcId="{261A7F9A-1470-4A94-9C00-A539DBA5844A}" destId="{E6FDFCEB-BD58-4BA5-98D2-EBCA87F7D6F1}" srcOrd="0" destOrd="0" presId="urn:microsoft.com/office/officeart/2005/8/layout/orgChart1"/>
    <dgm:cxn modelId="{9B8A4105-F447-45C3-A738-CAFA59502946}" type="presOf" srcId="{74D7D788-D5EC-41B5-9742-6902C5697F50}" destId="{9DA3FD22-780E-458D-9025-18AE7D014EE5}" srcOrd="1" destOrd="0" presId="urn:microsoft.com/office/officeart/2005/8/layout/orgChart1"/>
    <dgm:cxn modelId="{EBB98C79-CBFE-4BD1-B7AA-59669A7B6E8F}" srcId="{74D7D788-D5EC-41B5-9742-6902C5697F50}" destId="{918B2437-7088-4F16-989F-251DC19A0C57}" srcOrd="0" destOrd="0" parTransId="{20A3CA30-B2FD-4BE2-85F8-48DBD13A1DB7}" sibTransId="{CF4BB30A-AEC7-4D2A-9A48-C732A8F82FB3}"/>
    <dgm:cxn modelId="{BC0C8A08-40D0-4D45-A4C0-D20E2D8FA406}" type="presParOf" srcId="{92C391E0-1B4B-400A-B4D6-91396930A8C8}" destId="{827DE213-4A5A-4AE4-A0BF-ABC6D366D754}" srcOrd="0" destOrd="0" presId="urn:microsoft.com/office/officeart/2005/8/layout/orgChart1"/>
    <dgm:cxn modelId="{DC830744-FA4A-44E4-9AD3-D2B28DB1B982}" type="presParOf" srcId="{827DE213-4A5A-4AE4-A0BF-ABC6D366D754}" destId="{C9D82E67-0906-43B5-9924-D0D50D27718E}" srcOrd="0" destOrd="0" presId="urn:microsoft.com/office/officeart/2005/8/layout/orgChart1"/>
    <dgm:cxn modelId="{5724A3DF-AD9A-49AA-99BC-CC5846D587D2}" type="presParOf" srcId="{C9D82E67-0906-43B5-9924-D0D50D27718E}" destId="{31ED7FBA-5E0C-470D-BF67-11944E5BF848}" srcOrd="0" destOrd="0" presId="urn:microsoft.com/office/officeart/2005/8/layout/orgChart1"/>
    <dgm:cxn modelId="{DDB1F5AB-CD4A-4446-9855-2FFECB542358}" type="presParOf" srcId="{C9D82E67-0906-43B5-9924-D0D50D27718E}" destId="{9DA3FD22-780E-458D-9025-18AE7D014EE5}" srcOrd="1" destOrd="0" presId="urn:microsoft.com/office/officeart/2005/8/layout/orgChart1"/>
    <dgm:cxn modelId="{2BE54C95-A50F-4206-90C4-36968515C012}" type="presParOf" srcId="{827DE213-4A5A-4AE4-A0BF-ABC6D366D754}" destId="{2719638A-4DE7-4FF3-9B0D-D90488833EE9}" srcOrd="1" destOrd="0" presId="urn:microsoft.com/office/officeart/2005/8/layout/orgChart1"/>
    <dgm:cxn modelId="{758C745B-E2E3-4F25-AB7B-02F0C3992C04}" type="presParOf" srcId="{2719638A-4DE7-4FF3-9B0D-D90488833EE9}" destId="{93C588BB-8872-44D5-926C-04DD0FADAFBE}" srcOrd="0" destOrd="0" presId="urn:microsoft.com/office/officeart/2005/8/layout/orgChart1"/>
    <dgm:cxn modelId="{168CDE54-529E-4F62-B981-26717CE4492E}" type="presParOf" srcId="{2719638A-4DE7-4FF3-9B0D-D90488833EE9}" destId="{8A7DEF1F-5A8B-4FED-BD46-84D09436D91B}" srcOrd="1" destOrd="0" presId="urn:microsoft.com/office/officeart/2005/8/layout/orgChart1"/>
    <dgm:cxn modelId="{03C89DF8-864A-407C-AF26-A49EA9DE9782}" type="presParOf" srcId="{8A7DEF1F-5A8B-4FED-BD46-84D09436D91B}" destId="{42ACE5FB-75D2-4E10-8DC8-CE6F29584CE2}" srcOrd="0" destOrd="0" presId="urn:microsoft.com/office/officeart/2005/8/layout/orgChart1"/>
    <dgm:cxn modelId="{8AB14602-B08C-4C1E-BFDA-8FB1A6DD25D7}" type="presParOf" srcId="{42ACE5FB-75D2-4E10-8DC8-CE6F29584CE2}" destId="{026A8F6D-1C8C-4778-97AD-F97D12AB9F2C}" srcOrd="0" destOrd="0" presId="urn:microsoft.com/office/officeart/2005/8/layout/orgChart1"/>
    <dgm:cxn modelId="{0C9D3E6D-0D7C-4CEA-9EEE-C3B103837332}" type="presParOf" srcId="{42ACE5FB-75D2-4E10-8DC8-CE6F29584CE2}" destId="{0F323A12-D47B-4475-ABE5-78699C37DB18}" srcOrd="1" destOrd="0" presId="urn:microsoft.com/office/officeart/2005/8/layout/orgChart1"/>
    <dgm:cxn modelId="{B2117FBB-EBB5-4E72-8D9D-9794BB70177B}" type="presParOf" srcId="{8A7DEF1F-5A8B-4FED-BD46-84D09436D91B}" destId="{2A5BD2EE-B3E6-4EA7-8DE8-CFC4780C8F0E}" srcOrd="1" destOrd="0" presId="urn:microsoft.com/office/officeart/2005/8/layout/orgChart1"/>
    <dgm:cxn modelId="{54D1DBDE-4E49-488A-A727-598AEE06DAB8}" type="presParOf" srcId="{8A7DEF1F-5A8B-4FED-BD46-84D09436D91B}" destId="{5EDAC3D9-E5DF-48B1-B250-F6F90A87D036}" srcOrd="2" destOrd="0" presId="urn:microsoft.com/office/officeart/2005/8/layout/orgChart1"/>
    <dgm:cxn modelId="{CFF24CEE-A1B3-415E-9576-5105AE0A64EC}" type="presParOf" srcId="{2719638A-4DE7-4FF3-9B0D-D90488833EE9}" destId="{FAE6891C-5EF8-44DA-975C-C8C4FD701E91}" srcOrd="2" destOrd="0" presId="urn:microsoft.com/office/officeart/2005/8/layout/orgChart1"/>
    <dgm:cxn modelId="{9698B239-AF5B-4432-B90C-60302A4A9F18}" type="presParOf" srcId="{2719638A-4DE7-4FF3-9B0D-D90488833EE9}" destId="{1083DC0B-FCE9-48F3-8A29-7507B2A3A1D4}" srcOrd="3" destOrd="0" presId="urn:microsoft.com/office/officeart/2005/8/layout/orgChart1"/>
    <dgm:cxn modelId="{1EAC007E-1A00-4DF6-AB47-EC26E0410ABE}" type="presParOf" srcId="{1083DC0B-FCE9-48F3-8A29-7507B2A3A1D4}" destId="{A71C03B0-A97E-4F0B-9828-F770D759654F}" srcOrd="0" destOrd="0" presId="urn:microsoft.com/office/officeart/2005/8/layout/orgChart1"/>
    <dgm:cxn modelId="{5AD9A50A-7B8C-42C3-9505-CFE36ADB2778}" type="presParOf" srcId="{A71C03B0-A97E-4F0B-9828-F770D759654F}" destId="{E6FDFCEB-BD58-4BA5-98D2-EBCA87F7D6F1}" srcOrd="0" destOrd="0" presId="urn:microsoft.com/office/officeart/2005/8/layout/orgChart1"/>
    <dgm:cxn modelId="{BE3CA2AA-0AEE-4BAE-9A58-2773571C19B6}" type="presParOf" srcId="{A71C03B0-A97E-4F0B-9828-F770D759654F}" destId="{3604DA27-C8E3-4B9D-98D6-138F9F76E4F8}" srcOrd="1" destOrd="0" presId="urn:microsoft.com/office/officeart/2005/8/layout/orgChart1"/>
    <dgm:cxn modelId="{109DF9C6-908F-48CF-B3A2-374EC3A89774}" type="presParOf" srcId="{1083DC0B-FCE9-48F3-8A29-7507B2A3A1D4}" destId="{8AD7A908-DD8C-464D-BC59-F50C6C18960B}" srcOrd="1" destOrd="0" presId="urn:microsoft.com/office/officeart/2005/8/layout/orgChart1"/>
    <dgm:cxn modelId="{4E3731AA-9E40-4DDA-9B4B-A9D7D8D40326}" type="presParOf" srcId="{8AD7A908-DD8C-464D-BC59-F50C6C18960B}" destId="{D55B2183-0F6D-4B06-A600-1B6E09A888FD}" srcOrd="0" destOrd="0" presId="urn:microsoft.com/office/officeart/2005/8/layout/orgChart1"/>
    <dgm:cxn modelId="{F5FF7AF5-0CA0-4522-8628-AAE96C17A5F0}" type="presParOf" srcId="{8AD7A908-DD8C-464D-BC59-F50C6C18960B}" destId="{C7C1AE8A-BECB-4522-B199-2132D33FB8AC}" srcOrd="1" destOrd="0" presId="urn:microsoft.com/office/officeart/2005/8/layout/orgChart1"/>
    <dgm:cxn modelId="{69383C11-F100-4706-A3E8-9DCD2F53BE1F}" type="presParOf" srcId="{C7C1AE8A-BECB-4522-B199-2132D33FB8AC}" destId="{670CFBB1-B7DF-4D59-8EBF-575B5CFA6400}" srcOrd="0" destOrd="0" presId="urn:microsoft.com/office/officeart/2005/8/layout/orgChart1"/>
    <dgm:cxn modelId="{4460EB67-FC60-49B1-9340-FA7546F74686}" type="presParOf" srcId="{670CFBB1-B7DF-4D59-8EBF-575B5CFA6400}" destId="{3F80004A-A354-4A4C-B929-D246E91CB0BD}" srcOrd="0" destOrd="0" presId="urn:microsoft.com/office/officeart/2005/8/layout/orgChart1"/>
    <dgm:cxn modelId="{648C3909-9ABE-43C5-A378-95061BC53537}" type="presParOf" srcId="{670CFBB1-B7DF-4D59-8EBF-575B5CFA6400}" destId="{F25AF627-9D4E-45F0-AD65-357BFF98F767}" srcOrd="1" destOrd="0" presId="urn:microsoft.com/office/officeart/2005/8/layout/orgChart1"/>
    <dgm:cxn modelId="{C6ABD7DB-3D60-41D2-962A-51891DA638C3}" type="presParOf" srcId="{C7C1AE8A-BECB-4522-B199-2132D33FB8AC}" destId="{7EB26446-6CE1-40F5-B16F-70AF1B29F5F7}" srcOrd="1" destOrd="0" presId="urn:microsoft.com/office/officeart/2005/8/layout/orgChart1"/>
    <dgm:cxn modelId="{ECBB612A-5163-4067-AFDD-5D0B073479F3}" type="presParOf" srcId="{C7C1AE8A-BECB-4522-B199-2132D33FB8AC}" destId="{C3CDA902-B3F1-4370-9394-16D3E0EAC2F5}" srcOrd="2" destOrd="0" presId="urn:microsoft.com/office/officeart/2005/8/layout/orgChart1"/>
    <dgm:cxn modelId="{62A57F94-4CA8-4518-80AC-93E8D281D835}" type="presParOf" srcId="{1083DC0B-FCE9-48F3-8A29-7507B2A3A1D4}" destId="{FD9CAACF-2722-4091-8CFB-2985E36008BC}" srcOrd="2" destOrd="0" presId="urn:microsoft.com/office/officeart/2005/8/layout/orgChart1"/>
    <dgm:cxn modelId="{EC70BCEC-AF7D-4FEC-A5E6-3AC8D0E4A319}" type="presParOf" srcId="{827DE213-4A5A-4AE4-A0BF-ABC6D366D754}" destId="{DC139335-22EF-409A-806A-EF3D51CA89B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E7BE3-9C85-404A-9CF3-557718E0C565}" type="datetimeFigureOut">
              <a:rPr lang="en-US" smtClean="0"/>
              <a:t>12/12/2023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8B0C5-DC73-48B7-BA82-B0CE4466459B}" type="slidenum">
              <a:rPr lang="en-US" smtClean="0"/>
              <a:t>‹#›</a:t>
            </a:fld>
            <a:endParaRPr lang="en-US" dirty="0"/>
          </a:p>
        </p:txBody>
      </p:sp>
    </p:spTree>
    <p:extLst>
      <p:ext uri="{BB962C8B-B14F-4D97-AF65-F5344CB8AC3E}">
        <p14:creationId xmlns:p14="http://schemas.microsoft.com/office/powerpoint/2010/main" val="329798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hi.org/IHI/Programs/Campaig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en/public-health/services/reports-publications/canada-communicable-disease-report-ccdr/monthly-issue/2020-46/issue-11-12-november-5-2020/infections-acute-care-hospitals-2009-2018.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08B0C5-DC73-48B7-BA82-B0CE4466459B}" type="slidenum">
              <a:rPr lang="en-US" smtClean="0"/>
              <a:t>1</a:t>
            </a:fld>
            <a:endParaRPr lang="en-US" dirty="0"/>
          </a:p>
        </p:txBody>
      </p:sp>
    </p:spTree>
    <p:extLst>
      <p:ext uri="{BB962C8B-B14F-4D97-AF65-F5344CB8AC3E}">
        <p14:creationId xmlns:p14="http://schemas.microsoft.com/office/powerpoint/2010/main" val="209775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40767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Migration:</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1st (short </a:t>
            </a:r>
            <a:r>
              <a:rPr kumimoji="0" lang="en-CA" sz="1200" b="0" i="0" u="none" strike="noStrike" kern="0" cap="none" spc="-10" normalizeH="0" baseline="0" noProof="0" dirty="0">
                <a:ln>
                  <a:noFill/>
                </a:ln>
                <a:solidFill>
                  <a:sysClr val="windowText" lastClr="000000"/>
                </a:solidFill>
                <a:effectLst/>
                <a:uLnTx/>
                <a:uFillTx/>
                <a:latin typeface="Arial"/>
                <a:cs typeface="Arial"/>
              </a:rPr>
              <a:t>term) </a:t>
            </a:r>
            <a:r>
              <a:rPr kumimoji="0" lang="en-CA" sz="1200" b="0" i="0" u="none" strike="noStrike" kern="0" cap="none" spc="0" normalizeH="0" baseline="0" noProof="0" dirty="0">
                <a:ln>
                  <a:noFill/>
                </a:ln>
                <a:solidFill>
                  <a:sysClr val="windowText" lastClr="000000"/>
                </a:solidFill>
                <a:effectLst/>
                <a:uLnTx/>
                <a:uFillTx/>
                <a:latin typeface="Arial"/>
                <a:cs typeface="Arial"/>
              </a:rPr>
              <a:t>Then Hub (&gt;10 </a:t>
            </a:r>
            <a:r>
              <a:rPr kumimoji="0" lang="en-CA" sz="1200" b="0" i="0" u="none" strike="noStrike" kern="0" cap="none" spc="-10" normalizeH="0" baseline="0" noProof="0" dirty="0">
                <a:ln>
                  <a:noFill/>
                </a:ln>
                <a:solidFill>
                  <a:sysClr val="windowText" lastClr="000000"/>
                </a:solidFill>
                <a:effectLst/>
                <a:uLnTx/>
                <a:uFillTx/>
                <a:latin typeface="Arial"/>
                <a:cs typeface="Arial"/>
              </a:rPr>
              <a:t>days)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err="1">
                <a:ln>
                  <a:noFill/>
                </a:ln>
                <a:solidFill>
                  <a:sysClr val="windowText" lastClr="000000"/>
                </a:solidFill>
                <a:effectLst/>
                <a:uLnTx/>
                <a:uFillTx/>
                <a:latin typeface="Arial"/>
                <a:cs typeface="Arial"/>
              </a:rPr>
              <a:t>Infusate</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us.</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Gm.</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Neg.</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bacilli</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10</a:t>
            </a:fld>
            <a:endParaRPr lang="en-US" dirty="0"/>
          </a:p>
        </p:txBody>
      </p:sp>
    </p:spTree>
    <p:extLst>
      <p:ext uri="{BB962C8B-B14F-4D97-AF65-F5344CB8AC3E}">
        <p14:creationId xmlns:p14="http://schemas.microsoft.com/office/powerpoint/2010/main" val="305920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 two-year analysis of </a:t>
            </a:r>
            <a:r>
              <a:rPr kumimoji="0" lang="en-CA" sz="1200" b="0" i="0" u="none" strike="noStrike" kern="0" cap="none" spc="-20" normalizeH="0" baseline="0" noProof="0" dirty="0">
                <a:ln>
                  <a:noFill/>
                </a:ln>
                <a:solidFill>
                  <a:sysClr val="windowText" lastClr="000000"/>
                </a:solidFill>
                <a:effectLst/>
                <a:uLnTx/>
                <a:uFillTx/>
                <a:latin typeface="Arial"/>
                <a:cs typeface="Arial"/>
              </a:rPr>
              <a:t>risk</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factors and outcome in </a:t>
            </a:r>
            <a:r>
              <a:rPr kumimoji="0" lang="en-CA" sz="1200" b="0" i="0" u="none" strike="noStrike" kern="0" cap="none" spc="-10" normalizeH="0" baseline="0" noProof="0" dirty="0">
                <a:ln>
                  <a:noFill/>
                </a:ln>
                <a:solidFill>
                  <a:sysClr val="windowText" lastClr="000000"/>
                </a:solidFill>
                <a:effectLst/>
                <a:uLnTx/>
                <a:uFillTx/>
                <a:latin typeface="Arial"/>
                <a:cs typeface="Arial"/>
              </a:rPr>
              <a:t>patients </a:t>
            </a:r>
            <a:r>
              <a:rPr kumimoji="0" lang="en-CA" sz="1200" b="0" i="0" u="none" strike="noStrike" kern="0" cap="none" spc="0" normalizeH="0" baseline="0" noProof="0" dirty="0">
                <a:ln>
                  <a:noFill/>
                </a:ln>
                <a:solidFill>
                  <a:sysClr val="windowText" lastClr="000000"/>
                </a:solidFill>
                <a:effectLst/>
                <a:uLnTx/>
                <a:uFillTx/>
                <a:latin typeface="Arial"/>
                <a:cs typeface="Arial"/>
              </a:rPr>
              <a:t>with bloodstream infection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PubMed </a:t>
            </a:r>
            <a:r>
              <a:rPr kumimoji="0" lang="en-CA" sz="1200" b="0" i="0" u="none" strike="noStrike" kern="0" cap="none" spc="-10" normalizeH="0" baseline="0" noProof="0" dirty="0">
                <a:ln>
                  <a:noFill/>
                </a:ln>
                <a:solidFill>
                  <a:sysClr val="windowText" lastClr="000000"/>
                </a:solidFill>
                <a:effectLst/>
                <a:uLnTx/>
                <a:uFillTx/>
                <a:latin typeface="Arial"/>
                <a:cs typeface="Arial"/>
              </a:rPr>
              <a:t>(nih.gov)</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The most frequent </a:t>
            </a:r>
            <a:r>
              <a:rPr kumimoji="0" lang="en-CA" sz="1200" b="0" i="0" u="none" strike="noStrike" kern="0" cap="none" spc="-10" normalizeH="0" baseline="0" noProof="0" dirty="0">
                <a:ln>
                  <a:noFill/>
                </a:ln>
                <a:solidFill>
                  <a:sysClr val="windowText" lastClr="000000"/>
                </a:solidFill>
                <a:effectLst/>
                <a:uLnTx/>
                <a:uFillTx/>
                <a:latin typeface="Arial"/>
                <a:cs typeface="Arial"/>
              </a:rPr>
              <a:t>predisposing </a:t>
            </a:r>
            <a:r>
              <a:rPr kumimoji="0" lang="en-CA" sz="1200" b="0" i="0" u="none" strike="noStrike" kern="0" cap="none" spc="0" normalizeH="0" baseline="0" noProof="0" dirty="0">
                <a:ln>
                  <a:noFill/>
                </a:ln>
                <a:solidFill>
                  <a:sysClr val="windowText" lastClr="000000"/>
                </a:solidFill>
                <a:effectLst/>
                <a:uLnTx/>
                <a:uFillTx/>
                <a:latin typeface="Arial"/>
                <a:cs typeface="Arial"/>
              </a:rPr>
              <a:t>factors for BSI </a:t>
            </a:r>
            <a:r>
              <a:rPr kumimoji="0" lang="en-CA" sz="1200" b="0" i="0" u="none" strike="noStrike" kern="0" cap="none" spc="-10" normalizeH="0" baseline="0" noProof="0" dirty="0">
                <a:ln>
                  <a:noFill/>
                </a:ln>
                <a:solidFill>
                  <a:sysClr val="windowText" lastClr="000000"/>
                </a:solidFill>
                <a:effectLst/>
                <a:uLnTx/>
                <a:uFillTx/>
                <a:latin typeface="Arial"/>
                <a:cs typeface="Arial"/>
              </a:rPr>
              <a:t>were intravascular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 (56.4%) and </a:t>
            </a:r>
            <a:r>
              <a:rPr kumimoji="0" lang="en-CA" sz="1200" b="0" i="0" u="none" strike="noStrike" kern="0" cap="none" spc="-10" normalizeH="0" baseline="0" noProof="0" dirty="0">
                <a:ln>
                  <a:noFill/>
                </a:ln>
                <a:solidFill>
                  <a:sysClr val="windowText" lastClr="000000"/>
                </a:solidFill>
                <a:effectLst/>
                <a:uLnTx/>
                <a:uFillTx/>
                <a:latin typeface="Arial"/>
                <a:cs typeface="Arial"/>
              </a:rPr>
              <a:t>previous </a:t>
            </a:r>
            <a:r>
              <a:rPr kumimoji="0" lang="en-CA" sz="1200" b="0" i="0" u="none" strike="noStrike" kern="0" cap="none" spc="0" normalizeH="0" baseline="0" noProof="0" dirty="0">
                <a:ln>
                  <a:noFill/>
                </a:ln>
                <a:solidFill>
                  <a:sysClr val="windowText" lastClr="000000"/>
                </a:solidFill>
                <a:effectLst/>
                <a:uLnTx/>
                <a:uFillTx/>
                <a:latin typeface="Arial"/>
                <a:cs typeface="Arial"/>
              </a:rPr>
              <a:t>use of antibiotics </a:t>
            </a:r>
            <a:r>
              <a:rPr kumimoji="0" lang="en-CA" sz="1200" b="0" i="0" u="none" strike="noStrike" kern="0" cap="none" spc="-10" normalizeH="0" baseline="0" noProof="0" dirty="0">
                <a:ln>
                  <a:noFill/>
                </a:ln>
                <a:solidFill>
                  <a:sysClr val="windowText" lastClr="000000"/>
                </a:solidFill>
                <a:effectLst/>
                <a:uLnTx/>
                <a:uFillTx/>
                <a:latin typeface="Arial"/>
                <a:cs typeface="Arial"/>
              </a:rPr>
              <a:t>(50.9%).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 were considered </a:t>
            </a:r>
            <a:r>
              <a:rPr kumimoji="0" lang="en-CA" sz="1200" b="0" i="0" u="none" strike="noStrike" kern="0" cap="none" spc="-25" normalizeH="0" baseline="0" noProof="0" dirty="0">
                <a:ln>
                  <a:noFill/>
                </a:ln>
                <a:solidFill>
                  <a:sysClr val="windowText" lastClr="000000"/>
                </a:solidFill>
                <a:effectLst/>
                <a:uLnTx/>
                <a:uFillTx/>
                <a:latin typeface="Arial"/>
                <a:cs typeface="Arial"/>
              </a:rPr>
              <a:t>as </a:t>
            </a:r>
            <a:r>
              <a:rPr kumimoji="0" lang="en-CA" sz="1200" b="0" i="0" u="none" strike="noStrike" kern="0" cap="none" spc="0" normalizeH="0" baseline="0" noProof="0" dirty="0">
                <a:ln>
                  <a:noFill/>
                </a:ln>
                <a:solidFill>
                  <a:sysClr val="windowText" lastClr="000000"/>
                </a:solidFill>
                <a:effectLst/>
                <a:uLnTx/>
                <a:uFillTx/>
                <a:latin typeface="Arial"/>
                <a:cs typeface="Arial"/>
              </a:rPr>
              <a:t>primary in 67.9% of </a:t>
            </a:r>
            <a:r>
              <a:rPr kumimoji="0" lang="en-CA" sz="1200" b="0" i="0" u="none" strike="noStrike" kern="0" cap="none" spc="-10" normalizeH="0" baseline="0" noProof="0" dirty="0">
                <a:ln>
                  <a:noFill/>
                </a:ln>
                <a:solidFill>
                  <a:sysClr val="windowText" lastClr="000000"/>
                </a:solidFill>
                <a:effectLst/>
                <a:uLnTx/>
                <a:uFillTx/>
                <a:latin typeface="Arial"/>
                <a:cs typeface="Arial"/>
              </a:rPr>
              <a:t>cases. </a:t>
            </a:r>
            <a:r>
              <a:rPr kumimoji="0" lang="en-CA" sz="1200" b="0" i="0" u="none" strike="noStrike" kern="0" cap="none" spc="0" normalizeH="0" baseline="0" noProof="0" dirty="0">
                <a:ln>
                  <a:noFill/>
                </a:ln>
                <a:solidFill>
                  <a:sysClr val="windowText" lastClr="000000"/>
                </a:solidFill>
                <a:effectLst/>
                <a:uLnTx/>
                <a:uFillTx/>
                <a:latin typeface="Arial"/>
                <a:cs typeface="Arial"/>
              </a:rPr>
              <a:t>Urinary tract and </a:t>
            </a:r>
            <a:r>
              <a:rPr kumimoji="0" lang="en-CA" sz="1200" b="0" i="0" u="none" strike="noStrike" kern="0" cap="none" spc="-10" normalizeH="0" baseline="0" noProof="0" dirty="0">
                <a:ln>
                  <a:noFill/>
                </a:ln>
                <a:solidFill>
                  <a:sysClr val="windowText" lastClr="000000"/>
                </a:solidFill>
                <a:effectLst/>
                <a:uLnTx/>
                <a:uFillTx/>
                <a:latin typeface="Arial"/>
                <a:cs typeface="Arial"/>
              </a:rPr>
              <a:t>intravascular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 were the most </a:t>
            </a:r>
            <a:r>
              <a:rPr kumimoji="0" lang="en-CA" sz="1200" b="0" i="0" u="none" strike="noStrike" kern="0" cap="none" spc="-10" normalizeH="0" baseline="0" noProof="0" dirty="0">
                <a:ln>
                  <a:noFill/>
                </a:ln>
                <a:solidFill>
                  <a:sysClr val="windowText" lastClr="000000"/>
                </a:solidFill>
                <a:effectLst/>
                <a:uLnTx/>
                <a:uFillTx/>
                <a:latin typeface="Arial"/>
                <a:cs typeface="Arial"/>
              </a:rPr>
              <a:t>frequent </a:t>
            </a:r>
            <a:r>
              <a:rPr kumimoji="0" lang="en-CA" sz="1200" b="0" i="0" u="none" strike="noStrike" kern="0" cap="none" spc="0" normalizeH="0" baseline="0" noProof="0" dirty="0">
                <a:ln>
                  <a:noFill/>
                </a:ln>
                <a:solidFill>
                  <a:sysClr val="windowText" lastClr="000000"/>
                </a:solidFill>
                <a:effectLst/>
                <a:uLnTx/>
                <a:uFillTx/>
                <a:latin typeface="Arial"/>
                <a:cs typeface="Arial"/>
              </a:rPr>
              <a:t>source of secondary </a:t>
            </a:r>
            <a:r>
              <a:rPr kumimoji="0" lang="en-CA" sz="1200" b="0" i="0" u="none" strike="noStrike" kern="0" cap="none" spc="-10" normalizeH="0" baseline="0" noProof="0" dirty="0">
                <a:ln>
                  <a:noFill/>
                </a:ln>
                <a:solidFill>
                  <a:sysClr val="windowText" lastClr="000000"/>
                </a:solidFill>
                <a:effectLst/>
                <a:uLnTx/>
                <a:uFillTx/>
                <a:latin typeface="Arial"/>
                <a:cs typeface="Arial"/>
              </a:rPr>
              <a:t>bacteremia </a:t>
            </a:r>
            <a:r>
              <a:rPr kumimoji="0" lang="en-CA" sz="1200" b="0" i="0" u="none" strike="noStrike" kern="0" cap="none" spc="0" normalizeH="0" baseline="0" noProof="0" dirty="0">
                <a:ln>
                  <a:noFill/>
                </a:ln>
                <a:solidFill>
                  <a:sysClr val="windowText" lastClr="000000"/>
                </a:solidFill>
                <a:effectLst/>
                <a:uLnTx/>
                <a:uFillTx/>
                <a:latin typeface="Arial"/>
                <a:cs typeface="Arial"/>
              </a:rPr>
              <a:t>(43.1% and 35.9%, </a:t>
            </a:r>
            <a:r>
              <a:rPr kumimoji="0" lang="en-CA" sz="1200" b="0" i="0" u="none" strike="noStrike" kern="0" cap="none" spc="-10" normalizeH="0" baseline="0" noProof="0" dirty="0">
                <a:ln>
                  <a:noFill/>
                </a:ln>
                <a:solidFill>
                  <a:sysClr val="windowText" lastClr="000000"/>
                </a:solidFill>
                <a:effectLst/>
                <a:uLnTx/>
                <a:uFillTx/>
                <a:latin typeface="Arial"/>
                <a:cs typeface="Arial"/>
              </a:rPr>
              <a:t>respectively).</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Note: The most </a:t>
            </a:r>
            <a:r>
              <a:rPr kumimoji="0" lang="en-CA" sz="1200" b="0" i="0" u="none" strike="noStrike" kern="0" cap="none" spc="-10" normalizeH="0" baseline="0" noProof="0" dirty="0">
                <a:ln>
                  <a:noFill/>
                </a:ln>
                <a:solidFill>
                  <a:sysClr val="windowText" lastClr="000000"/>
                </a:solidFill>
                <a:effectLst/>
                <a:uLnTx/>
                <a:uFillTx/>
                <a:latin typeface="Arial"/>
                <a:cs typeface="Arial"/>
              </a:rPr>
              <a:t>frequent </a:t>
            </a:r>
            <a:r>
              <a:rPr kumimoji="0" lang="en-CA" sz="1200" b="0" i="0" u="none" strike="noStrike" kern="0" cap="none" spc="0" normalizeH="0" baseline="0" noProof="0" dirty="0">
                <a:ln>
                  <a:noFill/>
                </a:ln>
                <a:solidFill>
                  <a:sysClr val="windowText" lastClr="000000"/>
                </a:solidFill>
                <a:effectLst/>
                <a:uLnTx/>
                <a:uFillTx/>
                <a:latin typeface="Arial"/>
                <a:cs typeface="Arial"/>
              </a:rPr>
              <a:t>predisposing factors for </a:t>
            </a:r>
            <a:r>
              <a:rPr kumimoji="0" lang="en-CA" sz="1200" b="0" i="0" u="none" strike="noStrike" kern="0" cap="none" spc="-25" normalizeH="0" baseline="0" noProof="0" dirty="0">
                <a:ln>
                  <a:noFill/>
                </a:ln>
                <a:solidFill>
                  <a:sysClr val="windowText" lastClr="000000"/>
                </a:solidFill>
                <a:effectLst/>
                <a:uLnTx/>
                <a:uFillTx/>
                <a:latin typeface="Arial"/>
                <a:cs typeface="Arial"/>
              </a:rPr>
              <a:t>BSI </a:t>
            </a:r>
            <a:r>
              <a:rPr kumimoji="0" lang="en-CA" sz="1200" b="0" i="0" u="none" strike="noStrike" kern="0" cap="none" spc="0" normalizeH="0" baseline="0" noProof="0" dirty="0">
                <a:ln>
                  <a:noFill/>
                </a:ln>
                <a:solidFill>
                  <a:sysClr val="windowText" lastClr="000000"/>
                </a:solidFill>
                <a:effectLst/>
                <a:uLnTx/>
                <a:uFillTx/>
                <a:latin typeface="Arial"/>
                <a:cs typeface="Arial"/>
              </a:rPr>
              <a:t>were intravascular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 </a:t>
            </a:r>
            <a:r>
              <a:rPr kumimoji="0" lang="en-CA" sz="1200" b="0" i="0" u="none" strike="noStrike" kern="0" cap="none" spc="0" normalizeH="0" baseline="0" noProof="0" dirty="0">
                <a:ln>
                  <a:noFill/>
                </a:ln>
                <a:solidFill>
                  <a:sysClr val="windowText" lastClr="000000"/>
                </a:solidFill>
                <a:effectLst/>
                <a:uLnTx/>
                <a:uFillTx/>
                <a:latin typeface="Arial"/>
                <a:cs typeface="Arial"/>
              </a:rPr>
              <a:t>(56.4%) and previous use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antibiotics (50.9%).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Infections </a:t>
            </a:r>
            <a:r>
              <a:rPr kumimoji="0" lang="en-CA" sz="1200" b="0" i="0" u="none" strike="noStrike" kern="0" cap="none" spc="0" normalizeH="0" baseline="0" noProof="0" dirty="0">
                <a:ln>
                  <a:noFill/>
                </a:ln>
                <a:solidFill>
                  <a:sysClr val="windowText" lastClr="000000"/>
                </a:solidFill>
                <a:effectLst/>
                <a:uLnTx/>
                <a:uFillTx/>
                <a:latin typeface="Arial"/>
                <a:cs typeface="Arial"/>
              </a:rPr>
              <a:t>were considered as primary </a:t>
            </a:r>
            <a:r>
              <a:rPr kumimoji="0" lang="en-CA" sz="1200" b="0" i="0" u="none" strike="noStrike" kern="0" cap="none" spc="-25" normalizeH="0" baseline="0" noProof="0" dirty="0">
                <a:ln>
                  <a:noFill/>
                </a:ln>
                <a:solidFill>
                  <a:sysClr val="windowText" lastClr="000000"/>
                </a:solidFill>
                <a:effectLst/>
                <a:uLnTx/>
                <a:uFillTx/>
                <a:latin typeface="Arial"/>
                <a:cs typeface="Arial"/>
              </a:rPr>
              <a:t>in </a:t>
            </a:r>
            <a:r>
              <a:rPr kumimoji="0" lang="en-CA" sz="1200" b="0" i="0" u="none" strike="noStrike" kern="0" cap="none" spc="0" normalizeH="0" baseline="0" noProof="0" dirty="0">
                <a:ln>
                  <a:noFill/>
                </a:ln>
                <a:solidFill>
                  <a:sysClr val="windowText" lastClr="000000"/>
                </a:solidFill>
                <a:effectLst/>
                <a:uLnTx/>
                <a:uFillTx/>
                <a:latin typeface="Arial"/>
                <a:cs typeface="Arial"/>
              </a:rPr>
              <a:t>67.9% of cases. Urinary tract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intravascular catheter were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0" normalizeH="0" baseline="0" noProof="0" dirty="0">
                <a:ln>
                  <a:noFill/>
                </a:ln>
                <a:solidFill>
                  <a:sysClr val="windowText" lastClr="000000"/>
                </a:solidFill>
                <a:effectLst/>
                <a:uLnTx/>
                <a:uFillTx/>
                <a:latin typeface="Arial"/>
                <a:cs typeface="Arial"/>
              </a:rPr>
              <a:t>most frequent source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secondary bacteremia </a:t>
            </a:r>
            <a:r>
              <a:rPr kumimoji="0" lang="en-CA" sz="1200" b="0" i="0" u="none" strike="noStrike" kern="0" cap="none" spc="-10" normalizeH="0" baseline="0" noProof="0" dirty="0">
                <a:ln>
                  <a:noFill/>
                </a:ln>
                <a:solidFill>
                  <a:sysClr val="windowText" lastClr="000000"/>
                </a:solidFill>
                <a:effectLst/>
                <a:uLnTx/>
                <a:uFillTx/>
                <a:latin typeface="Arial"/>
                <a:cs typeface="Arial"/>
              </a:rPr>
              <a:t>(43.1% </a:t>
            </a:r>
            <a:r>
              <a:rPr kumimoji="0" lang="en-CA" sz="1200" b="0" i="0" u="none" strike="noStrike" kern="0" cap="none" spc="0" normalizeH="0" baseline="0" noProof="0" dirty="0">
                <a:ln>
                  <a:noFill/>
                </a:ln>
                <a:solidFill>
                  <a:sysClr val="windowText" lastClr="000000"/>
                </a:solidFill>
                <a:effectLst/>
                <a:uLnTx/>
                <a:uFillTx/>
                <a:latin typeface="Arial"/>
                <a:cs typeface="Arial"/>
              </a:rPr>
              <a:t>and 35.9%, </a:t>
            </a:r>
            <a:r>
              <a:rPr kumimoji="0" lang="en-CA" sz="1200" b="0" i="0" u="none" strike="noStrike" kern="0" cap="none" spc="-10" normalizeH="0" baseline="0" noProof="0" dirty="0">
                <a:ln>
                  <a:noFill/>
                </a:ln>
                <a:solidFill>
                  <a:sysClr val="windowText" lastClr="000000"/>
                </a:solidFill>
                <a:effectLst/>
                <a:uLnTx/>
                <a:uFillTx/>
                <a:latin typeface="Arial"/>
                <a:cs typeface="Arial"/>
              </a:rPr>
              <a:t>respectively).</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11</a:t>
            </a:fld>
            <a:endParaRPr lang="en-US" dirty="0"/>
          </a:p>
        </p:txBody>
      </p:sp>
    </p:spTree>
    <p:extLst>
      <p:ext uri="{BB962C8B-B14F-4D97-AF65-F5344CB8AC3E}">
        <p14:creationId xmlns:p14="http://schemas.microsoft.com/office/powerpoint/2010/main" val="407614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2022</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SHEA-IDSA-APIC</a:t>
            </a:r>
            <a:r>
              <a:rPr kumimoji="0" lang="en-CA" sz="1200" b="0" i="0" u="none" strike="noStrike" kern="0" cap="none" spc="5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Practice </a:t>
            </a:r>
            <a:r>
              <a:rPr kumimoji="0" lang="en-CA" sz="1200" b="0" i="0" u="none" strike="noStrike" kern="0" cap="none" spc="0" normalizeH="0" baseline="0" noProof="0" dirty="0">
                <a:ln>
                  <a:noFill/>
                </a:ln>
                <a:solidFill>
                  <a:sysClr val="windowText" lastClr="000000"/>
                </a:solidFill>
                <a:effectLst/>
                <a:uLnTx/>
                <a:uFillTx/>
                <a:latin typeface="Arial"/>
                <a:cs typeface="Arial"/>
              </a:rPr>
              <a:t>Recommendations</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also</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note</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that </a:t>
            </a:r>
            <a:r>
              <a:rPr kumimoji="0" lang="en-CA" sz="1200" b="0" i="0" u="none" strike="noStrike" kern="0" cap="none" spc="0" normalizeH="0" baseline="0" noProof="0" dirty="0">
                <a:ln>
                  <a:noFill/>
                </a:ln>
                <a:solidFill>
                  <a:sysClr val="windowText" lastClr="000000"/>
                </a:solidFill>
                <a:effectLst/>
                <a:uLnTx/>
                <a:uFillTx/>
                <a:latin typeface="Arial"/>
                <a:cs typeface="Arial"/>
              </a:rPr>
              <a:t>having</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Independent</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factors </a:t>
            </a:r>
            <a:r>
              <a:rPr kumimoji="0" lang="en-CA" sz="1200" b="0" i="0" u="none" strike="noStrike" kern="0" cap="none" spc="0" normalizeH="0" baseline="0" noProof="0" dirty="0">
                <a:ln>
                  <a:noFill/>
                </a:ln>
                <a:solidFill>
                  <a:sysClr val="windowText" lastClr="000000"/>
                </a:solidFill>
                <a:effectLst/>
                <a:uLnTx/>
                <a:uFillTx/>
                <a:latin typeface="Arial"/>
                <a:cs typeface="Arial"/>
              </a:rPr>
              <a:t>include”</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Prolonged</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hospitalization </a:t>
            </a:r>
            <a:r>
              <a:rPr kumimoji="0" lang="en-CA" sz="1200" b="0" i="0" u="none" strike="noStrike" kern="0" cap="none" spc="-10" normalizeH="0" baseline="0" noProof="0" dirty="0">
                <a:ln>
                  <a:noFill/>
                </a:ln>
                <a:solidFill>
                  <a:sysClr val="windowText" lastClr="000000"/>
                </a:solidFill>
                <a:effectLst/>
                <a:uLnTx/>
                <a:uFillTx/>
                <a:latin typeface="Arial"/>
                <a:cs typeface="Arial"/>
              </a:rPr>
              <a:t>before catheterization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Prolonged duration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catheterization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algn="just"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Heavy microbial colonization </a:t>
            </a:r>
            <a:r>
              <a:rPr kumimoji="0" lang="en-CA" sz="1200" b="0" i="0" u="none" strike="noStrike" kern="0" cap="none" spc="-25" normalizeH="0" baseline="0" noProof="0" dirty="0">
                <a:ln>
                  <a:noFill/>
                </a:ln>
                <a:solidFill>
                  <a:sysClr val="windowText" lastClr="000000"/>
                </a:solidFill>
                <a:effectLst/>
                <a:uLnTx/>
                <a:uFillTx/>
                <a:latin typeface="Arial"/>
                <a:cs typeface="Arial"/>
              </a:rPr>
              <a:t>at </a:t>
            </a:r>
            <a:r>
              <a:rPr kumimoji="0" lang="en-CA" sz="1200" b="0" i="0" u="none" strike="noStrike" kern="0" cap="none" spc="0" normalizeH="0" baseline="0" noProof="0" dirty="0">
                <a:ln>
                  <a:noFill/>
                </a:ln>
                <a:solidFill>
                  <a:sysClr val="windowText" lastClr="000000"/>
                </a:solidFill>
                <a:effectLst/>
                <a:uLnTx/>
                <a:uFillTx/>
                <a:latin typeface="Arial"/>
                <a:cs typeface="Arial"/>
              </a:rPr>
              <a:t>insertion site Or the catheter </a:t>
            </a:r>
            <a:r>
              <a:rPr kumimoji="0" lang="en-CA" sz="1200" b="0" i="0" u="none" strike="noStrike" kern="0" cap="none" spc="-25" normalizeH="0" baseline="0" noProof="0" dirty="0">
                <a:ln>
                  <a:noFill/>
                </a:ln>
                <a:solidFill>
                  <a:sysClr val="windowText" lastClr="000000"/>
                </a:solidFill>
                <a:effectLst/>
                <a:uLnTx/>
                <a:uFillTx/>
                <a:latin typeface="Arial"/>
                <a:cs typeface="Arial"/>
              </a:rPr>
              <a:t>hub </a:t>
            </a:r>
            <a:r>
              <a:rPr kumimoji="0" lang="en-CA" sz="1200" b="0" i="0" u="none" strike="noStrike" kern="0" cap="none" spc="0" normalizeH="0" baseline="0" noProof="0" dirty="0">
                <a:ln>
                  <a:noFill/>
                </a:ln>
                <a:solidFill>
                  <a:sysClr val="windowText" lastClr="000000"/>
                </a:solidFill>
                <a:effectLst/>
                <a:uLnTx/>
                <a:uFillTx/>
                <a:latin typeface="Arial"/>
                <a:cs typeface="Arial"/>
              </a:rPr>
              <a:t>e. </a:t>
            </a:r>
            <a:r>
              <a:rPr kumimoji="0" lang="en-CA" sz="1200" b="0" i="0" u="none" strike="noStrike" kern="0" cap="none" spc="0" normalizeH="0" baseline="0" noProof="0" dirty="0" err="1">
                <a:ln>
                  <a:noFill/>
                </a:ln>
                <a:solidFill>
                  <a:sysClr val="windowText" lastClr="000000"/>
                </a:solidFill>
                <a:effectLst/>
                <a:uLnTx/>
                <a:uFillTx/>
                <a:latin typeface="Arial"/>
                <a:cs typeface="Arial"/>
              </a:rPr>
              <a:t>Multilumen</a:t>
            </a:r>
            <a:r>
              <a:rPr kumimoji="0" lang="en-CA" sz="1200" b="0" i="0" u="none" strike="noStrike" kern="0" cap="none" spc="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 </a:t>
            </a:r>
            <a:r>
              <a:rPr kumimoji="0" lang="en-CA" sz="1200" b="0" i="0" u="none" strike="noStrike" kern="0" cap="none" spc="0" normalizeH="0" baseline="0" noProof="0" dirty="0">
                <a:ln>
                  <a:noFill/>
                </a:ln>
                <a:solidFill>
                  <a:sysClr val="windowText" lastClr="000000"/>
                </a:solidFill>
                <a:effectLst/>
                <a:uLnTx/>
                <a:uFillTx/>
                <a:latin typeface="Arial"/>
                <a:cs typeface="Arial"/>
              </a:rPr>
              <a:t>Concurrent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10" normalizeH="0" baseline="0" noProof="0" dirty="0">
                <a:ln>
                  <a:noFill/>
                </a:ln>
                <a:solidFill>
                  <a:sysClr val="windowText" lastClr="000000"/>
                </a:solidFill>
                <a:effectLst/>
                <a:uLnTx/>
                <a:uFillTx/>
                <a:latin typeface="Arial"/>
                <a:cs typeface="Arial"/>
              </a:rPr>
              <a:t>Neutropenia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Body mass index (BMI) &gt;40 </a:t>
            </a:r>
            <a:r>
              <a:rPr kumimoji="0" lang="en-CA" sz="1200" b="0" i="0" u="none" strike="noStrike" kern="0" cap="none" spc="-25" normalizeH="0" baseline="0" noProof="0" dirty="0" err="1">
                <a:ln>
                  <a:noFill/>
                </a:ln>
                <a:solidFill>
                  <a:sysClr val="windowText" lastClr="000000"/>
                </a:solidFill>
                <a:effectLst/>
                <a:uLnTx/>
                <a:uFillTx/>
                <a:latin typeface="Arial"/>
                <a:cs typeface="Arial"/>
              </a:rPr>
              <a:t>i</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Prematurity (</a:t>
            </a:r>
            <a:r>
              <a:rPr kumimoji="0" lang="en-CA" sz="1200" b="0" i="0" u="none" strike="noStrike" kern="0" cap="none" spc="0" normalizeH="0" baseline="0" noProof="0" dirty="0" err="1">
                <a:ln>
                  <a:noFill/>
                </a:ln>
                <a:solidFill>
                  <a:sysClr val="windowText" lastClr="000000"/>
                </a:solidFill>
                <a:effectLst/>
                <a:uLnTx/>
                <a:uFillTx/>
                <a:latin typeface="Arial"/>
                <a:cs typeface="Arial"/>
              </a:rPr>
              <a:t>ie</a:t>
            </a:r>
            <a:r>
              <a:rPr kumimoji="0" lang="en-CA" sz="1200" b="0" i="0" u="none" strike="noStrike" kern="0" cap="none" spc="0" normalizeH="0" baseline="0" noProof="0" dirty="0">
                <a:ln>
                  <a:noFill/>
                </a:ln>
                <a:solidFill>
                  <a:sysClr val="windowText" lastClr="000000"/>
                </a:solidFill>
                <a:effectLst/>
                <a:uLnTx/>
                <a:uFillTx/>
                <a:latin typeface="Arial"/>
                <a:cs typeface="Arial"/>
              </a:rPr>
              <a:t>, early </a:t>
            </a:r>
            <a:r>
              <a:rPr kumimoji="0" lang="en-CA" sz="1200" b="0" i="0" u="none" strike="noStrike" kern="0" cap="none" spc="-10" normalizeH="0" baseline="0" noProof="0" dirty="0">
                <a:ln>
                  <a:noFill/>
                </a:ln>
                <a:solidFill>
                  <a:sysClr val="windowText" lastClr="000000"/>
                </a:solidFill>
                <a:effectLst/>
                <a:uLnTx/>
                <a:uFillTx/>
                <a:latin typeface="Arial"/>
                <a:cs typeface="Arial"/>
              </a:rPr>
              <a:t>gestational </a:t>
            </a:r>
            <a:r>
              <a:rPr kumimoji="0" lang="en-CA" sz="1200" b="0" i="0" u="none" strike="noStrike" kern="0" cap="none" spc="0" normalizeH="0" baseline="0" noProof="0" dirty="0">
                <a:ln>
                  <a:noFill/>
                </a:ln>
                <a:solidFill>
                  <a:sysClr val="windowText" lastClr="000000"/>
                </a:solidFill>
                <a:effectLst/>
                <a:uLnTx/>
                <a:uFillTx/>
                <a:latin typeface="Arial"/>
                <a:cs typeface="Arial"/>
              </a:rPr>
              <a:t>age) Reduced nurse-to-</a:t>
            </a:r>
            <a:r>
              <a:rPr kumimoji="0" lang="en-CA" sz="1200" b="0" i="0" u="none" strike="noStrike" kern="0" cap="none" spc="-10" normalizeH="0" baseline="0" noProof="0" dirty="0">
                <a:ln>
                  <a:noFill/>
                </a:ln>
                <a:solidFill>
                  <a:sysClr val="windowText" lastClr="000000"/>
                </a:solidFill>
                <a:effectLst/>
                <a:uLnTx/>
                <a:uFillTx/>
                <a:latin typeface="Arial"/>
                <a:cs typeface="Arial"/>
              </a:rPr>
              <a:t>patient </a:t>
            </a:r>
            <a:r>
              <a:rPr kumimoji="0" lang="en-CA" sz="1200" b="0" i="0" u="none" strike="noStrike" kern="0" cap="none" spc="0" normalizeH="0" baseline="0" noProof="0" dirty="0">
                <a:ln>
                  <a:noFill/>
                </a:ln>
                <a:solidFill>
                  <a:sysClr val="windowText" lastClr="000000"/>
                </a:solidFill>
                <a:effectLst/>
                <a:uLnTx/>
                <a:uFillTx/>
                <a:latin typeface="Arial"/>
                <a:cs typeface="Arial"/>
              </a:rPr>
              <a:t>ratio in the </a:t>
            </a:r>
            <a:r>
              <a:rPr kumimoji="0" lang="en-CA" sz="1200" b="0" i="0" u="none" strike="noStrike" kern="0" cap="none" spc="-25" normalizeH="0" baseline="0" noProof="0" dirty="0">
                <a:ln>
                  <a:noFill/>
                </a:ln>
                <a:solidFill>
                  <a:sysClr val="windowText" lastClr="000000"/>
                </a:solidFill>
                <a:effectLst/>
                <a:uLnTx/>
                <a:uFillTx/>
                <a:latin typeface="Arial"/>
                <a:cs typeface="Arial"/>
              </a:rPr>
              <a:t>ICU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Parenteral </a:t>
            </a:r>
            <a:r>
              <a:rPr kumimoji="0" lang="en-CA" sz="1200" b="0" i="0" u="none" strike="noStrike" kern="0" cap="none" spc="-10" normalizeH="0" baseline="0" noProof="0" dirty="0">
                <a:ln>
                  <a:noFill/>
                </a:ln>
                <a:solidFill>
                  <a:sysClr val="windowText" lastClr="000000"/>
                </a:solidFill>
                <a:effectLst/>
                <a:uLnTx/>
                <a:uFillTx/>
                <a:latin typeface="Arial"/>
                <a:cs typeface="Arial"/>
              </a:rPr>
              <a:t>nutrition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Substandard catheter care </a:t>
            </a:r>
            <a:r>
              <a:rPr kumimoji="0" lang="en-CA" sz="1200" b="0" i="0" u="none" strike="noStrike" kern="0" cap="none" spc="-2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err="1">
                <a:ln>
                  <a:noFill/>
                </a:ln>
                <a:solidFill>
                  <a:sysClr val="windowText" lastClr="000000"/>
                </a:solidFill>
                <a:effectLst/>
                <a:uLnTx/>
                <a:uFillTx/>
                <a:latin typeface="Arial"/>
                <a:cs typeface="Arial"/>
              </a:rPr>
              <a:t>eg</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excessive manipulation of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 Transfusion of </a:t>
            </a:r>
            <a:r>
              <a:rPr kumimoji="0" lang="en-CA" sz="1200" b="0" i="0" u="none" strike="noStrike" kern="0" cap="none" spc="-10" normalizeH="0" baseline="0" noProof="0" dirty="0">
                <a:ln>
                  <a:noFill/>
                </a:ln>
                <a:solidFill>
                  <a:sysClr val="windowText" lastClr="000000"/>
                </a:solidFill>
                <a:effectLst/>
                <a:uLnTx/>
                <a:uFillTx/>
                <a:latin typeface="Arial"/>
                <a:cs typeface="Arial"/>
              </a:rPr>
              <a:t>blood </a:t>
            </a:r>
            <a:r>
              <a:rPr kumimoji="0" lang="en-CA" sz="1200" b="0" i="0" u="none" strike="noStrike" kern="0" cap="none" spc="0" normalizeH="0" baseline="0" noProof="0" dirty="0">
                <a:ln>
                  <a:noFill/>
                </a:ln>
                <a:solidFill>
                  <a:sysClr val="windowText" lastClr="000000"/>
                </a:solidFill>
                <a:effectLst/>
                <a:uLnTx/>
                <a:uFillTx/>
                <a:latin typeface="Arial"/>
                <a:cs typeface="Arial"/>
              </a:rPr>
              <a:t>products (in </a:t>
            </a:r>
            <a:r>
              <a:rPr kumimoji="0" lang="en-CA" sz="1200" b="0" i="0" u="none" strike="noStrike" kern="0" cap="none" spc="-10" normalizeH="0" baseline="0" noProof="0" dirty="0">
                <a:ln>
                  <a:noFill/>
                </a:ln>
                <a:solidFill>
                  <a:sysClr val="windowText" lastClr="000000"/>
                </a:solidFill>
                <a:effectLst/>
                <a:uLnTx/>
                <a:uFillTx/>
                <a:latin typeface="Arial"/>
                <a:cs typeface="Arial"/>
              </a:rPr>
              <a:t>children)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12</a:t>
            </a:fld>
            <a:endParaRPr lang="en-US" dirty="0"/>
          </a:p>
        </p:txBody>
      </p:sp>
    </p:spTree>
    <p:extLst>
      <p:ext uri="{BB962C8B-B14F-4D97-AF65-F5344CB8AC3E}">
        <p14:creationId xmlns:p14="http://schemas.microsoft.com/office/powerpoint/2010/main" val="44071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Read </a:t>
            </a:r>
            <a:r>
              <a:rPr kumimoji="0" lang="en-CA" sz="1200" b="0" i="0" u="none" strike="noStrike" kern="0" cap="none" spc="-10" normalizeH="0" baseline="0" noProof="0" dirty="0">
                <a:ln>
                  <a:noFill/>
                </a:ln>
                <a:solidFill>
                  <a:sysClr val="windowText" lastClr="000000"/>
                </a:solidFill>
                <a:effectLst/>
                <a:uLnTx/>
                <a:uFillTx/>
                <a:latin typeface="Arial"/>
                <a:cs typeface="Arial"/>
              </a:rPr>
              <a:t>slide.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13</a:t>
            </a:fld>
            <a:endParaRPr lang="en-US" dirty="0"/>
          </a:p>
        </p:txBody>
      </p:sp>
    </p:spTree>
    <p:extLst>
      <p:ext uri="{BB962C8B-B14F-4D97-AF65-F5344CB8AC3E}">
        <p14:creationId xmlns:p14="http://schemas.microsoft.com/office/powerpoint/2010/main" val="4136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Teflon &amp; polyurethane </a:t>
            </a:r>
            <a:r>
              <a:rPr kumimoji="0" lang="en-CA" sz="1200" b="0" i="0" u="none" strike="noStrike" kern="0" cap="none" spc="-20" normalizeH="0" baseline="0" noProof="0" dirty="0">
                <a:ln>
                  <a:noFill/>
                </a:ln>
                <a:solidFill>
                  <a:sysClr val="windowText" lastClr="000000"/>
                </a:solidFill>
                <a:effectLst/>
                <a:uLnTx/>
                <a:uFillTx/>
                <a:latin typeface="Arial"/>
                <a:cs typeface="Arial"/>
              </a:rPr>
              <a:t>have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fewer </a:t>
            </a:r>
            <a:r>
              <a:rPr kumimoji="0" lang="en-CA" sz="1200" b="0" i="0" u="none" strike="noStrike" kern="0" cap="none" spc="-10" normalizeH="0" baseline="0" noProof="0" dirty="0">
                <a:ln>
                  <a:noFill/>
                </a:ln>
                <a:solidFill>
                  <a:sysClr val="windowText" lastClr="000000"/>
                </a:solidFill>
                <a:effectLst/>
                <a:uLnTx/>
                <a:uFillTx/>
                <a:latin typeface="Arial"/>
                <a:cs typeface="Arial"/>
              </a:rPr>
              <a:t>complications.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PVC or polyethylene </a:t>
            </a:r>
            <a:r>
              <a:rPr kumimoji="0" lang="en-CA" sz="1200" b="0" i="0" u="none" strike="noStrike" kern="0" cap="none" spc="-20" normalizeH="0" baseline="0" noProof="0" dirty="0">
                <a:ln>
                  <a:noFill/>
                </a:ln>
                <a:solidFill>
                  <a:sysClr val="windowText" lastClr="000000"/>
                </a:solidFill>
                <a:effectLst/>
                <a:uLnTx/>
                <a:uFillTx/>
                <a:latin typeface="Arial"/>
                <a:cs typeface="Arial"/>
              </a:rPr>
              <a:t>less </a:t>
            </a:r>
            <a:r>
              <a:rPr kumimoji="0" lang="en-CA" sz="1200" b="0" i="0" u="none" strike="noStrike" kern="0" cap="none" spc="0" normalizeH="0" baseline="0" noProof="0" dirty="0">
                <a:ln>
                  <a:noFill/>
                </a:ln>
                <a:solidFill>
                  <a:sysClr val="windowText" lastClr="000000"/>
                </a:solidFill>
                <a:effectLst/>
                <a:uLnTx/>
                <a:uFillTx/>
                <a:latin typeface="Arial"/>
                <a:cs typeface="Arial"/>
              </a:rPr>
              <a:t>resistant to adherence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microorganisms than </a:t>
            </a:r>
            <a:r>
              <a:rPr kumimoji="0" lang="en-CA" sz="1200" b="0" i="0" u="none" strike="noStrike" kern="0" cap="none" spc="-10" normalizeH="0" baseline="0" noProof="0" dirty="0">
                <a:ln>
                  <a:noFill/>
                </a:ln>
                <a:solidFill>
                  <a:sysClr val="windowText" lastClr="000000"/>
                </a:solidFill>
                <a:effectLst/>
                <a:uLnTx/>
                <a:uFillTx/>
                <a:latin typeface="Arial"/>
                <a:cs typeface="Arial"/>
              </a:rPr>
              <a:t>Teflon, </a:t>
            </a:r>
            <a:r>
              <a:rPr kumimoji="0" lang="en-CA" sz="1200" b="0" i="0" u="none" strike="noStrike" kern="0" cap="none" spc="0" normalizeH="0" baseline="0" noProof="0" dirty="0">
                <a:ln>
                  <a:noFill/>
                </a:ln>
                <a:solidFill>
                  <a:sysClr val="windowText" lastClr="000000"/>
                </a:solidFill>
                <a:effectLst/>
                <a:uLnTx/>
                <a:uFillTx/>
                <a:latin typeface="Arial"/>
                <a:cs typeface="Arial"/>
              </a:rPr>
              <a:t>silicone elastomer, </a:t>
            </a:r>
            <a:r>
              <a:rPr kumimoji="0" lang="en-CA" sz="1200" b="0" i="0" u="none" strike="noStrike" kern="0" cap="none" spc="-25" normalizeH="0" baseline="0" noProof="0" dirty="0">
                <a:ln>
                  <a:noFill/>
                </a:ln>
                <a:solidFill>
                  <a:sysClr val="windowText" lastClr="000000"/>
                </a:solidFill>
                <a:effectLst/>
                <a:uLnTx/>
                <a:uFillTx/>
                <a:latin typeface="Arial"/>
                <a:cs typeface="Arial"/>
              </a:rPr>
              <a:t>or </a:t>
            </a:r>
            <a:r>
              <a:rPr kumimoji="0" lang="en-CA" sz="1200" b="0" i="0" u="none" strike="noStrike" kern="0" cap="none" spc="0" normalizeH="0" baseline="0" noProof="0" dirty="0">
                <a:ln>
                  <a:noFill/>
                </a:ln>
                <a:solidFill>
                  <a:sysClr val="windowText" lastClr="000000"/>
                </a:solidFill>
                <a:effectLst/>
                <a:uLnTx/>
                <a:uFillTx/>
                <a:latin typeface="Arial"/>
                <a:cs typeface="Arial"/>
              </a:rPr>
              <a:t>polypropylene. </a:t>
            </a:r>
            <a:r>
              <a:rPr kumimoji="0" lang="en-CA" sz="1200" b="0" i="0" u="none" strike="noStrike" kern="0" cap="none" spc="-10" normalizeH="0" baseline="0" noProof="0" dirty="0">
                <a:ln>
                  <a:noFill/>
                </a:ln>
                <a:solidFill>
                  <a:sysClr val="windowText" lastClr="000000"/>
                </a:solidFill>
                <a:effectLst/>
                <a:uLnTx/>
                <a:uFillTx/>
                <a:latin typeface="Arial"/>
                <a:cs typeface="Arial"/>
              </a:rPr>
              <a:t>Surface </a:t>
            </a:r>
            <a:r>
              <a:rPr kumimoji="0" lang="en-CA" sz="1200" b="0" i="0" u="none" strike="noStrike" kern="0" cap="none" spc="0" normalizeH="0" baseline="0" noProof="0" dirty="0">
                <a:ln>
                  <a:noFill/>
                </a:ln>
                <a:solidFill>
                  <a:sysClr val="windowText" lastClr="000000"/>
                </a:solidFill>
                <a:effectLst/>
                <a:uLnTx/>
                <a:uFillTx/>
                <a:latin typeface="Arial"/>
                <a:cs typeface="Arial"/>
              </a:rPr>
              <a:t>irregularities: enhance </a:t>
            </a:r>
            <a:r>
              <a:rPr kumimoji="0" lang="en-CA" sz="1200" b="0" i="0" u="none" strike="noStrike" kern="0" cap="none" spc="-10" normalizeH="0" baseline="0" noProof="0" dirty="0">
                <a:ln>
                  <a:noFill/>
                </a:ln>
                <a:solidFill>
                  <a:sysClr val="windowText" lastClr="000000"/>
                </a:solidFill>
                <a:effectLst/>
                <a:uLnTx/>
                <a:uFillTx/>
                <a:latin typeface="Arial"/>
                <a:cs typeface="Arial"/>
              </a:rPr>
              <a:t>adhesion </a:t>
            </a:r>
            <a:r>
              <a:rPr kumimoji="0" lang="en-CA" sz="1200" b="0" i="0" u="none" strike="noStrike" kern="0" cap="none" spc="0" normalizeH="0" baseline="0" noProof="0" dirty="0">
                <a:ln>
                  <a:noFill/>
                </a:ln>
                <a:solidFill>
                  <a:sysClr val="windowText" lastClr="000000"/>
                </a:solidFill>
                <a:effectLst/>
                <a:uLnTx/>
                <a:uFillTx/>
                <a:latin typeface="Arial"/>
                <a:cs typeface="Arial"/>
              </a:rPr>
              <a:t>especially </a:t>
            </a:r>
            <a:r>
              <a:rPr kumimoji="0" lang="en-CA" sz="1200" b="0" i="0" u="none" strike="noStrike" kern="0" cap="none" spc="0" normalizeH="0" baseline="0" noProof="0" dirty="0" err="1">
                <a:ln>
                  <a:noFill/>
                </a:ln>
                <a:solidFill>
                  <a:sysClr val="windowText" lastClr="000000"/>
                </a:solidFill>
                <a:effectLst/>
                <a:uLnTx/>
                <a:uFillTx/>
                <a:latin typeface="Arial"/>
                <a:cs typeface="Arial"/>
              </a:rPr>
              <a:t>coag</a:t>
            </a:r>
            <a:r>
              <a:rPr kumimoji="0" lang="en-CA" sz="1200" b="0" i="0" u="none" strike="noStrike" kern="0" cap="none" spc="0" normalizeH="0" baseline="0" noProof="0" dirty="0">
                <a:ln>
                  <a:noFill/>
                </a:ln>
                <a:solidFill>
                  <a:sysClr val="windowText" lastClr="000000"/>
                </a:solidFill>
                <a:effectLst/>
                <a:uLnTx/>
                <a:uFillTx/>
                <a:latin typeface="Arial"/>
                <a:cs typeface="Arial"/>
              </a:rPr>
              <a:t>. Neg. </a:t>
            </a:r>
            <a:r>
              <a:rPr kumimoji="0" lang="en-CA" sz="1200" b="0" i="0" u="none" strike="noStrike" kern="0" cap="none" spc="-10" normalizeH="0" baseline="0" noProof="0" dirty="0">
                <a:ln>
                  <a:noFill/>
                </a:ln>
                <a:solidFill>
                  <a:sysClr val="windowText" lastClr="000000"/>
                </a:solidFill>
                <a:effectLst/>
                <a:uLnTx/>
                <a:uFillTx/>
                <a:latin typeface="Arial"/>
                <a:cs typeface="Arial"/>
              </a:rPr>
              <a:t>staph, </a:t>
            </a:r>
            <a:r>
              <a:rPr kumimoji="0" lang="en-CA" sz="1200" b="0" i="0" u="none" strike="noStrike" kern="0" cap="none" spc="0" normalizeH="0" baseline="0" noProof="0" dirty="0" err="1">
                <a:ln>
                  <a:noFill/>
                </a:ln>
                <a:solidFill>
                  <a:sysClr val="windowText" lastClr="000000"/>
                </a:solidFill>
                <a:effectLst/>
                <a:uLnTx/>
                <a:uFillTx/>
                <a:latin typeface="Arial"/>
                <a:cs typeface="Arial"/>
              </a:rPr>
              <a:t>acinetobacter</a:t>
            </a:r>
            <a:r>
              <a:rPr kumimoji="0" lang="en-CA" sz="1200" b="0" i="0" u="none" strike="noStrike" kern="0" cap="none" spc="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err="1">
                <a:ln>
                  <a:noFill/>
                </a:ln>
                <a:solidFill>
                  <a:sysClr val="windowText" lastClr="000000"/>
                </a:solidFill>
                <a:effectLst/>
                <a:uLnTx/>
                <a:uFillTx/>
                <a:latin typeface="Arial"/>
                <a:cs typeface="Arial"/>
              </a:rPr>
              <a:t>calcoaceticus</a:t>
            </a:r>
            <a:r>
              <a:rPr kumimoji="0" lang="en-CA" sz="1200" b="0" i="0" u="none" strike="noStrike" kern="0" cap="none" spc="-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Pseudomonas </a:t>
            </a:r>
            <a:r>
              <a:rPr kumimoji="0" lang="en-CA" sz="1200" b="0" i="0" u="none" strike="noStrike" kern="0" cap="none" spc="-10" normalizeH="0" baseline="0" noProof="0" dirty="0" err="1">
                <a:ln>
                  <a:noFill/>
                </a:ln>
                <a:solidFill>
                  <a:sysClr val="windowText" lastClr="000000"/>
                </a:solidFill>
                <a:effectLst/>
                <a:uLnTx/>
                <a:uFillTx/>
                <a:latin typeface="Arial"/>
                <a:cs typeface="Arial"/>
              </a:rPr>
              <a:t>aeroginosa</a:t>
            </a:r>
            <a:r>
              <a:rPr kumimoji="0" lang="en-CA" sz="1200" b="0" i="0" u="none" strike="noStrike" kern="0" cap="none" spc="-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Thrombogenic:</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More clots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more potential for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Novel </a:t>
            </a:r>
            <a:r>
              <a:rPr kumimoji="0" lang="en-CA" sz="1200" b="0" i="0" u="none" strike="noStrike" kern="0" cap="none" spc="-10" normalizeH="0" baseline="0" noProof="0" dirty="0">
                <a:ln>
                  <a:noFill/>
                </a:ln>
                <a:solidFill>
                  <a:sysClr val="windowText" lastClr="000000"/>
                </a:solidFill>
                <a:effectLst/>
                <a:uLnTx/>
                <a:uFillTx/>
                <a:latin typeface="Arial"/>
                <a:cs typeface="Arial"/>
              </a:rPr>
              <a:t>technologies: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1.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Chlorhexidine/silver </a:t>
            </a:r>
            <a:r>
              <a:rPr kumimoji="0" lang="en-CA" sz="1200" b="0" i="0" u="none" strike="noStrike" kern="0" cap="none" spc="0" normalizeH="0" baseline="0" noProof="0" dirty="0">
                <a:ln>
                  <a:noFill/>
                </a:ln>
                <a:solidFill>
                  <a:sysClr val="windowText" lastClr="000000"/>
                </a:solidFill>
                <a:effectLst/>
                <a:uLnTx/>
                <a:uFillTx/>
                <a:latin typeface="Arial"/>
                <a:cs typeface="Arial"/>
              </a:rPr>
              <a:t>sulphadiazine:</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ext. lumen:</a:t>
            </a:r>
            <a:r>
              <a:rPr kumimoji="0" lang="en-CA" sz="1200" b="0" i="0" u="none" strike="noStrike" kern="0" cap="none" spc="28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14 </a:t>
            </a:r>
            <a:r>
              <a:rPr kumimoji="0" lang="en-CA" sz="1200" b="0" i="0" u="none" strike="noStrike" kern="0" cap="none" spc="-20" normalizeH="0" baseline="0" noProof="0" dirty="0">
                <a:ln>
                  <a:noFill/>
                </a:ln>
                <a:solidFill>
                  <a:sysClr val="windowText" lastClr="000000"/>
                </a:solidFill>
                <a:effectLst/>
                <a:uLnTx/>
                <a:uFillTx/>
                <a:latin typeface="Arial"/>
                <a:cs typeface="Arial"/>
              </a:rPr>
              <a:t>days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Int. &amp; ext. consider for </a:t>
            </a:r>
            <a:r>
              <a:rPr kumimoji="0" lang="en-CA" sz="1200" b="0" i="0" u="none" strike="noStrike" kern="0" cap="none" spc="-10" normalizeH="0" baseline="0" noProof="0" dirty="0">
                <a:ln>
                  <a:noFill/>
                </a:ln>
                <a:solidFill>
                  <a:sysClr val="windowText" lastClr="000000"/>
                </a:solidFill>
                <a:effectLst/>
                <a:uLnTx/>
                <a:uFillTx/>
                <a:latin typeface="Arial"/>
                <a:cs typeface="Arial"/>
              </a:rPr>
              <a:t>certain </a:t>
            </a:r>
            <a:r>
              <a:rPr kumimoji="0" lang="en-CA" sz="1200" b="0" i="0" u="none" strike="noStrike" kern="0" cap="none" spc="0" normalizeH="0" baseline="0" noProof="0" dirty="0">
                <a:ln>
                  <a:noFill/>
                </a:ln>
                <a:solidFill>
                  <a:sysClr val="windowText" lastClr="000000"/>
                </a:solidFill>
                <a:effectLst/>
                <a:uLnTx/>
                <a:uFillTx/>
                <a:latin typeface="Arial"/>
                <a:cs typeface="Arial"/>
              </a:rPr>
              <a:t>patients (ICU, burn, </a:t>
            </a:r>
            <a:r>
              <a:rPr kumimoji="0" lang="en-CA" sz="1200" b="0" i="0" u="none" strike="noStrike" kern="0" cap="none" spc="-10" normalizeH="0" baseline="0" noProof="0" dirty="0">
                <a:ln>
                  <a:noFill/>
                </a:ln>
                <a:solidFill>
                  <a:sysClr val="windowText" lastClr="000000"/>
                </a:solidFill>
                <a:effectLst/>
                <a:uLnTx/>
                <a:uFillTx/>
                <a:latin typeface="Arial"/>
                <a:cs typeface="Arial"/>
              </a:rPr>
              <a:t>neutropenic, </a:t>
            </a:r>
            <a:r>
              <a:rPr kumimoji="0" lang="en-CA" sz="1200" b="0" i="0" u="none" strike="noStrike" kern="0" cap="none" spc="0" normalizeH="0" baseline="0" noProof="0" dirty="0">
                <a:ln>
                  <a:noFill/>
                </a:ln>
                <a:solidFill>
                  <a:sysClr val="windowText" lastClr="000000"/>
                </a:solidFill>
                <a:effectLst/>
                <a:uLnTx/>
                <a:uFillTx/>
                <a:latin typeface="Arial"/>
                <a:cs typeface="Arial"/>
              </a:rPr>
              <a:t>or rate&gt;3.3/1000 device </a:t>
            </a:r>
            <a:r>
              <a:rPr kumimoji="0" lang="en-CA" sz="1200" b="0" i="0" u="none" strike="noStrike" kern="0" cap="none" spc="-20" normalizeH="0" baseline="0" noProof="0" dirty="0">
                <a:ln>
                  <a:noFill/>
                </a:ln>
                <a:solidFill>
                  <a:sysClr val="windowText" lastClr="000000"/>
                </a:solidFill>
                <a:effectLst/>
                <a:uLnTx/>
                <a:uFillTx/>
                <a:latin typeface="Arial"/>
                <a:cs typeface="Arial"/>
              </a:rPr>
              <a:t>days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Minocycline/Rifampin</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?increase</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resistance</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consider </a:t>
            </a:r>
            <a:r>
              <a:rPr kumimoji="0" lang="en-CA" sz="1200" b="0" i="0" u="none" strike="noStrike" kern="0" cap="none" spc="0" normalizeH="0" baseline="0" noProof="0" dirty="0">
                <a:ln>
                  <a:noFill/>
                </a:ln>
                <a:solidFill>
                  <a:sysClr val="windowText" lastClr="000000"/>
                </a:solidFill>
                <a:effectLst/>
                <a:uLnTx/>
                <a:uFillTx/>
                <a:latin typeface="Arial"/>
                <a:cs typeface="Arial"/>
              </a:rPr>
              <a:t>after</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routine</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precautions </a:t>
            </a:r>
            <a:r>
              <a:rPr kumimoji="0" lang="en-CA" sz="1200" b="0" i="0" u="none" strike="noStrike" kern="0" cap="none" spc="0" normalizeH="0" baseline="0" noProof="0" dirty="0">
                <a:ln>
                  <a:noFill/>
                </a:ln>
                <a:solidFill>
                  <a:sysClr val="windowText" lastClr="000000"/>
                </a:solidFill>
                <a:effectLst/>
                <a:uLnTx/>
                <a:uFillTx/>
                <a:latin typeface="Arial"/>
                <a:cs typeface="Arial"/>
              </a:rPr>
              <a:t>Platinum/silver</a:t>
            </a:r>
            <a:r>
              <a:rPr kumimoji="0" lang="en-CA" sz="1200" b="0" i="0" u="none" strike="noStrike" kern="0" cap="none" spc="1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114"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insufficient Studies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ts val="44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Silver cuffs:</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insufficient </a:t>
            </a:r>
            <a:r>
              <a:rPr kumimoji="0" lang="en-CA" sz="1200" b="0" i="0" u="none" strike="noStrike" kern="0" cap="none" spc="-10" normalizeH="0" baseline="0" noProof="0" dirty="0">
                <a:ln>
                  <a:noFill/>
                </a:ln>
                <a:solidFill>
                  <a:sysClr val="windowText" lastClr="000000"/>
                </a:solidFill>
                <a:effectLst/>
                <a:uLnTx/>
                <a:uFillTx/>
                <a:latin typeface="Arial"/>
                <a:cs typeface="Arial"/>
              </a:rPr>
              <a:t>studies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14</a:t>
            </a:fld>
            <a:endParaRPr lang="en-US" dirty="0"/>
          </a:p>
        </p:txBody>
      </p:sp>
    </p:spTree>
    <p:extLst>
      <p:ext uri="{BB962C8B-B14F-4D97-AF65-F5344CB8AC3E}">
        <p14:creationId xmlns:p14="http://schemas.microsoft.com/office/powerpoint/2010/main" val="82992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14437" eaLnBrk="0" hangingPunct="0">
              <a:defRPr sz="2400">
                <a:solidFill>
                  <a:schemeClr val="folHlink"/>
                </a:solidFill>
                <a:latin typeface="Palatino" pitchFamily="1" charset="0"/>
                <a:ea typeface="ＭＳ Ｐゴシック" charset="-128"/>
              </a:defRPr>
            </a:lvl1pPr>
            <a:lvl2pPr marL="729057" indent="-280406" defTabSz="914437" eaLnBrk="0" hangingPunct="0">
              <a:defRPr sz="2400">
                <a:solidFill>
                  <a:schemeClr val="folHlink"/>
                </a:solidFill>
                <a:latin typeface="Palatino" pitchFamily="1" charset="0"/>
                <a:ea typeface="ＭＳ Ｐゴシック" charset="-128"/>
              </a:defRPr>
            </a:lvl2pPr>
            <a:lvl3pPr marL="1121626" indent="-224325" defTabSz="914437" eaLnBrk="0" hangingPunct="0">
              <a:defRPr sz="2400">
                <a:solidFill>
                  <a:schemeClr val="folHlink"/>
                </a:solidFill>
                <a:latin typeface="Palatino" pitchFamily="1" charset="0"/>
                <a:ea typeface="ＭＳ Ｐゴシック" charset="-128"/>
              </a:defRPr>
            </a:lvl3pPr>
            <a:lvl4pPr marL="1570276" indent="-224325" defTabSz="914437" eaLnBrk="0" hangingPunct="0">
              <a:defRPr sz="2400">
                <a:solidFill>
                  <a:schemeClr val="folHlink"/>
                </a:solidFill>
                <a:latin typeface="Palatino" pitchFamily="1" charset="0"/>
                <a:ea typeface="ＭＳ Ｐゴシック" charset="-128"/>
              </a:defRPr>
            </a:lvl4pPr>
            <a:lvl5pPr marL="2018927" indent="-224325" defTabSz="914437" eaLnBrk="0" hangingPunct="0">
              <a:defRPr sz="2400">
                <a:solidFill>
                  <a:schemeClr val="folHlink"/>
                </a:solidFill>
                <a:latin typeface="Palatino" pitchFamily="1" charset="0"/>
                <a:ea typeface="ＭＳ Ｐゴシック" charset="-128"/>
              </a:defRPr>
            </a:lvl5pPr>
            <a:lvl6pPr marL="2467577"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6pPr>
            <a:lvl7pPr marL="2916227"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7pPr>
            <a:lvl8pPr marL="3364878"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8pPr>
            <a:lvl9pPr marL="3813528"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9pPr>
          </a:lstStyle>
          <a:p>
            <a:pPr eaLnBrk="1" hangingPunct="1"/>
            <a:fld id="{7C516D20-97C1-41FF-B366-574E5F3F8753}" type="slidenum">
              <a:rPr lang="en-US" sz="1200">
                <a:solidFill>
                  <a:schemeClr val="tx1"/>
                </a:solidFill>
                <a:latin typeface="Times New Roman" pitchFamily="18" charset="0"/>
              </a:rPr>
              <a:pPr eaLnBrk="1" hangingPunct="1"/>
              <a:t>15</a:t>
            </a:fld>
            <a:endParaRPr lang="en-US" sz="1200">
              <a:solidFill>
                <a:schemeClr val="tx1"/>
              </a:solidFill>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custDataLst>
              <p:tags r:id="rId1"/>
            </p:custDataLst>
          </p:nvPr>
        </p:nvSpPr>
        <p:spPr>
          <a:noFill/>
        </p:spPr>
        <p:txBody>
          <a:bodyPr/>
          <a:lstStyle/>
          <a:p>
            <a:pPr eaLnBrk="1" hangingPunct="1"/>
            <a:r>
              <a:rPr lang="en-US" dirty="0"/>
              <a:t>Note differences in numbers for per 100 catheters versus per 1000 catheter days – </a:t>
            </a:r>
          </a:p>
          <a:p>
            <a:pPr eaLnBrk="1" hangingPunct="1"/>
            <a:r>
              <a:rPr lang="en-US" dirty="0"/>
              <a:t>Per 100 catheters does not factor in duration </a:t>
            </a:r>
            <a:r>
              <a:rPr lang="en-US" dirty="0" err="1"/>
              <a:t>insitu</a:t>
            </a:r>
            <a:r>
              <a:rPr lang="en-US" dirty="0"/>
              <a:t> – so long-term catheters appear worse.</a:t>
            </a:r>
          </a:p>
          <a:p>
            <a:pPr eaLnBrk="1" hangingPunct="1"/>
            <a:r>
              <a:rPr lang="en-US" dirty="0"/>
              <a:t>PA catheters and Non-cuffed HD catheters highest</a:t>
            </a:r>
          </a:p>
          <a:p>
            <a:pPr eaLnBrk="1" hangingPunct="1"/>
            <a:r>
              <a:rPr lang="en-US" dirty="0"/>
              <a:t>Types of Lines:</a:t>
            </a:r>
          </a:p>
          <a:p>
            <a:pPr eaLnBrk="1" hangingPunct="1"/>
            <a:r>
              <a:rPr lang="en-US" dirty="0"/>
              <a:t>Peripheral venous or arterial catheters (&lt;7.5 cm) </a:t>
            </a:r>
          </a:p>
          <a:p>
            <a:pPr eaLnBrk="1" hangingPunct="1"/>
            <a:r>
              <a:rPr lang="en-US" dirty="0"/>
              <a:t>Midline catheters (7.5 – 25 cm)</a:t>
            </a:r>
          </a:p>
          <a:p>
            <a:pPr eaLnBrk="1" hangingPunct="1"/>
            <a:r>
              <a:rPr lang="en-US" dirty="0"/>
              <a:t>CVCs – non-tunneled (no cuffs) and tunneled (with a </a:t>
            </a:r>
            <a:r>
              <a:rPr lang="en-US" dirty="0" err="1"/>
              <a:t>dacron</a:t>
            </a:r>
            <a:r>
              <a:rPr lang="en-US" dirty="0"/>
              <a:t> cuff)</a:t>
            </a:r>
          </a:p>
          <a:p>
            <a:pPr eaLnBrk="1" hangingPunct="1"/>
            <a:r>
              <a:rPr lang="en-US" dirty="0"/>
              <a:t>Totally implantable devices – subcutaneous ports   - BEST</a:t>
            </a:r>
          </a:p>
        </p:txBody>
      </p:sp>
    </p:spTree>
    <p:extLst>
      <p:ext uri="{BB962C8B-B14F-4D97-AF65-F5344CB8AC3E}">
        <p14:creationId xmlns:p14="http://schemas.microsoft.com/office/powerpoint/2010/main" val="348732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Adherence:</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 aureus </a:t>
            </a:r>
            <a:r>
              <a:rPr kumimoji="0" lang="en-CA" sz="1200" b="0" i="0" u="none" strike="noStrike" kern="0" cap="none" spc="-25" normalizeH="0" baseline="0" noProof="0" dirty="0">
                <a:ln>
                  <a:noFill/>
                </a:ln>
                <a:solidFill>
                  <a:sysClr val="windowText" lastClr="000000"/>
                </a:solidFill>
                <a:effectLst/>
                <a:uLnTx/>
                <a:uFillTx/>
                <a:latin typeface="Arial"/>
                <a:cs typeface="Arial"/>
              </a:rPr>
              <a:t>can </a:t>
            </a:r>
            <a:r>
              <a:rPr kumimoji="0" lang="en-CA" sz="1200" b="0" i="0" u="none" strike="noStrike" kern="0" cap="none" spc="0" normalizeH="0" baseline="0" noProof="0" dirty="0">
                <a:ln>
                  <a:noFill/>
                </a:ln>
                <a:solidFill>
                  <a:sysClr val="windowText" lastClr="000000"/>
                </a:solidFill>
                <a:effectLst/>
                <a:uLnTx/>
                <a:uFillTx/>
                <a:latin typeface="Arial"/>
                <a:cs typeface="Arial"/>
              </a:rPr>
              <a:t>adhere to host proteins </a:t>
            </a:r>
            <a:r>
              <a:rPr kumimoji="0" lang="en-CA" sz="1200" b="0" i="0" u="none" strike="noStrike" kern="0" cap="none" spc="-10" normalizeH="0" baseline="0" noProof="0" dirty="0">
                <a:ln>
                  <a:noFill/>
                </a:ln>
                <a:solidFill>
                  <a:sysClr val="windowText" lastClr="000000"/>
                </a:solidFill>
                <a:effectLst/>
                <a:uLnTx/>
                <a:uFillTx/>
                <a:latin typeface="Arial"/>
                <a:cs typeface="Arial"/>
              </a:rPr>
              <a:t>(e.g., </a:t>
            </a:r>
            <a:r>
              <a:rPr kumimoji="0" lang="en-CA" sz="1200" b="0" i="0" u="none" strike="noStrike" kern="0" cap="none" spc="0" normalizeH="0" baseline="0" noProof="0" dirty="0">
                <a:ln>
                  <a:noFill/>
                </a:ln>
                <a:solidFill>
                  <a:sysClr val="windowText" lastClr="000000"/>
                </a:solidFill>
                <a:effectLst/>
                <a:uLnTx/>
                <a:uFillTx/>
                <a:latin typeface="Arial"/>
                <a:cs typeface="Arial"/>
              </a:rPr>
              <a:t>fibronectin) on </a:t>
            </a:r>
            <a:r>
              <a:rPr kumimoji="0" lang="en-CA" sz="1200" b="0" i="0" u="none" strike="noStrike" kern="0" cap="none" spc="-10" normalizeH="0" baseline="0" noProof="0" dirty="0" err="1">
                <a:ln>
                  <a:noFill/>
                </a:ln>
                <a:solidFill>
                  <a:sysClr val="windowText" lastClr="000000"/>
                </a:solidFill>
                <a:effectLst/>
                <a:uLnTx/>
                <a:uFillTx/>
                <a:latin typeface="Arial"/>
                <a:cs typeface="Arial"/>
              </a:rPr>
              <a:t>caths</a:t>
            </a:r>
            <a:r>
              <a:rPr kumimoji="0" lang="en-CA" sz="1200" b="0" i="0" u="none" strike="noStrike" kern="0" cap="none" spc="-10" normalizeH="0" baseline="0" noProof="0" dirty="0">
                <a:ln>
                  <a:noFill/>
                </a:ln>
                <a:solidFill>
                  <a:sysClr val="windowText" lastClr="000000"/>
                </a:solidFill>
                <a:effectLst/>
                <a:uLnTx/>
                <a:uFillTx/>
                <a:latin typeface="Arial"/>
                <a:cs typeface="Arial"/>
              </a:rPr>
              <a: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err="1">
                <a:ln>
                  <a:noFill/>
                </a:ln>
                <a:solidFill>
                  <a:sysClr val="windowText" lastClr="000000"/>
                </a:solidFill>
                <a:effectLst/>
                <a:uLnTx/>
                <a:uFillTx/>
                <a:latin typeface="Arial"/>
                <a:cs typeface="Arial"/>
              </a:rPr>
              <a:t>Coag</a:t>
            </a:r>
            <a:r>
              <a:rPr kumimoji="0" lang="en-CA" sz="1200" b="0" i="0" u="none" strike="noStrike" kern="0" cap="none" spc="0" normalizeH="0" baseline="0" noProof="0" dirty="0">
                <a:ln>
                  <a:noFill/>
                </a:ln>
                <a:solidFill>
                  <a:sysClr val="windowText" lastClr="000000"/>
                </a:solidFill>
                <a:effectLst/>
                <a:uLnTx/>
                <a:uFillTx/>
                <a:latin typeface="Arial"/>
                <a:cs typeface="Arial"/>
              </a:rPr>
              <a:t>. Neg. Staph adhere </a:t>
            </a:r>
            <a:r>
              <a:rPr kumimoji="0" lang="en-CA" sz="1200" b="0" i="0" u="none" strike="noStrike" kern="0" cap="none" spc="-25" normalizeH="0" baseline="0" noProof="0" dirty="0">
                <a:ln>
                  <a:noFill/>
                </a:ln>
                <a:solidFill>
                  <a:sysClr val="windowText" lastClr="000000"/>
                </a:solidFill>
                <a:effectLst/>
                <a:uLnTx/>
                <a:uFillTx/>
                <a:latin typeface="Arial"/>
                <a:cs typeface="Arial"/>
              </a:rPr>
              <a:t>to </a:t>
            </a:r>
            <a:r>
              <a:rPr kumimoji="0" lang="en-CA" sz="1200" b="0" i="0" u="none" strike="noStrike" kern="0" cap="none" spc="0" normalizeH="0" baseline="0" noProof="0" dirty="0">
                <a:ln>
                  <a:noFill/>
                </a:ln>
                <a:solidFill>
                  <a:sysClr val="windowText" lastClr="000000"/>
                </a:solidFill>
                <a:effectLst/>
                <a:uLnTx/>
                <a:uFillTx/>
                <a:latin typeface="Arial"/>
                <a:cs typeface="Arial"/>
              </a:rPr>
              <a:t>polymer surfaces more </a:t>
            </a:r>
            <a:r>
              <a:rPr kumimoji="0" lang="en-CA" sz="1200" b="0" i="0" u="none" strike="noStrike" kern="0" cap="none" spc="-10" normalizeH="0" baseline="0" noProof="0" dirty="0">
                <a:ln>
                  <a:noFill/>
                </a:ln>
                <a:solidFill>
                  <a:sysClr val="windowText" lastClr="000000"/>
                </a:solidFill>
                <a:effectLst/>
                <a:uLnTx/>
                <a:uFillTx/>
                <a:latin typeface="Arial"/>
                <a:cs typeface="Arial"/>
              </a:rPr>
              <a:t>readily </a:t>
            </a:r>
            <a:r>
              <a:rPr kumimoji="0" lang="en-CA" sz="1200" b="0" i="0" u="none" strike="noStrike" kern="0" cap="none" spc="0" normalizeH="0" baseline="0" noProof="0" dirty="0">
                <a:ln>
                  <a:noFill/>
                </a:ln>
                <a:solidFill>
                  <a:sysClr val="windowText" lastClr="000000"/>
                </a:solidFill>
                <a:effectLst/>
                <a:uLnTx/>
                <a:uFillTx/>
                <a:latin typeface="Arial"/>
                <a:cs typeface="Arial"/>
              </a:rPr>
              <a:t>than other (E. coli, S. </a:t>
            </a:r>
            <a:r>
              <a:rPr kumimoji="0" lang="en-CA" sz="1200" b="0" i="0" u="none" strike="noStrike" kern="0" cap="none" spc="-10" normalizeH="0" baseline="0" noProof="0" dirty="0">
                <a:ln>
                  <a:noFill/>
                </a:ln>
                <a:solidFill>
                  <a:sysClr val="windowText" lastClr="000000"/>
                </a:solidFill>
                <a:effectLst/>
                <a:uLnTx/>
                <a:uFillTx/>
                <a:latin typeface="Arial"/>
                <a:cs typeface="Arial"/>
              </a:rPr>
              <a:t>aureus)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Biofilms:</a:t>
            </a:r>
            <a:r>
              <a:rPr kumimoji="0" lang="en-CA" sz="1200" b="0" i="0" u="none" strike="noStrike" kern="0" cap="none" spc="3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some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err="1">
                <a:ln>
                  <a:noFill/>
                </a:ln>
                <a:solidFill>
                  <a:sysClr val="windowText" lastClr="000000"/>
                </a:solidFill>
                <a:effectLst/>
                <a:uLnTx/>
                <a:uFillTx/>
                <a:latin typeface="Arial"/>
                <a:cs typeface="Arial"/>
              </a:rPr>
              <a:t>coag</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Neg</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strains</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produce</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extra </a:t>
            </a:r>
            <a:r>
              <a:rPr kumimoji="0" lang="en-CA" sz="1200" b="0" i="0" u="none" strike="noStrike" kern="0" cap="none" spc="0" normalizeH="0" baseline="0" noProof="0" dirty="0">
                <a:ln>
                  <a:noFill/>
                </a:ln>
                <a:solidFill>
                  <a:sysClr val="windowText" lastClr="000000"/>
                </a:solidFill>
                <a:effectLst/>
                <a:uLnTx/>
                <a:uFillTx/>
                <a:latin typeface="Arial"/>
                <a:cs typeface="Arial"/>
              </a:rPr>
              <a:t>polysaccharides</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or</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‘slime’</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which </a:t>
            </a:r>
            <a:r>
              <a:rPr kumimoji="0" lang="en-CA" sz="1200" b="0" i="0" u="none" strike="noStrike" kern="0" cap="none" spc="0" normalizeH="0" baseline="0" noProof="0" dirty="0">
                <a:ln>
                  <a:noFill/>
                </a:ln>
                <a:solidFill>
                  <a:sysClr val="windowText" lastClr="000000"/>
                </a:solidFill>
                <a:effectLst/>
                <a:uLnTx/>
                <a:uFillTx/>
                <a:latin typeface="Arial"/>
                <a:cs typeface="Arial"/>
              </a:rPr>
              <a:t>potentiates</a:t>
            </a:r>
            <a:r>
              <a:rPr kumimoji="0" lang="en-CA" sz="1200" b="0" i="0" u="none" strike="noStrike" kern="0" cap="none" spc="5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pathogenicity</a:t>
            </a:r>
            <a:r>
              <a:rPr kumimoji="0" lang="en-CA" sz="1200" b="0" i="0" u="none" strike="noStrike" kern="0" cap="none" spc="5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(can </a:t>
            </a:r>
            <a:r>
              <a:rPr kumimoji="0" lang="en-CA" sz="1200" b="0" i="0" u="none" strike="noStrike" kern="0" cap="none" spc="0" normalizeH="0" baseline="0" noProof="0" dirty="0">
                <a:ln>
                  <a:noFill/>
                </a:ln>
                <a:solidFill>
                  <a:sysClr val="windowText" lastClr="000000"/>
                </a:solidFill>
                <a:effectLst/>
                <a:uLnTx/>
                <a:uFillTx/>
                <a:latin typeface="Arial"/>
                <a:cs typeface="Arial"/>
              </a:rPr>
              <a:t>withstand</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host</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defenses</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antibiotics</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Some</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Candida</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strains </a:t>
            </a:r>
            <a:r>
              <a:rPr kumimoji="0" lang="en-CA" sz="1200" b="0" i="0" u="none" strike="noStrike" kern="0" cap="none" spc="0" normalizeH="0" baseline="0" noProof="0" dirty="0">
                <a:ln>
                  <a:noFill/>
                </a:ln>
                <a:solidFill>
                  <a:sysClr val="windowText" lastClr="000000"/>
                </a:solidFill>
                <a:effectLst/>
                <a:uLnTx/>
                <a:uFillTx/>
                <a:latin typeface="Arial"/>
                <a:cs typeface="Arial"/>
              </a:rPr>
              <a:t>can produce slime </a:t>
            </a:r>
            <a:r>
              <a:rPr kumimoji="0" lang="en-CA" sz="1200" b="0" i="0" u="none" strike="noStrike" kern="0" cap="none" spc="-20" normalizeH="0" baseline="0" noProof="0" dirty="0">
                <a:ln>
                  <a:noFill/>
                </a:ln>
                <a:solidFill>
                  <a:sysClr val="windowText" lastClr="000000"/>
                </a:solidFill>
                <a:effectLst/>
                <a:uLnTx/>
                <a:uFillTx/>
                <a:latin typeface="Arial"/>
                <a:cs typeface="Arial"/>
              </a:rPr>
              <a:t>too.</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16</a:t>
            </a:fld>
            <a:endParaRPr lang="en-US" dirty="0"/>
          </a:p>
        </p:txBody>
      </p:sp>
    </p:spTree>
    <p:extLst>
      <p:ext uri="{BB962C8B-B14F-4D97-AF65-F5344CB8AC3E}">
        <p14:creationId xmlns:p14="http://schemas.microsoft.com/office/powerpoint/2010/main" val="78333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Gauze vs </a:t>
            </a:r>
            <a:r>
              <a:rPr kumimoji="0" lang="en-CA" sz="1200" b="0" i="0" u="none" strike="noStrike" kern="0" cap="none" spc="-10" normalizeH="0" baseline="0" noProof="0" dirty="0">
                <a:ln>
                  <a:noFill/>
                </a:ln>
                <a:solidFill>
                  <a:sysClr val="windowText" lastClr="000000"/>
                </a:solidFill>
                <a:effectLst/>
                <a:uLnTx/>
                <a:uFillTx/>
                <a:latin typeface="Arial"/>
                <a:cs typeface="Arial"/>
              </a:rPr>
              <a:t>Transparent: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Transparent- more visual, </a:t>
            </a:r>
            <a:r>
              <a:rPr kumimoji="0" lang="en-CA" sz="1200" b="0" i="0" u="none" strike="noStrike" kern="0" cap="none" spc="-20" normalizeH="0" baseline="0" noProof="0" dirty="0">
                <a:ln>
                  <a:noFill/>
                </a:ln>
                <a:solidFill>
                  <a:sysClr val="windowText" lastClr="000000"/>
                </a:solidFill>
                <a:effectLst/>
                <a:uLnTx/>
                <a:uFillTx/>
                <a:latin typeface="Arial"/>
                <a:cs typeface="Arial"/>
              </a:rPr>
              <a:t>less </a:t>
            </a:r>
            <a:r>
              <a:rPr kumimoji="0" lang="en-CA" sz="1200" b="0" i="0" u="none" strike="noStrike" kern="0" cap="none" spc="-10" normalizeH="0" baseline="0" noProof="0" dirty="0">
                <a:ln>
                  <a:noFill/>
                </a:ln>
                <a:solidFill>
                  <a:sysClr val="windowText" lastClr="000000"/>
                </a:solidFill>
                <a:effectLst/>
                <a:uLnTx/>
                <a:uFillTx/>
                <a:latin typeface="Arial"/>
                <a:cs typeface="Arial"/>
              </a:rPr>
              <a:t>changes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Overall equivocal, except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arterial catheters (inc. </a:t>
            </a:r>
            <a:r>
              <a:rPr kumimoji="0" lang="en-CA" sz="1200" b="0" i="0" u="none" strike="noStrike" kern="0" cap="none" spc="-10" normalizeH="0" baseline="0" noProof="0" dirty="0">
                <a:ln>
                  <a:noFill/>
                </a:ln>
                <a:solidFill>
                  <a:sysClr val="windowText" lastClr="000000"/>
                </a:solidFill>
                <a:effectLst/>
                <a:uLnTx/>
                <a:uFillTx/>
                <a:latin typeface="Arial"/>
                <a:cs typeface="Arial"/>
              </a:rPr>
              <a:t>risk) </a:t>
            </a:r>
            <a:r>
              <a:rPr kumimoji="0" lang="en-CA" sz="1200" b="0" i="0" u="none" strike="noStrike" kern="0" cap="none" spc="0" normalizeH="0" baseline="0" noProof="0" dirty="0">
                <a:ln>
                  <a:noFill/>
                </a:ln>
                <a:solidFill>
                  <a:sysClr val="windowText" lastClr="000000"/>
                </a:solidFill>
                <a:effectLst/>
                <a:uLnTx/>
                <a:uFillTx/>
                <a:latin typeface="Arial"/>
                <a:cs typeface="Arial"/>
              </a:rPr>
              <a:t>Chlorhexidine 2% in </a:t>
            </a:r>
            <a:r>
              <a:rPr kumimoji="0" lang="en-CA" sz="1200" b="0" i="0" u="none" strike="noStrike" kern="0" cap="none" spc="-25" normalizeH="0" baseline="0" noProof="0" dirty="0">
                <a:ln>
                  <a:noFill/>
                </a:ln>
                <a:solidFill>
                  <a:sysClr val="windowText" lastClr="000000"/>
                </a:solidFill>
                <a:effectLst/>
                <a:uLnTx/>
                <a:uFillTx/>
                <a:latin typeface="Arial"/>
                <a:cs typeface="Arial"/>
              </a:rPr>
              <a:t>70% </a:t>
            </a:r>
            <a:r>
              <a:rPr kumimoji="0" lang="en-CA" sz="1200" b="0" i="0" u="none" strike="noStrike" kern="0" cap="none" spc="0" normalizeH="0" baseline="0" noProof="0" dirty="0">
                <a:ln>
                  <a:noFill/>
                </a:ln>
                <a:solidFill>
                  <a:sysClr val="windowText" lastClr="000000"/>
                </a:solidFill>
                <a:effectLst/>
                <a:uLnTx/>
                <a:uFillTx/>
                <a:latin typeface="Arial"/>
                <a:cs typeface="Arial"/>
              </a:rPr>
              <a:t>isopropyl </a:t>
            </a:r>
            <a:r>
              <a:rPr kumimoji="0" lang="en-CA" sz="1200" b="0" i="0" u="none" strike="noStrike" kern="0" cap="none" spc="-10" normalizeH="0" baseline="0" noProof="0" dirty="0">
                <a:ln>
                  <a:noFill/>
                </a:ln>
                <a:solidFill>
                  <a:sysClr val="windowText" lastClr="000000"/>
                </a:solidFill>
                <a:effectLst/>
                <a:uLnTx/>
                <a:uFillTx/>
                <a:latin typeface="Arial"/>
                <a:cs typeface="Arial"/>
              </a:rPr>
              <a:t>alcohol</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0.5% in </a:t>
            </a:r>
            <a:r>
              <a:rPr kumimoji="0" lang="en-CA" sz="1200" b="0" i="0" u="none" strike="noStrike" kern="0" cap="none" spc="-10" normalizeH="0" baseline="0" noProof="0" dirty="0">
                <a:ln>
                  <a:noFill/>
                </a:ln>
                <a:solidFill>
                  <a:sysClr val="windowText" lastClr="000000"/>
                </a:solidFill>
                <a:effectLst/>
                <a:uLnTx/>
                <a:uFillTx/>
                <a:latin typeface="Arial"/>
                <a:cs typeface="Arial"/>
              </a:rPr>
              <a:t>neonates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err="1">
                <a:ln>
                  <a:noFill/>
                </a:ln>
                <a:solidFill>
                  <a:sysClr val="windowText" lastClr="000000"/>
                </a:solidFill>
                <a:effectLst/>
                <a:uLnTx/>
                <a:uFillTx/>
                <a:latin typeface="Arial"/>
                <a:cs typeface="Arial"/>
              </a:rPr>
              <a:t>Biopatch</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sponge</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reduced</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BSI</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by</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60%</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but </a:t>
            </a:r>
            <a:r>
              <a:rPr kumimoji="0" lang="en-CA" sz="1200" b="0" i="0" u="none" strike="noStrike" kern="0" cap="none" spc="0" normalizeH="0" baseline="0" noProof="0" dirty="0" err="1">
                <a:ln>
                  <a:noFill/>
                </a:ln>
                <a:solidFill>
                  <a:sysClr val="windowText" lastClr="000000"/>
                </a:solidFill>
                <a:effectLst/>
                <a:uLnTx/>
                <a:uFillTx/>
                <a:latin typeface="Arial"/>
                <a:cs typeface="Arial"/>
              </a:rPr>
              <a:t>dermatotoxicity</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LBW</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infants </a:t>
            </a:r>
            <a:r>
              <a:rPr kumimoji="0" lang="en-CA" sz="1200" b="0" i="0" u="none" strike="noStrike" kern="0" cap="none" spc="0" normalizeH="0" baseline="0" noProof="0" dirty="0">
                <a:ln>
                  <a:noFill/>
                </a:ln>
                <a:solidFill>
                  <a:sysClr val="windowText" lastClr="000000"/>
                </a:solidFill>
                <a:effectLst/>
                <a:uLnTx/>
                <a:uFillTx/>
                <a:latin typeface="Arial"/>
                <a:cs typeface="Arial"/>
              </a:rPr>
              <a:t>Also:</a:t>
            </a:r>
            <a:r>
              <a:rPr kumimoji="0" lang="en-CA" sz="1200" b="0" i="0" u="none" strike="noStrike" kern="0" cap="none" spc="4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Securement</a:t>
            </a:r>
            <a:r>
              <a:rPr kumimoji="0" lang="en-CA" sz="1200" b="0" i="0" u="none" strike="noStrike" kern="0" cap="none" spc="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7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done</a:t>
            </a:r>
            <a:r>
              <a:rPr kumimoji="0" lang="en-CA" sz="1200" b="0" i="0" u="none" strike="noStrike" kern="0" cap="none" spc="7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study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device</a:t>
            </a:r>
            <a:r>
              <a:rPr kumimoji="0" lang="en-CA" sz="1200" b="0" i="0" u="none" strike="noStrike" kern="0" cap="none" spc="7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better</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than</a:t>
            </a:r>
            <a:r>
              <a:rPr kumimoji="0" lang="en-CA" sz="1200" b="0" i="0" u="none" strike="noStrike" kern="0" cap="none" spc="7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sutures (festering)</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17</a:t>
            </a:fld>
            <a:endParaRPr lang="en-US" dirty="0"/>
          </a:p>
        </p:txBody>
      </p:sp>
    </p:spTree>
    <p:extLst>
      <p:ext uri="{BB962C8B-B14F-4D97-AF65-F5344CB8AC3E}">
        <p14:creationId xmlns:p14="http://schemas.microsoft.com/office/powerpoint/2010/main" val="294210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So how do we diagnose </a:t>
            </a:r>
            <a:r>
              <a:rPr kumimoji="0" lang="en-CA" sz="1200" b="0" i="0" u="none" strike="noStrike" kern="0" cap="none" spc="-50" normalizeH="0" baseline="0" noProof="0" dirty="0">
                <a:ln>
                  <a:noFill/>
                </a:ln>
                <a:solidFill>
                  <a:sysClr val="windowText" lastClr="000000"/>
                </a:solidFill>
                <a:effectLst/>
                <a:uLnTx/>
                <a:uFillTx/>
                <a:latin typeface="Arial"/>
                <a:cs typeface="Arial"/>
              </a:rPr>
              <a:t>a </a:t>
            </a:r>
            <a:r>
              <a:rPr kumimoji="0" lang="en-CA" sz="1200" b="0" i="0" u="none" strike="noStrike" kern="0" cap="none" spc="-10" normalizeH="0" baseline="0" noProof="0" dirty="0">
                <a:ln>
                  <a:noFill/>
                </a:ln>
                <a:solidFill>
                  <a:sysClr val="windowText" lastClr="000000"/>
                </a:solidFill>
                <a:effectLst/>
                <a:uLnTx/>
                <a:uFillTx/>
                <a:latin typeface="Arial"/>
                <a:cs typeface="Arial"/>
              </a:rPr>
              <a:t>CRBSI?</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18</a:t>
            </a:fld>
            <a:endParaRPr lang="en-US" dirty="0"/>
          </a:p>
        </p:txBody>
      </p:sp>
    </p:spTree>
    <p:extLst>
      <p:ext uri="{BB962C8B-B14F-4D97-AF65-F5344CB8AC3E}">
        <p14:creationId xmlns:p14="http://schemas.microsoft.com/office/powerpoint/2010/main" val="2922957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There are more than </a:t>
            </a:r>
            <a:r>
              <a:rPr kumimoji="0" lang="en-CA" sz="1200" b="0" i="0" u="none" strike="noStrike" kern="0" cap="none" spc="-25" normalizeH="0" baseline="0" noProof="0" dirty="0">
                <a:ln>
                  <a:noFill/>
                </a:ln>
                <a:solidFill>
                  <a:sysClr val="windowText" lastClr="000000"/>
                </a:solidFill>
                <a:effectLst/>
                <a:uLnTx/>
                <a:uFillTx/>
                <a:latin typeface="Arial"/>
                <a:cs typeface="Arial"/>
              </a:rPr>
              <a:t>one </a:t>
            </a:r>
            <a:r>
              <a:rPr kumimoji="0" lang="en-CA" sz="1200" b="0" i="0" u="none" strike="noStrike" kern="0" cap="none" spc="0" normalizeH="0" baseline="0" noProof="0" dirty="0">
                <a:ln>
                  <a:noFill/>
                </a:ln>
                <a:solidFill>
                  <a:sysClr val="windowText" lastClr="000000"/>
                </a:solidFill>
                <a:effectLst/>
                <a:uLnTx/>
                <a:uFillTx/>
                <a:latin typeface="Arial"/>
                <a:cs typeface="Arial"/>
              </a:rPr>
              <a:t>classification systems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err="1">
                <a:ln>
                  <a:noFill/>
                </a:ln>
                <a:solidFill>
                  <a:sysClr val="windowText" lastClr="000000"/>
                </a:solidFill>
                <a:effectLst/>
                <a:uLnTx/>
                <a:uFillTx/>
                <a:latin typeface="Arial"/>
                <a:cs typeface="Arial"/>
              </a:rPr>
              <a:t>bacteremias</a:t>
            </a:r>
            <a:r>
              <a:rPr kumimoji="0" lang="en-CA" sz="1200" b="0" i="0" u="none" strike="noStrike" kern="0" cap="none" spc="0" normalizeH="0" baseline="0" noProof="0" dirty="0">
                <a:ln>
                  <a:noFill/>
                </a:ln>
                <a:solidFill>
                  <a:sysClr val="windowText" lastClr="000000"/>
                </a:solidFill>
                <a:effectLst/>
                <a:uLnTx/>
                <a:uFillTx/>
                <a:latin typeface="Arial"/>
                <a:cs typeface="Arial"/>
              </a:rPr>
              <a:t> in relation </a:t>
            </a:r>
            <a:r>
              <a:rPr kumimoji="0" lang="en-CA" sz="1200" b="0" i="0" u="none" strike="noStrike" kern="0" cap="none" spc="-25" normalizeH="0" baseline="0" noProof="0" dirty="0">
                <a:ln>
                  <a:noFill/>
                </a:ln>
                <a:solidFill>
                  <a:sysClr val="windowText" lastClr="000000"/>
                </a:solidFill>
                <a:effectLst/>
                <a:uLnTx/>
                <a:uFillTx/>
                <a:latin typeface="Arial"/>
                <a:cs typeface="Arial"/>
              </a:rPr>
              <a:t>to</a:t>
            </a:r>
            <a:r>
              <a:rPr kumimoji="0" lang="en-CA" sz="1200" b="0" i="0" u="none" strike="noStrike" kern="0" cap="none" spc="0" normalizeH="0" baseline="0" noProof="0" dirty="0">
                <a:ln>
                  <a:noFill/>
                </a:ln>
                <a:solidFill>
                  <a:sysClr val="windowText" lastClr="000000"/>
                </a:solidFill>
                <a:effectLst/>
                <a:uLnTx/>
                <a:uFillTx/>
                <a:latin typeface="Arial"/>
                <a:cs typeface="Arial"/>
              </a:rPr>
              <a:t> catheter organisms. Here is </a:t>
            </a:r>
            <a:r>
              <a:rPr kumimoji="0" lang="en-CA" sz="1200" b="0" i="0" u="none" strike="noStrike" kern="0" cap="none" spc="-25" normalizeH="0" baseline="0" noProof="0" dirty="0">
                <a:ln>
                  <a:noFill/>
                </a:ln>
                <a:solidFill>
                  <a:sysClr val="windowText" lastClr="000000"/>
                </a:solidFill>
                <a:effectLst/>
                <a:uLnTx/>
                <a:uFillTx/>
                <a:latin typeface="Arial"/>
                <a:cs typeface="Arial"/>
              </a:rPr>
              <a:t>one </a:t>
            </a:r>
            <a:r>
              <a:rPr kumimoji="0" lang="en-CA" sz="1200" b="0" i="0" u="none" strike="noStrike" kern="0" cap="none" spc="0" normalizeH="0" baseline="0" noProof="0" dirty="0">
                <a:ln>
                  <a:noFill/>
                </a:ln>
                <a:solidFill>
                  <a:sysClr val="windowText" lastClr="000000"/>
                </a:solidFill>
                <a:effectLst/>
                <a:uLnTx/>
                <a:uFillTx/>
                <a:latin typeface="Arial"/>
                <a:cs typeface="Arial"/>
              </a:rPr>
              <a:t>commonly </a:t>
            </a:r>
            <a:r>
              <a:rPr kumimoji="0" lang="en-CA" sz="1200" b="0" i="0" u="none" strike="noStrike" kern="0" cap="none" spc="-10" normalizeH="0" baseline="0" noProof="0" dirty="0">
                <a:ln>
                  <a:noFill/>
                </a:ln>
                <a:solidFill>
                  <a:sysClr val="windowText" lastClr="000000"/>
                </a:solidFill>
                <a:effectLst/>
                <a:uLnTx/>
                <a:uFillTx/>
                <a:latin typeface="Arial"/>
                <a:cs typeface="Arial"/>
              </a:rPr>
              <a:t>used.</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19</a:t>
            </a:fld>
            <a:endParaRPr lang="en-US" dirty="0"/>
          </a:p>
        </p:txBody>
      </p:sp>
    </p:spTree>
    <p:extLst>
      <p:ext uri="{BB962C8B-B14F-4D97-AF65-F5344CB8AC3E}">
        <p14:creationId xmlns:p14="http://schemas.microsoft.com/office/powerpoint/2010/main" val="5521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a:p>
            <a:endParaRPr lang="en-CA" dirty="0"/>
          </a:p>
        </p:txBody>
      </p:sp>
      <p:sp>
        <p:nvSpPr>
          <p:cNvPr id="4" name="Slide Number Placeholder 3"/>
          <p:cNvSpPr>
            <a:spLocks noGrp="1"/>
          </p:cNvSpPr>
          <p:nvPr>
            <p:ph type="sldNum" sz="quarter" idx="10"/>
          </p:nvPr>
        </p:nvSpPr>
        <p:spPr/>
        <p:txBody>
          <a:bodyPr/>
          <a:lstStyle/>
          <a:p>
            <a:fld id="{0508B0C5-DC73-48B7-BA82-B0CE4466459B}" type="slidenum">
              <a:rPr lang="en-US" smtClean="0"/>
              <a:t>2</a:t>
            </a:fld>
            <a:endParaRPr lang="en-US" dirty="0"/>
          </a:p>
        </p:txBody>
      </p:sp>
    </p:spTree>
    <p:extLst>
      <p:ext uri="{BB962C8B-B14F-4D97-AF65-F5344CB8AC3E}">
        <p14:creationId xmlns:p14="http://schemas.microsoft.com/office/powerpoint/2010/main" val="225996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Staph epi cause 70 -80%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contaminated </a:t>
            </a:r>
            <a:r>
              <a:rPr kumimoji="0" lang="en-CA" sz="1200" b="0" i="0" u="none" strike="noStrike" kern="0" cap="none" spc="-10" normalizeH="0" baseline="0" noProof="0" dirty="0">
                <a:ln>
                  <a:noFill/>
                </a:ln>
                <a:solidFill>
                  <a:sysClr val="windowText" lastClr="000000"/>
                </a:solidFill>
                <a:effectLst/>
                <a:uLnTx/>
                <a:uFillTx/>
                <a:latin typeface="Arial"/>
                <a:cs typeface="Arial"/>
              </a:rPr>
              <a:t>cultures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even though only 12.4%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coagulase-</a:t>
            </a:r>
            <a:r>
              <a:rPr kumimoji="0" lang="en-CA" sz="1200" b="0" i="0" u="none" strike="noStrike" kern="0" cap="none" spc="-10" normalizeH="0" baseline="0" noProof="0" dirty="0">
                <a:ln>
                  <a:noFill/>
                </a:ln>
                <a:solidFill>
                  <a:sysClr val="windowText" lastClr="000000"/>
                </a:solidFill>
                <a:effectLst/>
                <a:uLnTx/>
                <a:uFillTx/>
                <a:latin typeface="Arial"/>
                <a:cs typeface="Arial"/>
              </a:rPr>
              <a:t>negative </a:t>
            </a:r>
            <a:r>
              <a:rPr kumimoji="0" lang="en-CA" sz="1200" b="0" i="0" u="none" strike="noStrike" kern="0" cap="none" spc="0" normalizeH="0" baseline="0" noProof="0" dirty="0">
                <a:ln>
                  <a:noFill/>
                </a:ln>
                <a:solidFill>
                  <a:sysClr val="windowText" lastClr="000000"/>
                </a:solidFill>
                <a:effectLst/>
                <a:uLnTx/>
                <a:uFillTx/>
                <a:latin typeface="Arial"/>
                <a:cs typeface="Arial"/>
              </a:rPr>
              <a:t>staphylococcal isolates </a:t>
            </a:r>
            <a:r>
              <a:rPr kumimoji="0" lang="en-CA" sz="1200" b="0" i="0" u="none" strike="noStrike" kern="0" cap="none" spc="-20" normalizeH="0" baseline="0" noProof="0" dirty="0">
                <a:ln>
                  <a:noFill/>
                </a:ln>
                <a:solidFill>
                  <a:sysClr val="windowText" lastClr="000000"/>
                </a:solidFill>
                <a:effectLst/>
                <a:uLnTx/>
                <a:uFillTx/>
                <a:latin typeface="Arial"/>
                <a:cs typeface="Arial"/>
              </a:rPr>
              <a:t>were </a:t>
            </a:r>
            <a:r>
              <a:rPr kumimoji="0" lang="en-CA" sz="1200" b="0" i="0" u="none" strike="noStrike" kern="0" cap="none" spc="0" normalizeH="0" baseline="0" noProof="0" dirty="0">
                <a:ln>
                  <a:noFill/>
                </a:ln>
                <a:solidFill>
                  <a:sysClr val="windowText" lastClr="000000"/>
                </a:solidFill>
                <a:effectLst/>
                <a:uLnTx/>
                <a:uFillTx/>
                <a:latin typeface="Arial"/>
                <a:cs typeface="Arial"/>
              </a:rPr>
              <a:t>clinically significant, they </a:t>
            </a:r>
            <a:r>
              <a:rPr kumimoji="0" lang="en-CA" sz="1200" b="0" i="0" u="none" strike="noStrike" kern="0" cap="none" spc="-10" normalizeH="0" baseline="0" noProof="0" dirty="0">
                <a:ln>
                  <a:noFill/>
                </a:ln>
                <a:solidFill>
                  <a:sysClr val="windowText" lastClr="000000"/>
                </a:solidFill>
                <a:effectLst/>
                <a:uLnTx/>
                <a:uFillTx/>
                <a:latin typeface="Arial"/>
                <a:cs typeface="Arial"/>
              </a:rPr>
              <a:t>ranked </a:t>
            </a:r>
            <a:r>
              <a:rPr kumimoji="0" lang="en-CA" sz="1200" b="0" i="0" u="none" strike="noStrike" kern="0" cap="none" spc="0" normalizeH="0" baseline="0" noProof="0" dirty="0">
                <a:ln>
                  <a:noFill/>
                </a:ln>
                <a:solidFill>
                  <a:sysClr val="windowText" lastClr="000000"/>
                </a:solidFill>
                <a:effectLst/>
                <a:uLnTx/>
                <a:uFillTx/>
                <a:latin typeface="Arial"/>
                <a:cs typeface="Arial"/>
              </a:rPr>
              <a:t>as the third most common </a:t>
            </a:r>
            <a:r>
              <a:rPr kumimoji="0" lang="en-CA" sz="1200" b="0" i="0" u="none" strike="noStrike" kern="0" cap="none" spc="-10" normalizeH="0" baseline="0" noProof="0" dirty="0">
                <a:ln>
                  <a:noFill/>
                </a:ln>
                <a:solidFill>
                  <a:sysClr val="windowText" lastClr="000000"/>
                </a:solidFill>
                <a:effectLst/>
                <a:uLnTx/>
                <a:uFillTx/>
                <a:latin typeface="Arial"/>
                <a:cs typeface="Arial"/>
              </a:rPr>
              <a:t>cause </a:t>
            </a:r>
            <a:r>
              <a:rPr kumimoji="0" lang="en-CA" sz="1200" b="0" i="0" u="none" strike="noStrike" kern="0" cap="none" spc="0" normalizeH="0" baseline="0" noProof="0" dirty="0">
                <a:ln>
                  <a:noFill/>
                </a:ln>
                <a:solidFill>
                  <a:sysClr val="windowText" lastClr="000000"/>
                </a:solidFill>
                <a:effectLst/>
                <a:uLnTx/>
                <a:uFillTx/>
                <a:latin typeface="Arial"/>
                <a:cs typeface="Arial"/>
              </a:rPr>
              <a:t>of bacteremia because of </a:t>
            </a:r>
            <a:r>
              <a:rPr kumimoji="0" lang="en-CA" sz="1200" b="0" i="0" u="none" strike="noStrike" kern="0" cap="none" spc="-10" normalizeH="0" baseline="0" noProof="0" dirty="0">
                <a:ln>
                  <a:noFill/>
                </a:ln>
                <a:solidFill>
                  <a:sysClr val="windowText" lastClr="000000"/>
                </a:solidFill>
                <a:effectLst/>
                <a:uLnTx/>
                <a:uFillTx/>
                <a:latin typeface="Arial"/>
                <a:cs typeface="Arial"/>
              </a:rPr>
              <a:t>their </a:t>
            </a:r>
            <a:r>
              <a:rPr kumimoji="0" lang="en-CA" sz="1200" b="0" i="0" u="none" strike="noStrike" kern="0" cap="none" spc="0" normalizeH="0" baseline="0" noProof="0" dirty="0">
                <a:ln>
                  <a:noFill/>
                </a:ln>
                <a:solidFill>
                  <a:sysClr val="windowText" lastClr="000000"/>
                </a:solidFill>
                <a:effectLst/>
                <a:uLnTx/>
                <a:uFillTx/>
                <a:latin typeface="Arial"/>
                <a:cs typeface="Arial"/>
              </a:rPr>
              <a:t>high prevalence Other </a:t>
            </a:r>
            <a:r>
              <a:rPr kumimoji="0" lang="en-CA" sz="1200" b="0" i="0" u="none" strike="noStrike" kern="0" cap="none" spc="-10" normalizeH="0" baseline="0" noProof="0" dirty="0">
                <a:ln>
                  <a:noFill/>
                </a:ln>
                <a:solidFill>
                  <a:sysClr val="windowText" lastClr="000000"/>
                </a:solidFill>
                <a:effectLst/>
                <a:uLnTx/>
                <a:uFillTx/>
                <a:latin typeface="Arial"/>
                <a:cs typeface="Arial"/>
              </a:rPr>
              <a:t>studies </a:t>
            </a:r>
            <a:r>
              <a:rPr kumimoji="0" lang="en-CA" sz="1200" b="0" i="0" u="none" strike="noStrike" kern="0" cap="none" spc="0" normalizeH="0" baseline="0" noProof="0" dirty="0">
                <a:ln>
                  <a:noFill/>
                </a:ln>
                <a:solidFill>
                  <a:sysClr val="windowText" lastClr="000000"/>
                </a:solidFill>
                <a:effectLst/>
                <a:uLnTx/>
                <a:uFillTx/>
                <a:latin typeface="Arial"/>
                <a:cs typeface="Arial"/>
              </a:rPr>
              <a:t>found rates of true </a:t>
            </a:r>
            <a:r>
              <a:rPr kumimoji="0" lang="en-CA" sz="1200" b="0" i="0" u="none" strike="noStrike" kern="0" cap="none" spc="-10" normalizeH="0" baseline="0" noProof="0" dirty="0" err="1">
                <a:ln>
                  <a:noFill/>
                </a:ln>
                <a:solidFill>
                  <a:sysClr val="windowText" lastClr="000000"/>
                </a:solidFill>
                <a:effectLst/>
                <a:uLnTx/>
                <a:uFillTx/>
                <a:latin typeface="Arial"/>
                <a:cs typeface="Arial"/>
              </a:rPr>
              <a:t>bacteremias</a:t>
            </a:r>
            <a:r>
              <a:rPr kumimoji="0" lang="en-CA" sz="1200" b="0" i="0" u="none" strike="noStrike" kern="0" cap="none" spc="-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ranging from 10% to 26.4% </a:t>
            </a:r>
            <a:r>
              <a:rPr kumimoji="0" lang="en-CA" sz="1200" b="0" i="0" u="none" strike="noStrike" kern="0" cap="none" spc="-20" normalizeH="0" baseline="0" noProof="0" dirty="0">
                <a:ln>
                  <a:noFill/>
                </a:ln>
                <a:solidFill>
                  <a:sysClr val="windowText" lastClr="000000"/>
                </a:solidFill>
                <a:effectLst/>
                <a:uLnTx/>
                <a:uFillTx/>
                <a:latin typeface="Arial"/>
                <a:cs typeface="Arial"/>
              </a:rPr>
              <a:t>when </a:t>
            </a:r>
            <a:r>
              <a:rPr kumimoji="0" lang="en-CA" sz="1200" b="0" i="0" u="none" strike="noStrike" kern="0" cap="none" spc="0" normalizeH="0" baseline="0" noProof="0" dirty="0">
                <a:ln>
                  <a:noFill/>
                </a:ln>
                <a:solidFill>
                  <a:sysClr val="windowText" lastClr="000000"/>
                </a:solidFill>
                <a:effectLst/>
                <a:uLnTx/>
                <a:uFillTx/>
                <a:latin typeface="Arial"/>
                <a:cs typeface="Arial"/>
              </a:rPr>
              <a:t>coagulase-</a:t>
            </a:r>
            <a:r>
              <a:rPr kumimoji="0" lang="en-CA" sz="1200" b="0" i="0" u="none" strike="noStrike" kern="0" cap="none" spc="-10" normalizeH="0" baseline="0" noProof="0" dirty="0">
                <a:ln>
                  <a:noFill/>
                </a:ln>
                <a:solidFill>
                  <a:sysClr val="windowText" lastClr="000000"/>
                </a:solidFill>
                <a:effectLst/>
                <a:uLnTx/>
                <a:uFillTx/>
                <a:latin typeface="Arial"/>
                <a:cs typeface="Arial"/>
              </a:rPr>
              <a:t>negative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staphylococci are isolated </a:t>
            </a:r>
            <a:r>
              <a:rPr kumimoji="0" lang="en-CA" sz="1200" b="0" i="0" u="none" strike="noStrike" kern="0" cap="none" spc="-20" normalizeH="0" baseline="0" noProof="0" dirty="0">
                <a:ln>
                  <a:noFill/>
                </a:ln>
                <a:solidFill>
                  <a:sysClr val="windowText" lastClr="000000"/>
                </a:solidFill>
                <a:effectLst/>
                <a:uLnTx/>
                <a:uFillTx/>
                <a:latin typeface="Arial"/>
                <a:cs typeface="Arial"/>
              </a:rPr>
              <a:t>from </a:t>
            </a:r>
            <a:r>
              <a:rPr kumimoji="0" lang="en-CA" sz="1200" b="0" i="0" u="none" strike="noStrike" kern="0" cap="none" spc="0" normalizeH="0" baseline="0" noProof="0" dirty="0">
                <a:ln>
                  <a:noFill/>
                </a:ln>
                <a:solidFill>
                  <a:sysClr val="windowText" lastClr="000000"/>
                </a:solidFill>
                <a:effectLst/>
                <a:uLnTx/>
                <a:uFillTx/>
                <a:latin typeface="Arial"/>
                <a:cs typeface="Arial"/>
              </a:rPr>
              <a:t>blood </a:t>
            </a:r>
            <a:r>
              <a:rPr kumimoji="0" lang="en-CA" sz="1200" b="0" i="0" u="none" strike="noStrike" kern="0" cap="none" spc="-10" normalizeH="0" baseline="0" noProof="0" dirty="0">
                <a:ln>
                  <a:noFill/>
                </a:ln>
                <a:solidFill>
                  <a:sysClr val="windowText" lastClr="000000"/>
                </a:solidFill>
                <a:effectLst/>
                <a:uLnTx/>
                <a:uFillTx/>
                <a:latin typeface="Arial"/>
                <a:cs typeface="Arial"/>
              </a:rPr>
              <a:t>cultures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In one modeling study of </a:t>
            </a:r>
            <a:r>
              <a:rPr kumimoji="0" lang="en-CA" sz="1200" b="0" i="0" u="none" strike="noStrike" kern="0" cap="none" spc="-10" normalizeH="0" baseline="0" noProof="0" dirty="0">
                <a:ln>
                  <a:noFill/>
                </a:ln>
                <a:solidFill>
                  <a:sysClr val="windowText" lastClr="000000"/>
                </a:solidFill>
                <a:effectLst/>
                <a:uLnTx/>
                <a:uFillTx/>
                <a:latin typeface="Arial"/>
                <a:cs typeface="Arial"/>
              </a:rPr>
              <a:t>patients </a:t>
            </a:r>
            <a:r>
              <a:rPr kumimoji="0" lang="en-CA" sz="1200" b="0" i="0" u="none" strike="noStrike" kern="0" cap="none" spc="0" normalizeH="0" baseline="0" noProof="0" dirty="0">
                <a:ln>
                  <a:noFill/>
                </a:ln>
                <a:solidFill>
                  <a:sysClr val="windowText" lastClr="000000"/>
                </a:solidFill>
                <a:effectLst/>
                <a:uLnTx/>
                <a:uFillTx/>
                <a:latin typeface="Arial"/>
                <a:cs typeface="Arial"/>
              </a:rPr>
              <a:t>with a central vascular line and </a:t>
            </a:r>
            <a:r>
              <a:rPr kumimoji="0" lang="en-CA" sz="1200" b="0" i="0" u="none" strike="noStrike" kern="0" cap="none" spc="-50" normalizeH="0" baseline="0" noProof="0" dirty="0">
                <a:ln>
                  <a:noFill/>
                </a:ln>
                <a:solidFill>
                  <a:sysClr val="windowText" lastClr="000000"/>
                </a:solidFill>
                <a:effectLst/>
                <a:uLnTx/>
                <a:uFillTx/>
                <a:latin typeface="Arial"/>
                <a:cs typeface="Arial"/>
              </a:rPr>
              <a:t>a </a:t>
            </a:r>
            <a:r>
              <a:rPr kumimoji="0" lang="en-CA" sz="1200" b="0" i="0" u="none" strike="noStrike" kern="0" cap="none" spc="0" normalizeH="0" baseline="0" noProof="0" dirty="0">
                <a:ln>
                  <a:noFill/>
                </a:ln>
                <a:solidFill>
                  <a:sysClr val="windowText" lastClr="000000"/>
                </a:solidFill>
                <a:effectLst/>
                <a:uLnTx/>
                <a:uFillTx/>
                <a:latin typeface="Arial"/>
                <a:cs typeface="Arial"/>
              </a:rPr>
              <a:t>positive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culture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for</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coagulase-</a:t>
            </a:r>
            <a:r>
              <a:rPr kumimoji="0" lang="en-CA" sz="1200" b="0" i="0" u="none" strike="noStrike" kern="0" cap="none" spc="0" normalizeH="0" baseline="0" noProof="0" dirty="0">
                <a:ln>
                  <a:noFill/>
                </a:ln>
                <a:solidFill>
                  <a:sysClr val="windowText" lastClr="000000"/>
                </a:solidFill>
                <a:effectLst/>
                <a:uLnTx/>
                <a:uFillTx/>
                <a:latin typeface="Arial"/>
                <a:cs typeface="Arial"/>
              </a:rPr>
              <a:t>negative staphylococci,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0" normalizeH="0" baseline="0" noProof="0" dirty="0">
                <a:ln>
                  <a:noFill/>
                </a:ln>
                <a:solidFill>
                  <a:sysClr val="windowText" lastClr="000000"/>
                </a:solidFill>
                <a:effectLst/>
                <a:uLnTx/>
                <a:uFillTx/>
                <a:latin typeface="Arial"/>
                <a:cs typeface="Arial"/>
              </a:rPr>
              <a:t>positive predictive value </a:t>
            </a:r>
            <a:r>
              <a:rPr kumimoji="0" lang="en-CA" sz="1200" b="0" i="0" u="none" strike="noStrike" kern="0" cap="none" spc="-25" normalizeH="0" baseline="0" noProof="0" dirty="0">
                <a:ln>
                  <a:noFill/>
                </a:ln>
                <a:solidFill>
                  <a:sysClr val="windowText" lastClr="000000"/>
                </a:solidFill>
                <a:effectLst/>
                <a:uLnTx/>
                <a:uFillTx/>
                <a:latin typeface="Arial"/>
                <a:cs typeface="Arial"/>
              </a:rPr>
              <a:t>was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55% when one of one </a:t>
            </a:r>
            <a:r>
              <a:rPr kumimoji="0" lang="en-CA" sz="1200" b="0" i="0" u="none" strike="noStrike" kern="0" cap="none" spc="-10" normalizeH="0" baseline="0" noProof="0" dirty="0">
                <a:ln>
                  <a:noFill/>
                </a:ln>
                <a:solidFill>
                  <a:sysClr val="windowText" lastClr="000000"/>
                </a:solidFill>
                <a:effectLst/>
                <a:uLnTx/>
                <a:uFillTx/>
                <a:latin typeface="Arial"/>
                <a:cs typeface="Arial"/>
              </a:rPr>
              <a:t>culture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was positive, 20% when one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two cultures was positive,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only 5% when one of </a:t>
            </a:r>
            <a:r>
              <a:rPr kumimoji="0" lang="en-CA" sz="1200" b="0" i="0" u="none" strike="noStrike" kern="0" cap="none" spc="-10" normalizeH="0" baseline="0" noProof="0" dirty="0">
                <a:ln>
                  <a:noFill/>
                </a:ln>
                <a:solidFill>
                  <a:sysClr val="windowText" lastClr="000000"/>
                </a:solidFill>
                <a:effectLst/>
                <a:uLnTx/>
                <a:uFillTx/>
                <a:latin typeface="Arial"/>
                <a:cs typeface="Arial"/>
              </a:rPr>
              <a:t>three </a:t>
            </a:r>
            <a:r>
              <a:rPr kumimoji="0" lang="en-CA" sz="1200" b="0" i="0" u="none" strike="noStrike" kern="0" cap="none" spc="0" normalizeH="0" baseline="0" noProof="0" dirty="0">
                <a:ln>
                  <a:noFill/>
                </a:ln>
                <a:solidFill>
                  <a:sysClr val="windowText" lastClr="000000"/>
                </a:solidFill>
                <a:effectLst/>
                <a:uLnTx/>
                <a:uFillTx/>
                <a:latin typeface="Arial"/>
                <a:cs typeface="Arial"/>
              </a:rPr>
              <a:t>cultures was positive (139). </a:t>
            </a: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25" normalizeH="0" baseline="0" noProof="0" dirty="0">
                <a:ln>
                  <a:noFill/>
                </a:ln>
                <a:solidFill>
                  <a:sysClr val="windowText" lastClr="000000"/>
                </a:solidFill>
                <a:effectLst/>
                <a:uLnTx/>
                <a:uFillTx/>
                <a:latin typeface="Arial"/>
                <a:cs typeface="Arial"/>
              </a:rPr>
              <a:t>In</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 face of such data, it </a:t>
            </a:r>
            <a:r>
              <a:rPr kumimoji="0" lang="en-CA" sz="1200" b="0" i="0" u="none" strike="noStrike" kern="0" cap="none" spc="-25" normalizeH="0" baseline="0" noProof="0" dirty="0">
                <a:ln>
                  <a:noFill/>
                </a:ln>
                <a:solidFill>
                  <a:sysClr val="windowText" lastClr="000000"/>
                </a:solidFill>
                <a:effectLst/>
                <a:uLnTx/>
                <a:uFillTx/>
                <a:latin typeface="Arial"/>
                <a:cs typeface="Arial"/>
              </a:rPr>
              <a:t>has </a:t>
            </a:r>
            <a:r>
              <a:rPr kumimoji="0" lang="en-CA" sz="1200" b="0" i="0" u="none" strike="noStrike" kern="0" cap="none" spc="0" normalizeH="0" baseline="0" noProof="0" dirty="0">
                <a:ln>
                  <a:noFill/>
                </a:ln>
                <a:solidFill>
                  <a:sysClr val="windowText" lastClr="000000"/>
                </a:solidFill>
                <a:effectLst/>
                <a:uLnTx/>
                <a:uFillTx/>
                <a:latin typeface="Arial"/>
                <a:cs typeface="Arial"/>
              </a:rPr>
              <a:t>become increasingly clear </a:t>
            </a:r>
            <a:r>
              <a:rPr kumimoji="0" lang="en-CA" sz="1200" b="0" i="0" u="none" strike="noStrike" kern="0" cap="none" spc="-20" normalizeH="0" baseline="0" noProof="0" dirty="0">
                <a:ln>
                  <a:noFill/>
                </a:ln>
                <a:solidFill>
                  <a:sysClr val="windowText" lastClr="000000"/>
                </a:solidFill>
                <a:effectLst/>
                <a:uLnTx/>
                <a:uFillTx/>
                <a:latin typeface="Arial"/>
                <a:cs typeface="Arial"/>
              </a:rPr>
              <a:t>that </a:t>
            </a:r>
            <a:r>
              <a:rPr kumimoji="0" lang="en-CA" sz="1200" b="0" i="0" u="none" strike="noStrike" kern="0" cap="none" spc="0" normalizeH="0" baseline="0" noProof="0" dirty="0">
                <a:ln>
                  <a:noFill/>
                </a:ln>
                <a:solidFill>
                  <a:sysClr val="windowText" lastClr="000000"/>
                </a:solidFill>
                <a:effectLst/>
                <a:uLnTx/>
                <a:uFillTx/>
                <a:latin typeface="Arial"/>
                <a:cs typeface="Arial"/>
              </a:rPr>
              <a:t>maximizing the diagnostic </a:t>
            </a:r>
            <a:r>
              <a:rPr kumimoji="0" lang="en-CA" sz="1200" b="0" i="0" u="none" strike="noStrike" kern="0" cap="none" spc="-10" normalizeH="0" baseline="0" noProof="0" dirty="0">
                <a:ln>
                  <a:noFill/>
                </a:ln>
                <a:solidFill>
                  <a:sysClr val="windowText" lastClr="000000"/>
                </a:solidFill>
                <a:effectLst/>
                <a:uLnTx/>
                <a:uFillTx/>
                <a:latin typeface="Arial"/>
                <a:cs typeface="Arial"/>
              </a:rPr>
              <a:t>utility </a:t>
            </a:r>
            <a:r>
              <a:rPr kumimoji="0" lang="en-CA" sz="1200" b="0" i="0" u="none" strike="noStrike" kern="0" cap="none" spc="0" normalizeH="0" baseline="0" noProof="0" dirty="0">
                <a:ln>
                  <a:noFill/>
                </a:ln>
                <a:solidFill>
                  <a:sysClr val="windowText" lastClr="000000"/>
                </a:solidFill>
                <a:effectLst/>
                <a:uLnTx/>
                <a:uFillTx/>
                <a:latin typeface="Arial"/>
                <a:cs typeface="Arial"/>
              </a:rPr>
              <a:t>of blood cultures requires at </a:t>
            </a:r>
            <a:r>
              <a:rPr kumimoji="0" lang="en-CA" sz="1200" b="0" i="0" u="none" strike="noStrike" kern="0" cap="none" spc="-10" normalizeH="0" baseline="0" noProof="0" dirty="0">
                <a:ln>
                  <a:noFill/>
                </a:ln>
                <a:solidFill>
                  <a:sysClr val="windowText" lastClr="000000"/>
                </a:solidFill>
                <a:effectLst/>
                <a:uLnTx/>
                <a:uFillTx/>
                <a:latin typeface="Arial"/>
                <a:cs typeface="Arial"/>
              </a:rPr>
              <a:t>least </a:t>
            </a:r>
            <a:r>
              <a:rPr kumimoji="0" lang="en-CA" sz="1200" b="0" i="0" u="none" strike="noStrike" kern="0" cap="none" spc="0" normalizeH="0" baseline="0" noProof="0" dirty="0">
                <a:ln>
                  <a:noFill/>
                </a:ln>
                <a:solidFill>
                  <a:sysClr val="windowText" lastClr="000000"/>
                </a:solidFill>
                <a:effectLst/>
                <a:uLnTx/>
                <a:uFillTx/>
                <a:latin typeface="Arial"/>
                <a:cs typeface="Arial"/>
              </a:rPr>
              <a:t>two sets</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performed.</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Look</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at </a:t>
            </a:r>
            <a:r>
              <a:rPr kumimoji="0" lang="en-CA" sz="1200" b="0" i="0" u="none" strike="noStrike" kern="0" cap="none" spc="0" normalizeH="0" baseline="0" noProof="0" dirty="0">
                <a:ln>
                  <a:noFill/>
                </a:ln>
                <a:solidFill>
                  <a:sysClr val="windowText" lastClr="000000"/>
                </a:solidFill>
                <a:effectLst/>
                <a:uLnTx/>
                <a:uFillTx/>
                <a:latin typeface="Arial"/>
                <a:cs typeface="Arial"/>
              </a:rPr>
              <a:t>antimicrobial</a:t>
            </a:r>
            <a:r>
              <a:rPr kumimoji="0" lang="en-CA" sz="1200" b="0" i="0" u="none" strike="noStrike" kern="0" cap="none" spc="5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susceptibility </a:t>
            </a:r>
            <a:r>
              <a:rPr kumimoji="0" lang="en-CA" sz="1200" b="0" i="0" u="none" strike="noStrike" kern="0" cap="none" spc="0" normalizeH="0" baseline="0" noProof="0" dirty="0">
                <a:ln>
                  <a:noFill/>
                </a:ln>
                <a:solidFill>
                  <a:sysClr val="windowText" lastClr="000000"/>
                </a:solidFill>
                <a:effectLst/>
                <a:uLnTx/>
                <a:uFillTx/>
                <a:latin typeface="Arial"/>
                <a:cs typeface="Arial"/>
              </a:rPr>
              <a:t>patterns</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and</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time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to</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positivity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more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than</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3-5</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days</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incubation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likely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contaminant.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ts val="4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Also quantity of growth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clinical </a:t>
            </a:r>
            <a:r>
              <a:rPr kumimoji="0" lang="en-CA" sz="1200" b="0" i="0" u="none" strike="noStrike" kern="0" cap="none" spc="-10" normalizeH="0" baseline="0" noProof="0" dirty="0">
                <a:ln>
                  <a:noFill/>
                </a:ln>
                <a:solidFill>
                  <a:sysClr val="windowText" lastClr="000000"/>
                </a:solidFill>
                <a:effectLst/>
                <a:uLnTx/>
                <a:uFillTx/>
                <a:latin typeface="Arial"/>
                <a:cs typeface="Arial"/>
              </a:rPr>
              <a:t>symptoms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20</a:t>
            </a:fld>
            <a:endParaRPr lang="en-US" dirty="0"/>
          </a:p>
        </p:txBody>
      </p:sp>
    </p:spTree>
    <p:extLst>
      <p:ext uri="{BB962C8B-B14F-4D97-AF65-F5344CB8AC3E}">
        <p14:creationId xmlns:p14="http://schemas.microsoft.com/office/powerpoint/2010/main" val="282624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4437" eaLnBrk="0" hangingPunct="0">
              <a:defRPr sz="2400">
                <a:solidFill>
                  <a:schemeClr val="folHlink"/>
                </a:solidFill>
                <a:latin typeface="Palatino" pitchFamily="1" charset="0"/>
                <a:ea typeface="ＭＳ Ｐゴシック" charset="-128"/>
              </a:defRPr>
            </a:lvl1pPr>
            <a:lvl2pPr marL="729057" indent="-280406" defTabSz="914437" eaLnBrk="0" hangingPunct="0">
              <a:defRPr sz="2400">
                <a:solidFill>
                  <a:schemeClr val="folHlink"/>
                </a:solidFill>
                <a:latin typeface="Palatino" pitchFamily="1" charset="0"/>
                <a:ea typeface="ＭＳ Ｐゴシック" charset="-128"/>
              </a:defRPr>
            </a:lvl2pPr>
            <a:lvl3pPr marL="1121626" indent="-224325" defTabSz="914437" eaLnBrk="0" hangingPunct="0">
              <a:defRPr sz="2400">
                <a:solidFill>
                  <a:schemeClr val="folHlink"/>
                </a:solidFill>
                <a:latin typeface="Palatino" pitchFamily="1" charset="0"/>
                <a:ea typeface="ＭＳ Ｐゴシック" charset="-128"/>
              </a:defRPr>
            </a:lvl3pPr>
            <a:lvl4pPr marL="1570276" indent="-224325" defTabSz="914437" eaLnBrk="0" hangingPunct="0">
              <a:defRPr sz="2400">
                <a:solidFill>
                  <a:schemeClr val="folHlink"/>
                </a:solidFill>
                <a:latin typeface="Palatino" pitchFamily="1" charset="0"/>
                <a:ea typeface="ＭＳ Ｐゴシック" charset="-128"/>
              </a:defRPr>
            </a:lvl4pPr>
            <a:lvl5pPr marL="2018927" indent="-224325" defTabSz="914437" eaLnBrk="0" hangingPunct="0">
              <a:defRPr sz="2400">
                <a:solidFill>
                  <a:schemeClr val="folHlink"/>
                </a:solidFill>
                <a:latin typeface="Palatino" pitchFamily="1" charset="0"/>
                <a:ea typeface="ＭＳ Ｐゴシック" charset="-128"/>
              </a:defRPr>
            </a:lvl5pPr>
            <a:lvl6pPr marL="2467577"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6pPr>
            <a:lvl7pPr marL="2916227"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7pPr>
            <a:lvl8pPr marL="3364878"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8pPr>
            <a:lvl9pPr marL="3813528" indent="-224325" defTabSz="914437" eaLnBrk="0" fontAlgn="base" hangingPunct="0">
              <a:spcBef>
                <a:spcPct val="0"/>
              </a:spcBef>
              <a:spcAft>
                <a:spcPct val="0"/>
              </a:spcAft>
              <a:defRPr sz="2400">
                <a:solidFill>
                  <a:schemeClr val="folHlink"/>
                </a:solidFill>
                <a:latin typeface="Palatino" pitchFamily="1" charset="0"/>
                <a:ea typeface="ＭＳ Ｐゴシック" charset="-128"/>
              </a:defRPr>
            </a:lvl9pPr>
          </a:lstStyle>
          <a:p>
            <a:pPr eaLnBrk="1" hangingPunct="1"/>
            <a:fld id="{6A51C1BC-6B98-444C-ACCA-B4B01FC57B78}" type="slidenum">
              <a:rPr lang="en-US" sz="1200">
                <a:solidFill>
                  <a:schemeClr val="tx1"/>
                </a:solidFill>
                <a:latin typeface="Times New Roman" pitchFamily="18" charset="0"/>
              </a:rPr>
              <a:pPr eaLnBrk="1" hangingPunct="1"/>
              <a:t>23</a:t>
            </a:fld>
            <a:endParaRPr lang="en-US" sz="1200" dirty="0">
              <a:solidFill>
                <a:schemeClr val="tx1"/>
              </a:solidFill>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custDataLst>
              <p:tags r:id="rId1"/>
            </p:custDataLst>
          </p:nvPr>
        </p:nvSpPr>
        <p:spPr>
          <a:noFill/>
        </p:spPr>
        <p:txBody>
          <a:bodyPr/>
          <a:lstStyle/>
          <a:p>
            <a:pPr marL="224325" indent="-224325"/>
            <a:r>
              <a:rPr lang="en-US" dirty="0"/>
              <a:t>Can remove if wish</a:t>
            </a:r>
          </a:p>
          <a:p>
            <a:pPr marL="224325" indent="-224325"/>
            <a:r>
              <a:rPr lang="en-US" dirty="0"/>
              <a:t>Also:</a:t>
            </a:r>
          </a:p>
          <a:p>
            <a:pPr marL="224325" indent="-224325">
              <a:buFontTx/>
              <a:buAutoNum type="arabicPeriod"/>
            </a:pPr>
            <a:r>
              <a:rPr lang="en-US" dirty="0"/>
              <a:t>Culture brush (endoluminal)</a:t>
            </a:r>
          </a:p>
          <a:p>
            <a:pPr marL="224325" indent="-224325">
              <a:buFontTx/>
              <a:buAutoNum type="arabicPeriod"/>
            </a:pPr>
            <a:r>
              <a:rPr lang="en-US" dirty="0"/>
              <a:t>Quantitative skin-swab cultures of insertion site (short term CVCs)</a:t>
            </a:r>
          </a:p>
          <a:p>
            <a:pPr marL="224325" indent="-224325">
              <a:buFontTx/>
              <a:buAutoNum type="arabicPeriod"/>
            </a:pPr>
            <a:r>
              <a:rPr lang="en-US" dirty="0"/>
              <a:t>Differential time to positivity</a:t>
            </a:r>
          </a:p>
          <a:p>
            <a:pPr marL="224325" indent="-224325">
              <a:buFontTx/>
              <a:buAutoNum type="arabicPeriod"/>
            </a:pPr>
            <a:r>
              <a:rPr lang="en-US" dirty="0"/>
              <a:t>Gm. Stain or acridine orange staining of blood from IVD</a:t>
            </a:r>
          </a:p>
          <a:p>
            <a:pPr marL="224325" indent="-224325">
              <a:buFontTx/>
              <a:buAutoNum type="arabicPeriod"/>
            </a:pPr>
            <a:r>
              <a:rPr lang="en-US" dirty="0"/>
              <a:t>5 to 10 fold higher from device = IVD BSI</a:t>
            </a:r>
          </a:p>
          <a:p>
            <a:pPr marL="224325" indent="-224325"/>
            <a:r>
              <a:rPr lang="en-US" b="1" dirty="0"/>
              <a:t>(Only 15 - 45% of all LT IVDs removed for suspect infection are truly colonized or infected.)</a:t>
            </a:r>
          </a:p>
          <a:p>
            <a:pPr marL="0" indent="0">
              <a:buFontTx/>
              <a:buNone/>
            </a:pPr>
            <a:r>
              <a:rPr lang="en-US" b="1" dirty="0"/>
              <a:t>Salvage</a:t>
            </a:r>
            <a:r>
              <a:rPr lang="en-US" b="1" baseline="0" dirty="0"/>
              <a:t> with antimicrobial locks is increasingly frequent and effective</a:t>
            </a:r>
            <a:endParaRPr lang="en-US" b="1" dirty="0"/>
          </a:p>
          <a:p>
            <a:pPr marL="224325" indent="-224325"/>
            <a:endParaRPr lang="en-US" b="1" dirty="0"/>
          </a:p>
        </p:txBody>
      </p:sp>
    </p:spTree>
    <p:extLst>
      <p:ext uri="{BB962C8B-B14F-4D97-AF65-F5344CB8AC3E}">
        <p14:creationId xmlns:p14="http://schemas.microsoft.com/office/powerpoint/2010/main" val="237674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Needs </a:t>
            </a:r>
            <a:r>
              <a:rPr kumimoji="0" lang="en-CA" sz="1200" b="0" i="0" u="none" strike="noStrike" kern="0" cap="none" spc="-10" normalizeH="0" baseline="0" noProof="0" dirty="0">
                <a:ln>
                  <a:noFill/>
                </a:ln>
                <a:solidFill>
                  <a:sysClr val="windowText" lastClr="000000"/>
                </a:solidFill>
                <a:effectLst/>
                <a:uLnTx/>
                <a:uFillTx/>
                <a:latin typeface="Arial"/>
                <a:cs typeface="Arial"/>
              </a:rPr>
              <a:t>assessment: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Catheter</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with</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lowest</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risk</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do </a:t>
            </a:r>
            <a:r>
              <a:rPr kumimoji="0" lang="en-CA" sz="1200" b="0" i="0" u="none" strike="noStrike" kern="0" cap="none" spc="0" normalizeH="0" baseline="0" noProof="0" dirty="0">
                <a:ln>
                  <a:noFill/>
                </a:ln>
                <a:solidFill>
                  <a:sysClr val="windowText" lastClr="000000"/>
                </a:solidFill>
                <a:effectLst/>
                <a:uLnTx/>
                <a:uFillTx/>
                <a:latin typeface="Arial"/>
                <a:cs typeface="Arial"/>
              </a:rPr>
              <a:t>they</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really</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need</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PA</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line? </a:t>
            </a:r>
            <a:r>
              <a:rPr kumimoji="0" lang="en-CA" sz="1200" b="0" i="0" u="none" strike="noStrike" kern="0" cap="none" spc="0" normalizeH="0" baseline="0" noProof="0" dirty="0">
                <a:ln>
                  <a:noFill/>
                </a:ln>
                <a:solidFill>
                  <a:sysClr val="windowText" lastClr="000000"/>
                </a:solidFill>
                <a:effectLst/>
                <a:uLnTx/>
                <a:uFillTx/>
                <a:latin typeface="Arial"/>
                <a:cs typeface="Arial"/>
              </a:rPr>
              <a:t>Sandham</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al</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NEJM</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2003</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no </a:t>
            </a:r>
            <a:r>
              <a:rPr kumimoji="0" lang="en-CA" sz="1200" b="0" i="0" u="none" strike="noStrike" kern="0" cap="none" spc="0" normalizeH="0" baseline="0" noProof="0" dirty="0">
                <a:ln>
                  <a:noFill/>
                </a:ln>
                <a:solidFill>
                  <a:sysClr val="windowText" lastClr="000000"/>
                </a:solidFill>
                <a:effectLst/>
                <a:uLnTx/>
                <a:uFillTx/>
                <a:latin typeface="Arial"/>
                <a:cs typeface="Arial"/>
              </a:rPr>
              <a:t>benefit</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survival</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Prompt removal</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No routine </a:t>
            </a:r>
            <a:r>
              <a:rPr kumimoji="0" lang="en-CA" sz="1200" b="0" i="0" u="none" strike="noStrike" kern="0" cap="none" spc="-10" normalizeH="0" baseline="0" noProof="0" dirty="0">
                <a:ln>
                  <a:noFill/>
                </a:ln>
                <a:solidFill>
                  <a:sysClr val="windowText" lastClr="000000"/>
                </a:solidFill>
                <a:effectLst/>
                <a:uLnTx/>
                <a:uFillTx/>
                <a:latin typeface="Arial"/>
                <a:cs typeface="Arial"/>
              </a:rPr>
              <a:t>replacement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Q72-96 hr. replacement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10" normalizeH="0" baseline="0" noProof="0" dirty="0">
                <a:ln>
                  <a:noFill/>
                </a:ln>
                <a:solidFill>
                  <a:sysClr val="windowText" lastClr="000000"/>
                </a:solidFill>
                <a:effectLst/>
                <a:uLnTx/>
                <a:uFillTx/>
                <a:latin typeface="Arial"/>
                <a:cs typeface="Arial"/>
              </a:rPr>
              <a:t>peripheral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ts val="4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No guideline </a:t>
            </a:r>
            <a:r>
              <a:rPr kumimoji="0" lang="en-CA" sz="1200" b="0" i="0" u="none" strike="noStrike" kern="0" cap="none" spc="-10" normalizeH="0" baseline="0" noProof="0" dirty="0">
                <a:ln>
                  <a:noFill/>
                </a:ln>
                <a:solidFill>
                  <a:sysClr val="windowText" lastClr="000000"/>
                </a:solidFill>
                <a:effectLst/>
                <a:uLnTx/>
                <a:uFillTx/>
                <a:latin typeface="Arial"/>
                <a:cs typeface="Arial"/>
              </a:rPr>
              <a:t>replacement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24</a:t>
            </a:fld>
            <a:endParaRPr lang="en-US" dirty="0"/>
          </a:p>
        </p:txBody>
      </p:sp>
    </p:spTree>
    <p:extLst>
      <p:ext uri="{BB962C8B-B14F-4D97-AF65-F5344CB8AC3E}">
        <p14:creationId xmlns:p14="http://schemas.microsoft.com/office/powerpoint/2010/main" val="44052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Historically, the big surge </a:t>
            </a:r>
            <a:r>
              <a:rPr kumimoji="0" lang="en-CA" sz="1200" b="0" i="0" u="none" strike="noStrike" kern="0" cap="none" spc="-25" normalizeH="0" baseline="0" noProof="0" dirty="0">
                <a:ln>
                  <a:noFill/>
                </a:ln>
                <a:solidFill>
                  <a:sysClr val="windowText" lastClr="000000"/>
                </a:solidFill>
                <a:effectLst/>
                <a:uLnTx/>
                <a:uFillTx/>
                <a:latin typeface="Arial"/>
                <a:cs typeface="Arial"/>
              </a:rPr>
              <a:t>to </a:t>
            </a:r>
            <a:r>
              <a:rPr kumimoji="0" lang="en-CA" sz="1200" b="0" i="0" u="none" strike="noStrike" kern="0" cap="none" spc="0" normalizeH="0" baseline="0" noProof="0" dirty="0">
                <a:ln>
                  <a:noFill/>
                </a:ln>
                <a:solidFill>
                  <a:sysClr val="windowText" lastClr="000000"/>
                </a:solidFill>
                <a:effectLst/>
                <a:uLnTx/>
                <a:uFillTx/>
                <a:latin typeface="Arial"/>
                <a:cs typeface="Arial"/>
              </a:rPr>
              <a:t>reduce HAIs began in 2004 </a:t>
            </a:r>
            <a:r>
              <a:rPr kumimoji="0" lang="en-CA" sz="1200" b="0" i="0" u="none" strike="noStrike" kern="0" cap="none" spc="-25" normalizeH="0" baseline="0" noProof="0" dirty="0">
                <a:ln>
                  <a:noFill/>
                </a:ln>
                <a:solidFill>
                  <a:sysClr val="windowText" lastClr="000000"/>
                </a:solidFill>
                <a:effectLst/>
                <a:uLnTx/>
                <a:uFillTx/>
                <a:latin typeface="Arial"/>
                <a:cs typeface="Arial"/>
              </a:rPr>
              <a:t>in</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 US with the 100K </a:t>
            </a:r>
            <a:r>
              <a:rPr kumimoji="0" lang="en-CA" sz="1200" b="0" i="0" u="none" strike="noStrike" kern="0" cap="none" spc="-10" normalizeH="0" baseline="0" noProof="0" dirty="0">
                <a:ln>
                  <a:noFill/>
                </a:ln>
                <a:solidFill>
                  <a:sysClr val="windowText" lastClr="000000"/>
                </a:solidFill>
                <a:effectLst/>
                <a:uLnTx/>
                <a:uFillTx/>
                <a:latin typeface="Arial"/>
                <a:cs typeface="Arial"/>
              </a:rPr>
              <a:t>Lives campaign </a:t>
            </a:r>
            <a:r>
              <a:rPr kumimoji="0" lang="en-CA" sz="1200" b="0" i="0" u="none" strike="noStrike" kern="0" cap="none" spc="-110" normalizeH="0" baseline="0" noProof="0" dirty="0">
                <a:ln>
                  <a:noFill/>
                </a:ln>
                <a:solidFill>
                  <a:sysClr val="windowText" lastClr="000000"/>
                </a:solidFill>
                <a:effectLst/>
                <a:uLnTx/>
                <a:uFillTx/>
                <a:latin typeface="Arial"/>
                <a:cs typeface="Arial"/>
                <a:hlinkClick r:id="rId3"/>
              </a:rPr>
              <a:t>http://www.ihi.org/IHI/Programs/Campaign/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IHI CEO, Don </a:t>
            </a:r>
            <a:r>
              <a:rPr kumimoji="0" lang="en-CA" sz="1200" b="0" i="0" u="none" strike="noStrike" kern="0" cap="none" spc="-10" normalizeH="0" baseline="0" noProof="0" dirty="0">
                <a:ln>
                  <a:noFill/>
                </a:ln>
                <a:solidFill>
                  <a:sysClr val="windowText" lastClr="000000"/>
                </a:solidFill>
                <a:effectLst/>
                <a:uLnTx/>
                <a:uFillTx/>
                <a:latin typeface="Arial"/>
                <a:cs typeface="Arial"/>
              </a:rPr>
              <a:t>Berwick</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In</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Canada,</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followed</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by</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0" normalizeH="0" baseline="0" noProof="0" dirty="0">
                <a:ln>
                  <a:noFill/>
                </a:ln>
                <a:solidFill>
                  <a:sysClr val="windowText" lastClr="000000"/>
                </a:solidFill>
                <a:effectLst/>
                <a:uLnTx/>
                <a:uFillTx/>
                <a:latin typeface="Arial"/>
                <a:cs typeface="Arial"/>
              </a:rPr>
              <a:t>Canadian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Safer</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Health</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Care </a:t>
            </a:r>
            <a:r>
              <a:rPr kumimoji="0" lang="en-CA" sz="1200" b="0" i="0" u="none" strike="noStrike" kern="0" cap="none" spc="0" normalizeH="0" baseline="0" noProof="0" dirty="0">
                <a:ln>
                  <a:noFill/>
                </a:ln>
                <a:solidFill>
                  <a:sysClr val="windowText" lastClr="000000"/>
                </a:solidFill>
                <a:effectLst/>
                <a:uLnTx/>
                <a:uFillTx/>
                <a:latin typeface="Arial"/>
                <a:cs typeface="Arial"/>
              </a:rPr>
              <a:t>Now!</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initiative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2014,</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10" normalizeH="0" baseline="0" noProof="0" dirty="0">
                <a:ln>
                  <a:noFill/>
                </a:ln>
                <a:solidFill>
                  <a:sysClr val="windowText" lastClr="000000"/>
                </a:solidFill>
                <a:effectLst/>
                <a:uLnTx/>
                <a:uFillTx/>
                <a:latin typeface="Arial"/>
                <a:cs typeface="Arial"/>
              </a:rPr>
              <a:t>CPSI.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25</a:t>
            </a:fld>
            <a:endParaRPr lang="en-US" dirty="0"/>
          </a:p>
        </p:txBody>
      </p:sp>
    </p:spTree>
    <p:extLst>
      <p:ext uri="{BB962C8B-B14F-4D97-AF65-F5344CB8AC3E}">
        <p14:creationId xmlns:p14="http://schemas.microsoft.com/office/powerpoint/2010/main" val="344159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Current with </a:t>
            </a:r>
            <a:r>
              <a:rPr kumimoji="0" lang="en-CA" sz="1200" b="0" i="0" u="none" strike="noStrike" kern="0" cap="none" spc="-20" normalizeH="0" baseline="0" noProof="0" dirty="0">
                <a:ln>
                  <a:noFill/>
                </a:ln>
                <a:solidFill>
                  <a:sysClr val="windowText" lastClr="000000"/>
                </a:solidFill>
                <a:effectLst/>
                <a:uLnTx/>
                <a:uFillTx/>
                <a:latin typeface="Arial"/>
                <a:cs typeface="Arial"/>
              </a:rPr>
              <a:t>2022 </a:t>
            </a:r>
            <a:r>
              <a:rPr kumimoji="0" lang="en-CA" sz="1200" b="0" i="0" u="none" strike="noStrike" kern="0" cap="none" spc="0" normalizeH="0" baseline="0" noProof="0" dirty="0">
                <a:ln>
                  <a:noFill/>
                </a:ln>
                <a:solidFill>
                  <a:sysClr val="windowText" lastClr="000000"/>
                </a:solidFill>
                <a:effectLst/>
                <a:uLnTx/>
                <a:uFillTx/>
                <a:latin typeface="Arial"/>
                <a:cs typeface="Arial"/>
              </a:rPr>
              <a:t>recommendations – </a:t>
            </a:r>
            <a:r>
              <a:rPr kumimoji="0" lang="en-CA" sz="1200" b="0" i="0" u="none" strike="noStrike" kern="0" cap="none" spc="-10" normalizeH="0" baseline="0" noProof="0" dirty="0">
                <a:ln>
                  <a:noFill/>
                </a:ln>
                <a:solidFill>
                  <a:sysClr val="windowText" lastClr="000000"/>
                </a:solidFill>
                <a:effectLst/>
                <a:uLnTx/>
                <a:uFillTx/>
                <a:latin typeface="Arial"/>
                <a:cs typeface="Arial"/>
              </a:rPr>
              <a:t>separate </a:t>
            </a:r>
            <a:r>
              <a:rPr kumimoji="0" lang="en-CA" sz="1200" b="0" i="0" u="none" strike="noStrike" kern="0" cap="none" spc="0" normalizeH="0" baseline="0" noProof="0" dirty="0">
                <a:ln>
                  <a:noFill/>
                </a:ln>
                <a:solidFill>
                  <a:sysClr val="windowText" lastClr="000000"/>
                </a:solidFill>
                <a:effectLst/>
                <a:uLnTx/>
                <a:uFillTx/>
                <a:latin typeface="Arial"/>
                <a:cs typeface="Arial"/>
              </a:rPr>
              <a:t>lumen for TPN removed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Monitor insertion site </a:t>
            </a:r>
            <a:r>
              <a:rPr kumimoji="0" lang="en-CA" sz="1200" b="0" i="0" u="none" strike="noStrike" kern="0" cap="none" spc="-20" normalizeH="0" baseline="0" noProof="0" dirty="0">
                <a:ln>
                  <a:noFill/>
                </a:ln>
                <a:solidFill>
                  <a:sysClr val="windowText" lastClr="000000"/>
                </a:solidFill>
                <a:effectLst/>
                <a:uLnTx/>
                <a:uFillTx/>
                <a:latin typeface="Arial"/>
                <a:cs typeface="Arial"/>
              </a:rPr>
              <a:t>with </a:t>
            </a:r>
            <a:r>
              <a:rPr kumimoji="0" lang="en-CA" sz="1200" b="0" i="0" u="none" strike="noStrike" kern="0" cap="none" spc="0" normalizeH="0" baseline="0" noProof="0" dirty="0">
                <a:ln>
                  <a:noFill/>
                </a:ln>
                <a:solidFill>
                  <a:sysClr val="windowText" lastClr="000000"/>
                </a:solidFill>
                <a:effectLst/>
                <a:uLnTx/>
                <a:uFillTx/>
                <a:latin typeface="Arial"/>
                <a:cs typeface="Arial"/>
              </a:rPr>
              <a:t>dressing changes (moved </a:t>
            </a:r>
            <a:r>
              <a:rPr kumimoji="0" lang="en-CA" sz="1200" b="0" i="0" u="none" strike="noStrike" kern="0" cap="none" spc="-20" normalizeH="0" baseline="0" noProof="0" dirty="0">
                <a:ln>
                  <a:noFill/>
                </a:ln>
                <a:solidFill>
                  <a:sysClr val="windowText" lastClr="000000"/>
                </a:solidFill>
                <a:effectLst/>
                <a:uLnTx/>
                <a:uFillTx/>
                <a:latin typeface="Arial"/>
                <a:cs typeface="Arial"/>
              </a:rPr>
              <a:t>into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 site and tubing </a:t>
            </a:r>
            <a:r>
              <a:rPr kumimoji="0" lang="en-CA" sz="1200" b="0" i="0" u="none" strike="noStrike" kern="0" cap="none" spc="-10" normalizeH="0" baseline="0" noProof="0" dirty="0">
                <a:ln>
                  <a:noFill/>
                </a:ln>
                <a:solidFill>
                  <a:sysClr val="windowText" lastClr="000000"/>
                </a:solidFill>
                <a:effectLst/>
                <a:uLnTx/>
                <a:uFillTx/>
                <a:latin typeface="Arial"/>
                <a:cs typeface="Arial"/>
              </a:rPr>
              <a:t>care)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28</a:t>
            </a:fld>
            <a:endParaRPr lang="en-US" dirty="0"/>
          </a:p>
        </p:txBody>
      </p:sp>
    </p:spTree>
    <p:extLst>
      <p:ext uri="{BB962C8B-B14F-4D97-AF65-F5344CB8AC3E}">
        <p14:creationId xmlns:p14="http://schemas.microsoft.com/office/powerpoint/2010/main" val="386358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We prefer to use the </a:t>
            </a:r>
            <a:r>
              <a:rPr kumimoji="0" lang="en-CA" sz="1200" b="0" i="0" u="none" strike="noStrike" kern="0" cap="none" spc="-20" normalizeH="0" baseline="0" noProof="0" dirty="0">
                <a:ln>
                  <a:noFill/>
                </a:ln>
                <a:solidFill>
                  <a:sysClr val="windowText" lastClr="000000"/>
                </a:solidFill>
                <a:effectLst/>
                <a:uLnTx/>
                <a:uFillTx/>
                <a:latin typeface="Arial"/>
                <a:cs typeface="Arial"/>
              </a:rPr>
              <a:t>ANTT </a:t>
            </a:r>
            <a:r>
              <a:rPr kumimoji="0" lang="en-CA" sz="1200" b="0" i="0" u="none" strike="noStrike" kern="0" cap="none" spc="0" normalizeH="0" baseline="0" noProof="0" dirty="0">
                <a:ln>
                  <a:noFill/>
                </a:ln>
                <a:solidFill>
                  <a:sysClr val="windowText" lastClr="000000"/>
                </a:solidFill>
                <a:effectLst/>
                <a:uLnTx/>
                <a:uFillTx/>
                <a:latin typeface="Arial"/>
                <a:cs typeface="Arial"/>
              </a:rPr>
              <a:t>framework and </a:t>
            </a:r>
            <a:r>
              <a:rPr kumimoji="0" lang="en-CA" sz="1200" b="0" i="0" u="none" strike="noStrike" kern="0" cap="none" spc="-10" normalizeH="0" baseline="0" noProof="0" dirty="0">
                <a:ln>
                  <a:noFill/>
                </a:ln>
                <a:solidFill>
                  <a:sysClr val="windowText" lastClr="000000"/>
                </a:solidFill>
                <a:effectLst/>
                <a:uLnTx/>
                <a:uFillTx/>
                <a:latin typeface="Arial"/>
                <a:cs typeface="Arial"/>
              </a:rPr>
              <a:t>terminology</a:t>
            </a:r>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29</a:t>
            </a:fld>
            <a:endParaRPr lang="en-US" dirty="0"/>
          </a:p>
        </p:txBody>
      </p:sp>
    </p:spTree>
    <p:extLst>
      <p:ext uri="{BB962C8B-B14F-4D97-AF65-F5344CB8AC3E}">
        <p14:creationId xmlns:p14="http://schemas.microsoft.com/office/powerpoint/2010/main" val="207028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08B0C5-DC73-48B7-BA82-B0CE4466459B}" type="slidenum">
              <a:rPr lang="en-US" smtClean="0"/>
              <a:t>30</a:t>
            </a:fld>
            <a:endParaRPr lang="en-US" dirty="0"/>
          </a:p>
        </p:txBody>
      </p:sp>
    </p:spTree>
    <p:extLst>
      <p:ext uri="{BB962C8B-B14F-4D97-AF65-F5344CB8AC3E}">
        <p14:creationId xmlns:p14="http://schemas.microsoft.com/office/powerpoint/2010/main" val="859200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CD007798.pdf </a:t>
            </a:r>
            <a:r>
              <a:rPr kumimoji="0" lang="en-CA" sz="1200" b="0" i="0" u="none" strike="noStrike" kern="0" cap="none" spc="-10" normalizeH="0" baseline="0" noProof="0" dirty="0">
                <a:ln>
                  <a:noFill/>
                </a:ln>
                <a:solidFill>
                  <a:sysClr val="windowText" lastClr="000000"/>
                </a:solidFill>
                <a:effectLst/>
                <a:uLnTx/>
                <a:uFillTx/>
                <a:latin typeface="Arial"/>
                <a:cs typeface="Arial"/>
              </a:rPr>
              <a:t>(nih.gov) </a:t>
            </a:r>
            <a:r>
              <a:rPr kumimoji="0" lang="en-CA" sz="1200" b="0" i="0" u="none" strike="noStrike" kern="0" cap="none" spc="0" normalizeH="0" baseline="0" noProof="0" dirty="0">
                <a:ln>
                  <a:noFill/>
                </a:ln>
                <a:solidFill>
                  <a:sysClr val="windowText" lastClr="000000"/>
                </a:solidFill>
                <a:effectLst/>
                <a:uLnTx/>
                <a:uFillTx/>
                <a:latin typeface="Arial"/>
                <a:cs typeface="Arial"/>
              </a:rPr>
              <a:t>Clinically-indicated </a:t>
            </a:r>
            <a:r>
              <a:rPr kumimoji="0" lang="en-CA" sz="1200" b="0" i="0" u="none" strike="noStrike" kern="0" cap="none" spc="-10" normalizeH="0" baseline="0" noProof="0" dirty="0">
                <a:ln>
                  <a:noFill/>
                </a:ln>
                <a:solidFill>
                  <a:sysClr val="windowText" lastClr="000000"/>
                </a:solidFill>
                <a:effectLst/>
                <a:uLnTx/>
                <a:uFillTx/>
                <a:latin typeface="Arial"/>
                <a:cs typeface="Arial"/>
              </a:rPr>
              <a:t>replacement </a:t>
            </a:r>
            <a:r>
              <a:rPr kumimoji="0" lang="en-CA" sz="1200" b="0" i="0" u="none" strike="noStrike" kern="0" cap="none" spc="0" normalizeH="0" baseline="0" noProof="0" dirty="0">
                <a:ln>
                  <a:noFill/>
                </a:ln>
                <a:solidFill>
                  <a:sysClr val="windowText" lastClr="000000"/>
                </a:solidFill>
                <a:effectLst/>
                <a:uLnTx/>
                <a:uFillTx/>
                <a:latin typeface="Arial"/>
                <a:cs typeface="Arial"/>
              </a:rPr>
              <a:t>versus routine replacement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peripheral venous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 </a:t>
            </a:r>
            <a:r>
              <a:rPr kumimoji="0" lang="en-CA" sz="1200" b="0" i="0" u="none" strike="noStrike" kern="0" cap="none" spc="0" normalizeH="0" baseline="0" noProof="0" dirty="0">
                <a:ln>
                  <a:noFill/>
                </a:ln>
                <a:solidFill>
                  <a:sysClr val="windowText" lastClr="000000"/>
                </a:solidFill>
                <a:effectLst/>
                <a:uLnTx/>
                <a:uFillTx/>
                <a:latin typeface="Arial"/>
                <a:cs typeface="Arial"/>
              </a:rPr>
              <a:t>(Review) – no evidence </a:t>
            </a:r>
            <a:r>
              <a:rPr kumimoji="0" lang="en-CA" sz="1200" b="0" i="0" u="none" strike="noStrike" kern="0" cap="none" spc="-25" normalizeH="0" baseline="0" noProof="0" dirty="0">
                <a:ln>
                  <a:noFill/>
                </a:ln>
                <a:solidFill>
                  <a:sysClr val="windowText" lastClr="000000"/>
                </a:solidFill>
                <a:effectLst/>
                <a:uLnTx/>
                <a:uFillTx/>
                <a:latin typeface="Arial"/>
                <a:cs typeface="Arial"/>
              </a:rPr>
              <a:t>to </a:t>
            </a:r>
            <a:r>
              <a:rPr kumimoji="0" lang="en-CA" sz="1200" b="0" i="0" u="none" strike="noStrike" kern="0" cap="none" spc="0" normalizeH="0" baseline="0" noProof="0" dirty="0">
                <a:ln>
                  <a:noFill/>
                </a:ln>
                <a:solidFill>
                  <a:sysClr val="windowText" lastClr="000000"/>
                </a:solidFill>
                <a:effectLst/>
                <a:uLnTx/>
                <a:uFillTx/>
                <a:latin typeface="Arial"/>
                <a:cs typeface="Arial"/>
              </a:rPr>
              <a:t>support routine PIV site </a:t>
            </a:r>
            <a:r>
              <a:rPr kumimoji="0" lang="en-CA" sz="1200" b="0" i="0" u="none" strike="noStrike" kern="0" cap="none" spc="-10" normalizeH="0" baseline="0" noProof="0" dirty="0">
                <a:ln>
                  <a:noFill/>
                </a:ln>
                <a:solidFill>
                  <a:sysClr val="windowText" lastClr="000000"/>
                </a:solidFill>
                <a:effectLst/>
                <a:uLnTx/>
                <a:uFillTx/>
                <a:latin typeface="Arial"/>
                <a:cs typeface="Arial"/>
              </a:rPr>
              <a:t>change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CDC – 2019: US Centers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Disease Control </a:t>
            </a:r>
            <a:r>
              <a:rPr kumimoji="0" lang="en-CA" sz="1200" b="0" i="0" u="none" strike="noStrike" kern="0" cap="none" spc="-10" normalizeH="0" baseline="0" noProof="0" dirty="0">
                <a:ln>
                  <a:noFill/>
                </a:ln>
                <a:solidFill>
                  <a:sysClr val="windowText" lastClr="000000"/>
                </a:solidFill>
                <a:effectLst/>
                <a:uLnTx/>
                <a:uFillTx/>
                <a:latin typeface="Arial"/>
                <a:cs typeface="Arial"/>
              </a:rPr>
              <a:t>guidelines </a:t>
            </a:r>
            <a:r>
              <a:rPr kumimoji="0" lang="en-CA" sz="1200" b="0" i="0" u="none" strike="noStrike" kern="0" cap="none" spc="0" normalizeH="0" baseline="0" noProof="0" dirty="0">
                <a:ln>
                  <a:noFill/>
                </a:ln>
                <a:solidFill>
                  <a:sysClr val="windowText" lastClr="000000"/>
                </a:solidFill>
                <a:effectLst/>
                <a:uLnTx/>
                <a:uFillTx/>
                <a:latin typeface="Arial"/>
                <a:cs typeface="Arial"/>
              </a:rPr>
              <a:t>recommend replacement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peripheral intravenous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 </a:t>
            </a:r>
            <a:r>
              <a:rPr kumimoji="0" lang="en-CA" sz="1200" b="0" i="0" u="none" strike="noStrike" kern="0" cap="none" spc="0" normalizeH="0" baseline="0" noProof="0" dirty="0">
                <a:ln>
                  <a:noFill/>
                </a:ln>
                <a:solidFill>
                  <a:sysClr val="windowText" lastClr="000000"/>
                </a:solidFill>
                <a:effectLst/>
                <a:uLnTx/>
                <a:uFillTx/>
                <a:latin typeface="Arial"/>
                <a:cs typeface="Arial"/>
              </a:rPr>
              <a:t>(PIVC) no more frequently </a:t>
            </a:r>
            <a:r>
              <a:rPr kumimoji="0" lang="en-CA" sz="1200" b="0" i="0" u="none" strike="noStrike" kern="0" cap="none" spc="-20" normalizeH="0" baseline="0" noProof="0" dirty="0">
                <a:ln>
                  <a:noFill/>
                </a:ln>
                <a:solidFill>
                  <a:sysClr val="windowText" lastClr="000000"/>
                </a:solidFill>
                <a:effectLst/>
                <a:uLnTx/>
                <a:uFillTx/>
                <a:latin typeface="Arial"/>
                <a:cs typeface="Arial"/>
              </a:rPr>
              <a:t>than </a:t>
            </a:r>
            <a:r>
              <a:rPr kumimoji="0" lang="en-CA" sz="1200" b="0" i="0" u="none" strike="noStrike" kern="0" cap="none" spc="0" normalizeH="0" baseline="0" noProof="0" dirty="0">
                <a:ln>
                  <a:noFill/>
                </a:ln>
                <a:solidFill>
                  <a:sysClr val="windowText" lastClr="000000"/>
                </a:solidFill>
                <a:effectLst/>
                <a:uLnTx/>
                <a:uFillTx/>
                <a:latin typeface="Arial"/>
                <a:cs typeface="Arial"/>
              </a:rPr>
              <a:t>every 72 to 96 hours. </a:t>
            </a:r>
            <a:r>
              <a:rPr kumimoji="0" lang="en-CA" sz="1200" b="0" i="0" u="none" strike="noStrike" kern="0" cap="none" spc="-10" normalizeH="0" baseline="0" noProof="0" dirty="0">
                <a:ln>
                  <a:noFill/>
                </a:ln>
                <a:solidFill>
                  <a:sysClr val="windowText" lastClr="000000"/>
                </a:solidFill>
                <a:effectLst/>
                <a:uLnTx/>
                <a:uFillTx/>
                <a:latin typeface="Arial"/>
                <a:cs typeface="Arial"/>
              </a:rPr>
              <a:t>Routine </a:t>
            </a:r>
            <a:r>
              <a:rPr kumimoji="0" lang="en-CA" sz="1200" b="0" i="0" u="none" strike="noStrike" kern="0" cap="none" spc="0" normalizeH="0" baseline="0" noProof="0" dirty="0">
                <a:ln>
                  <a:noFill/>
                </a:ln>
                <a:solidFill>
                  <a:sysClr val="windowText" lastClr="000000"/>
                </a:solidFill>
                <a:effectLst/>
                <a:uLnTx/>
                <a:uFillTx/>
                <a:latin typeface="Arial"/>
                <a:cs typeface="Arial"/>
              </a:rPr>
              <a:t>replacement is thought to </a:t>
            </a:r>
            <a:r>
              <a:rPr kumimoji="0" lang="en-CA" sz="1200" b="0" i="0" u="none" strike="noStrike" kern="0" cap="none" spc="-10" normalizeH="0" baseline="0" noProof="0" dirty="0">
                <a:ln>
                  <a:noFill/>
                </a:ln>
                <a:solidFill>
                  <a:sysClr val="windowText" lastClr="000000"/>
                </a:solidFill>
                <a:effectLst/>
                <a:uLnTx/>
                <a:uFillTx/>
                <a:latin typeface="Arial"/>
                <a:cs typeface="Arial"/>
              </a:rPr>
              <a:t>reduce </a:t>
            </a:r>
            <a:r>
              <a:rPr kumimoji="0" lang="en-CA" sz="1200" b="0" i="0" u="none" strike="noStrike" kern="0" cap="none" spc="0" normalizeH="0" baseline="0" noProof="0" dirty="0">
                <a:ln>
                  <a:noFill/>
                </a:ln>
                <a:solidFill>
                  <a:sysClr val="windowText" lastClr="000000"/>
                </a:solidFill>
                <a:effectLst/>
                <a:uLnTx/>
                <a:uFillTx/>
                <a:latin typeface="Arial"/>
                <a:cs typeface="Arial"/>
              </a:rPr>
              <a:t>the risk of phlebitis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bloodstream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 </a:t>
            </a:r>
            <a:r>
              <a:rPr kumimoji="0" lang="en-CA" sz="1200" b="0" i="0" u="none" strike="noStrike" kern="0" cap="none" spc="0" normalizeH="0" baseline="0" noProof="0" dirty="0">
                <a:ln>
                  <a:noFill/>
                </a:ln>
                <a:solidFill>
                  <a:sysClr val="windowText" lastClr="000000"/>
                </a:solidFill>
                <a:effectLst/>
                <a:uLnTx/>
                <a:uFillTx/>
                <a:latin typeface="Arial"/>
                <a:cs typeface="Arial"/>
              </a:rPr>
              <a:t>Clinically‐indicated </a:t>
            </a:r>
            <a:r>
              <a:rPr kumimoji="0" lang="en-CA" sz="1200" b="0" i="0" u="none" strike="noStrike" kern="0" cap="none" spc="-10" normalizeH="0" baseline="0" noProof="0" dirty="0">
                <a:ln>
                  <a:noFill/>
                </a:ln>
                <a:solidFill>
                  <a:sysClr val="windowText" lastClr="000000"/>
                </a:solidFill>
                <a:effectLst/>
                <a:uLnTx/>
                <a:uFillTx/>
                <a:latin typeface="Arial"/>
                <a:cs typeface="Arial"/>
              </a:rPr>
              <a:t>replacement </a:t>
            </a:r>
            <a:r>
              <a:rPr kumimoji="0" lang="en-CA" sz="1200" b="0" i="0" u="none" strike="noStrike" kern="0" cap="none" spc="0" normalizeH="0" baseline="0" noProof="0" dirty="0">
                <a:ln>
                  <a:noFill/>
                </a:ln>
                <a:solidFill>
                  <a:sysClr val="windowText" lastClr="000000"/>
                </a:solidFill>
                <a:effectLst/>
                <a:uLnTx/>
                <a:uFillTx/>
                <a:latin typeface="Arial"/>
                <a:cs typeface="Arial"/>
              </a:rPr>
              <a:t>versus routine replacement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peripheral venous catheters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PMC </a:t>
            </a:r>
            <a:r>
              <a:rPr kumimoji="0" lang="en-CA" sz="1200" b="0" i="0" u="none" strike="noStrike" kern="0" cap="none" spc="-10" normalizeH="0" baseline="0" noProof="0" dirty="0">
                <a:ln>
                  <a:noFill/>
                </a:ln>
                <a:solidFill>
                  <a:sysClr val="windowText" lastClr="000000"/>
                </a:solidFill>
                <a:effectLst/>
                <a:uLnTx/>
                <a:uFillTx/>
                <a:latin typeface="Arial"/>
                <a:cs typeface="Arial"/>
              </a:rPr>
              <a:t>(nih.gov)</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31</a:t>
            </a:fld>
            <a:endParaRPr lang="en-US" dirty="0"/>
          </a:p>
        </p:txBody>
      </p:sp>
    </p:spTree>
    <p:extLst>
      <p:ext uri="{BB962C8B-B14F-4D97-AF65-F5344CB8AC3E}">
        <p14:creationId xmlns:p14="http://schemas.microsoft.com/office/powerpoint/2010/main" val="3321733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a:t>
            </a:r>
            <a:r>
              <a:rPr lang="en-US" baseline="0" dirty="0"/>
              <a:t> practices replace “basic principles” to stress foundational</a:t>
            </a:r>
          </a:p>
          <a:p>
            <a:r>
              <a:rPr lang="en-US" baseline="0" dirty="0"/>
              <a:t>Antiseptic caps not considered superior to manual disinfection as essential practice</a:t>
            </a:r>
          </a:p>
          <a:p>
            <a:endParaRPr lang="en-US" baseline="0" dirty="0"/>
          </a:p>
          <a:p>
            <a:endParaRPr lang="en-US" baseline="0" dirty="0"/>
          </a:p>
          <a:p>
            <a:endParaRPr lang="en-CA" dirty="0"/>
          </a:p>
        </p:txBody>
      </p:sp>
      <p:sp>
        <p:nvSpPr>
          <p:cNvPr id="4" name="Slide Number Placeholder 3"/>
          <p:cNvSpPr>
            <a:spLocks noGrp="1"/>
          </p:cNvSpPr>
          <p:nvPr>
            <p:ph type="sldNum" sz="quarter" idx="10"/>
          </p:nvPr>
        </p:nvSpPr>
        <p:spPr/>
        <p:txBody>
          <a:bodyPr/>
          <a:lstStyle/>
          <a:p>
            <a:fld id="{0508B0C5-DC73-48B7-BA82-B0CE4466459B}" type="slidenum">
              <a:rPr lang="en-US" smtClean="0"/>
              <a:t>32</a:t>
            </a:fld>
            <a:endParaRPr lang="en-US" dirty="0"/>
          </a:p>
        </p:txBody>
      </p:sp>
    </p:spTree>
    <p:extLst>
      <p:ext uri="{BB962C8B-B14F-4D97-AF65-F5344CB8AC3E}">
        <p14:creationId xmlns:p14="http://schemas.microsoft.com/office/powerpoint/2010/main" val="1010735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Essential Practices – </a:t>
            </a:r>
            <a:r>
              <a:rPr kumimoji="0" lang="en-CA" sz="1200" b="0" i="0" u="none" strike="noStrike" kern="0" cap="none" spc="-10" normalizeH="0" baseline="0" noProof="0" dirty="0">
                <a:ln>
                  <a:noFill/>
                </a:ln>
                <a:solidFill>
                  <a:sysClr val="windowText" lastClr="000000"/>
                </a:solidFill>
                <a:effectLst/>
                <a:uLnTx/>
                <a:uFillTx/>
                <a:latin typeface="Arial"/>
                <a:cs typeface="Arial"/>
              </a:rPr>
              <a:t>colour-</a:t>
            </a:r>
            <a:r>
              <a:rPr kumimoji="0" lang="en-CA" sz="1200" b="0" i="0" u="none" strike="noStrike" kern="0" cap="none" spc="0" normalizeH="0" baseline="0" noProof="0" dirty="0">
                <a:ln>
                  <a:noFill/>
                </a:ln>
                <a:solidFill>
                  <a:sysClr val="windowText" lastClr="000000"/>
                </a:solidFill>
                <a:effectLst/>
                <a:uLnTx/>
                <a:uFillTx/>
                <a:latin typeface="Arial"/>
                <a:cs typeface="Arial"/>
              </a:rPr>
              <a:t>coded</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level</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evidence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Hand </a:t>
            </a:r>
            <a:r>
              <a:rPr kumimoji="0" lang="en-CA" sz="1200" b="0" i="0" u="none" strike="noStrike" kern="0" cap="none" spc="0" normalizeH="0" baseline="0" noProof="0" dirty="0">
                <a:ln>
                  <a:noFill/>
                </a:ln>
                <a:solidFill>
                  <a:sysClr val="windowText" lastClr="000000"/>
                </a:solidFill>
                <a:effectLst/>
                <a:uLnTx/>
                <a:uFillTx/>
                <a:latin typeface="Arial"/>
                <a:cs typeface="Arial"/>
              </a:rPr>
              <a:t>hygiene before insertion </a:t>
            </a:r>
            <a:r>
              <a:rPr kumimoji="0" lang="en-CA" sz="1200" b="0" i="0" u="none" strike="noStrike" kern="0" cap="none" spc="-50" normalizeH="0" baseline="0" noProof="0" dirty="0">
                <a:ln>
                  <a:noFill/>
                </a:ln>
                <a:solidFill>
                  <a:sysClr val="windowText" lastClr="000000"/>
                </a:solidFill>
                <a:effectLst/>
                <a:uLnTx/>
                <a:uFillTx/>
                <a:latin typeface="Arial"/>
                <a:cs typeface="Arial"/>
              </a:rPr>
              <a:t>&amp; </a:t>
            </a:r>
            <a:r>
              <a:rPr kumimoji="0" lang="en-CA" sz="1200" b="0" i="0" u="none" strike="noStrike" kern="0" cap="none" spc="-10" normalizeH="0" baseline="0" noProof="0" dirty="0">
                <a:ln>
                  <a:noFill/>
                </a:ln>
                <a:solidFill>
                  <a:sysClr val="windowText" lastClr="000000"/>
                </a:solidFill>
                <a:effectLst/>
                <a:uLnTx/>
                <a:uFillTx/>
                <a:latin typeface="Arial"/>
                <a:cs typeface="Arial"/>
              </a:rPr>
              <a:t>manipulation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33</a:t>
            </a:fld>
            <a:endParaRPr lang="en-US" dirty="0"/>
          </a:p>
        </p:txBody>
      </p:sp>
    </p:spTree>
    <p:extLst>
      <p:ext uri="{BB962C8B-B14F-4D97-AF65-F5344CB8AC3E}">
        <p14:creationId xmlns:p14="http://schemas.microsoft.com/office/powerpoint/2010/main" val="221802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0508B0C5-DC73-48B7-BA82-B0CE4466459B}" type="slidenum">
              <a:rPr lang="en-US" smtClean="0"/>
              <a:t>3</a:t>
            </a:fld>
            <a:endParaRPr lang="en-US" dirty="0"/>
          </a:p>
        </p:txBody>
      </p:sp>
    </p:spTree>
    <p:extLst>
      <p:ext uri="{BB962C8B-B14F-4D97-AF65-F5344CB8AC3E}">
        <p14:creationId xmlns:p14="http://schemas.microsoft.com/office/powerpoint/2010/main" val="1168323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Monitor</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compliance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with</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hub-</a:t>
            </a:r>
            <a:r>
              <a:rPr kumimoji="0" lang="en-CA" sz="1200" b="0" i="0" u="none" strike="noStrike" kern="0" cap="none" spc="0" normalizeH="0" baseline="0" noProof="0" dirty="0">
                <a:ln>
                  <a:noFill/>
                </a:ln>
                <a:solidFill>
                  <a:sysClr val="windowText" lastClr="000000"/>
                </a:solidFill>
                <a:effectLst/>
                <a:uLnTx/>
                <a:uFillTx/>
                <a:latin typeface="Arial"/>
                <a:cs typeface="Arial"/>
              </a:rPr>
              <a:t>connector-port </a:t>
            </a:r>
            <a:r>
              <a:rPr kumimoji="0" lang="en-CA" sz="1200" b="0" i="0" u="none" strike="noStrike" kern="0" cap="none" spc="-10" normalizeH="0" baseline="0" noProof="0" dirty="0">
                <a:ln>
                  <a:noFill/>
                </a:ln>
                <a:solidFill>
                  <a:sysClr val="windowText" lastClr="000000"/>
                </a:solidFill>
                <a:effectLst/>
                <a:uLnTx/>
                <a:uFillTx/>
                <a:latin typeface="Arial"/>
                <a:cs typeface="Arial"/>
              </a:rPr>
              <a:t>disinfection </a:t>
            </a:r>
            <a:r>
              <a:rPr kumimoji="0" lang="en-CA" sz="1200" b="0" i="0" u="none" strike="noStrike" kern="0" cap="none" spc="0" normalizeH="0" baseline="0" noProof="0" dirty="0">
                <a:ln>
                  <a:noFill/>
                </a:ln>
                <a:solidFill>
                  <a:sysClr val="windowText" lastClr="000000"/>
                </a:solidFill>
                <a:effectLst/>
                <a:uLnTx/>
                <a:uFillTx/>
                <a:latin typeface="Arial"/>
                <a:cs typeface="Arial"/>
              </a:rPr>
              <a:t>because approximately half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such catheter components </a:t>
            </a:r>
            <a:r>
              <a:rPr kumimoji="0" lang="en-CA" sz="1200" b="0" i="0" u="none" strike="noStrike" kern="0" cap="none" spc="-25" normalizeH="0" baseline="0" noProof="0" dirty="0">
                <a:ln>
                  <a:noFill/>
                </a:ln>
                <a:solidFill>
                  <a:sysClr val="windowText" lastClr="000000"/>
                </a:solidFill>
                <a:effectLst/>
                <a:uLnTx/>
                <a:uFillTx/>
                <a:latin typeface="Arial"/>
                <a:cs typeface="Arial"/>
              </a:rPr>
              <a:t>are </a:t>
            </a:r>
            <a:r>
              <a:rPr kumimoji="0" lang="en-CA" sz="1200" b="0" i="0" u="none" strike="noStrike" kern="0" cap="none" spc="0" normalizeH="0" baseline="0" noProof="0" dirty="0">
                <a:ln>
                  <a:noFill/>
                </a:ln>
                <a:solidFill>
                  <a:sysClr val="windowText" lastClr="000000"/>
                </a:solidFill>
                <a:effectLst/>
                <a:uLnTx/>
                <a:uFillTx/>
                <a:latin typeface="Arial"/>
                <a:cs typeface="Arial"/>
              </a:rPr>
              <a:t>colonized under conditions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standard </a:t>
            </a:r>
            <a:r>
              <a:rPr kumimoji="0" lang="en-CA" sz="1200" b="0" i="0" u="none" strike="noStrike" kern="0" cap="none" spc="-10" normalizeH="0" baseline="0" noProof="0" dirty="0">
                <a:ln>
                  <a:noFill/>
                </a:ln>
                <a:solidFill>
                  <a:sysClr val="windowText" lastClr="000000"/>
                </a:solidFill>
                <a:effectLst/>
                <a:uLnTx/>
                <a:uFillTx/>
                <a:latin typeface="Arial"/>
                <a:cs typeface="Arial"/>
              </a:rPr>
              <a:t>practice. 152,156,158</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34</a:t>
            </a:fld>
            <a:endParaRPr lang="en-US" dirty="0"/>
          </a:p>
        </p:txBody>
      </p:sp>
    </p:spTree>
    <p:extLst>
      <p:ext uri="{BB962C8B-B14F-4D97-AF65-F5344CB8AC3E}">
        <p14:creationId xmlns:p14="http://schemas.microsoft.com/office/powerpoint/2010/main" val="4075819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Chlorhexidine is </a:t>
            </a:r>
            <a:r>
              <a:rPr kumimoji="0" lang="en-CA" sz="1200" b="0" i="0" u="none" strike="noStrike" kern="0" cap="none" spc="-20" normalizeH="0" baseline="0" noProof="0" dirty="0">
                <a:ln>
                  <a:noFill/>
                </a:ln>
                <a:solidFill>
                  <a:sysClr val="windowText" lastClr="000000"/>
                </a:solidFill>
                <a:effectLst/>
                <a:uLnTx/>
                <a:uFillTx/>
                <a:latin typeface="Arial"/>
                <a:cs typeface="Arial"/>
              </a:rPr>
              <a:t>best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Metanalysis</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8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50% reduction </a:t>
            </a:r>
            <a:r>
              <a:rPr kumimoji="0" lang="en-CA" sz="1200" b="0" i="0" u="none" strike="noStrike" kern="0" cap="none" spc="-25" normalizeH="0" baseline="0" noProof="0" dirty="0">
                <a:ln>
                  <a:noFill/>
                </a:ln>
                <a:solidFill>
                  <a:sysClr val="windowText" lastClr="000000"/>
                </a:solidFill>
                <a:effectLst/>
                <a:uLnTx/>
                <a:uFillTx/>
                <a:latin typeface="Arial"/>
                <a:cs typeface="Arial"/>
              </a:rPr>
              <a:t>vs </a:t>
            </a:r>
            <a:r>
              <a:rPr kumimoji="0" lang="en-CA" sz="1200" b="0" i="0" u="none" strike="noStrike" kern="0" cap="none" spc="-10" normalizeH="0" baseline="0" noProof="0" dirty="0" err="1">
                <a:ln>
                  <a:noFill/>
                </a:ln>
                <a:solidFill>
                  <a:sysClr val="windowText" lastClr="000000"/>
                </a:solidFill>
                <a:effectLst/>
                <a:uLnTx/>
                <a:uFillTx/>
                <a:latin typeface="Arial"/>
                <a:cs typeface="Arial"/>
              </a:rPr>
              <a:t>Poviodine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Prepare skin with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 </a:t>
            </a:r>
            <a:r>
              <a:rPr kumimoji="0" lang="en-CA" sz="1200" b="0" i="0" u="none" strike="noStrike" kern="0" cap="none" spc="0" normalizeH="0" baseline="0" noProof="0" dirty="0">
                <a:ln>
                  <a:noFill/>
                </a:ln>
                <a:solidFill>
                  <a:sysClr val="windowText" lastClr="000000"/>
                </a:solidFill>
                <a:effectLst/>
                <a:uLnTx/>
                <a:uFillTx/>
                <a:latin typeface="Arial"/>
                <a:cs typeface="Arial"/>
              </a:rPr>
              <a:t>2% in 70% isopropyl </a:t>
            </a:r>
            <a:r>
              <a:rPr kumimoji="0" lang="en-CA" sz="1200" b="0" i="0" u="none" strike="noStrike" kern="0" cap="none" spc="-10" normalizeH="0" baseline="0" noProof="0" dirty="0">
                <a:ln>
                  <a:noFill/>
                </a:ln>
                <a:solidFill>
                  <a:sysClr val="windowText" lastClr="000000"/>
                </a:solidFill>
                <a:effectLst/>
                <a:uLnTx/>
                <a:uFillTx/>
                <a:latin typeface="Arial"/>
                <a:cs typeface="Arial"/>
              </a:rPr>
              <a:t>alcohol </a:t>
            </a:r>
            <a:r>
              <a:rPr kumimoji="0" lang="en-CA" sz="1200" b="0" i="0" u="none" strike="noStrike" kern="0" cap="none" spc="0" normalizeH="0" baseline="0" noProof="0" dirty="0">
                <a:ln>
                  <a:noFill/>
                </a:ln>
                <a:solidFill>
                  <a:sysClr val="windowText" lastClr="000000"/>
                </a:solidFill>
                <a:effectLst/>
                <a:uLnTx/>
                <a:uFillTx/>
                <a:latin typeface="Arial"/>
                <a:cs typeface="Arial"/>
              </a:rPr>
              <a:t>Apply using a back and </a:t>
            </a:r>
            <a:r>
              <a:rPr kumimoji="0" lang="en-CA" sz="1200" b="0" i="0" u="none" strike="noStrike" kern="0" cap="none" spc="-10" normalizeH="0" baseline="0" noProof="0" dirty="0">
                <a:ln>
                  <a:noFill/>
                </a:ln>
                <a:solidFill>
                  <a:sysClr val="windowText" lastClr="000000"/>
                </a:solidFill>
                <a:effectLst/>
                <a:uLnTx/>
                <a:uFillTx/>
                <a:latin typeface="Arial"/>
                <a:cs typeface="Arial"/>
              </a:rPr>
              <a:t>forth </a:t>
            </a:r>
            <a:r>
              <a:rPr kumimoji="0" lang="en-CA" sz="1200" b="0" i="0" u="none" strike="noStrike" kern="0" cap="none" spc="0" normalizeH="0" baseline="0" noProof="0" dirty="0">
                <a:ln>
                  <a:noFill/>
                </a:ln>
                <a:solidFill>
                  <a:sysClr val="windowText" lastClr="000000"/>
                </a:solidFill>
                <a:effectLst/>
                <a:uLnTx/>
                <a:uFillTx/>
                <a:latin typeface="Arial"/>
                <a:cs typeface="Arial"/>
              </a:rPr>
              <a:t>friction scrub for at least </a:t>
            </a:r>
            <a:r>
              <a:rPr kumimoji="0" lang="en-CA" sz="1200" b="0" i="0" u="none" strike="noStrike" kern="0" cap="none" spc="-25" normalizeH="0" baseline="0" noProof="0" dirty="0">
                <a:ln>
                  <a:noFill/>
                </a:ln>
                <a:solidFill>
                  <a:sysClr val="windowText" lastClr="000000"/>
                </a:solidFill>
                <a:effectLst/>
                <a:uLnTx/>
                <a:uFillTx/>
                <a:latin typeface="Arial"/>
                <a:cs typeface="Arial"/>
              </a:rPr>
              <a:t>30 </a:t>
            </a:r>
            <a:r>
              <a:rPr kumimoji="0" lang="en-CA" sz="1200" b="0" i="0" u="none" strike="noStrike" kern="0" cap="none" spc="0" normalizeH="0" baseline="0" noProof="0" dirty="0">
                <a:ln>
                  <a:noFill/>
                </a:ln>
                <a:solidFill>
                  <a:sysClr val="windowText" lastClr="000000"/>
                </a:solidFill>
                <a:effectLst/>
                <a:uLnTx/>
                <a:uFillTx/>
                <a:latin typeface="Arial"/>
                <a:cs typeface="Arial"/>
              </a:rPr>
              <a:t>seconds</a:t>
            </a:r>
            <a:r>
              <a:rPr kumimoji="0" lang="en-CA" sz="1200" b="0" i="0" u="none" strike="noStrike" kern="0" cap="none" spc="2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Do not wipe or </a:t>
            </a:r>
            <a:r>
              <a:rPr kumimoji="0" lang="en-CA" sz="1200" b="0" i="0" u="none" strike="noStrike" kern="0" cap="none" spc="-20" normalizeH="0" baseline="0" noProof="0" dirty="0">
                <a:ln>
                  <a:noFill/>
                </a:ln>
                <a:solidFill>
                  <a:sysClr val="windowText" lastClr="000000"/>
                </a:solidFill>
                <a:effectLst/>
                <a:uLnTx/>
                <a:uFillTx/>
                <a:latin typeface="Arial"/>
                <a:cs typeface="Arial"/>
              </a:rPr>
              <a:t>blot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Allow</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to</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dry</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completely</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2 </a:t>
            </a:r>
            <a:r>
              <a:rPr kumimoji="0" lang="en-CA" sz="1200" b="0" i="0" u="none" strike="noStrike" kern="0" cap="none" spc="-10" normalizeH="0" baseline="0" noProof="0" dirty="0">
                <a:ln>
                  <a:noFill/>
                </a:ln>
                <a:solidFill>
                  <a:sysClr val="windowText" lastClr="000000"/>
                </a:solidFill>
                <a:effectLst/>
                <a:uLnTx/>
                <a:uFillTx/>
                <a:latin typeface="Arial"/>
                <a:cs typeface="Arial"/>
              </a:rPr>
              <a:t>minutes)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If contraindication </a:t>
            </a:r>
            <a:r>
              <a:rPr kumimoji="0" lang="en-CA" sz="1200" b="0" i="0" u="none" strike="noStrike" kern="0" cap="none" spc="-25" normalizeH="0" baseline="0" noProof="0" dirty="0">
                <a:ln>
                  <a:noFill/>
                </a:ln>
                <a:solidFill>
                  <a:sysClr val="windowText" lastClr="000000"/>
                </a:solidFill>
                <a:effectLst/>
                <a:uLnTx/>
                <a:uFillTx/>
                <a:latin typeface="Arial"/>
                <a:cs typeface="Arial"/>
              </a:rPr>
              <a:t>to </a:t>
            </a:r>
            <a:r>
              <a:rPr kumimoji="0" lang="en-CA" sz="1200" b="0" i="0" u="none" strike="noStrike" kern="0" cap="none" spc="0" normalizeH="0" baseline="0" noProof="0" dirty="0">
                <a:ln>
                  <a:noFill/>
                </a:ln>
                <a:solidFill>
                  <a:sysClr val="windowText" lastClr="000000"/>
                </a:solidFill>
                <a:effectLst/>
                <a:uLnTx/>
                <a:uFillTx/>
                <a:latin typeface="Arial"/>
                <a:cs typeface="Arial"/>
              </a:rPr>
              <a:t>chlorhexidine, tincture of </a:t>
            </a:r>
            <a:r>
              <a:rPr kumimoji="0" lang="en-CA" sz="1200" b="0" i="0" u="none" strike="noStrike" kern="0" cap="none" spc="-10" normalizeH="0" baseline="0" noProof="0" dirty="0">
                <a:ln>
                  <a:noFill/>
                </a:ln>
                <a:solidFill>
                  <a:sysClr val="windowText" lastClr="000000"/>
                </a:solidFill>
                <a:effectLst/>
                <a:uLnTx/>
                <a:uFillTx/>
                <a:latin typeface="Arial"/>
                <a:cs typeface="Arial"/>
              </a:rPr>
              <a:t>iodine, </a:t>
            </a:r>
            <a:r>
              <a:rPr kumimoji="0" lang="en-CA" sz="1200" b="0" i="0" u="none" strike="noStrike" kern="0" cap="none" spc="0" normalizeH="0" baseline="0" noProof="0" dirty="0">
                <a:ln>
                  <a:noFill/>
                </a:ln>
                <a:solidFill>
                  <a:sysClr val="windowText" lastClr="000000"/>
                </a:solidFill>
                <a:effectLst/>
                <a:uLnTx/>
                <a:uFillTx/>
                <a:latin typeface="Arial"/>
                <a:cs typeface="Arial"/>
              </a:rPr>
              <a:t>an iodophor, or 70% alcohol </a:t>
            </a:r>
            <a:r>
              <a:rPr kumimoji="0" lang="en-CA" sz="1200" b="0" i="0" u="none" strike="noStrike" kern="0" cap="none" spc="-25" normalizeH="0" baseline="0" noProof="0" dirty="0">
                <a:ln>
                  <a:noFill/>
                </a:ln>
                <a:solidFill>
                  <a:sysClr val="windowText" lastClr="000000"/>
                </a:solidFill>
                <a:effectLst/>
                <a:uLnTx/>
                <a:uFillTx/>
                <a:latin typeface="Arial"/>
                <a:cs typeface="Arial"/>
              </a:rPr>
              <a:t>can </a:t>
            </a:r>
            <a:r>
              <a:rPr kumimoji="0" lang="en-CA" sz="1200" b="0" i="0" u="none" strike="noStrike" kern="0" cap="none" spc="0" normalizeH="0" baseline="0" noProof="0" dirty="0">
                <a:ln>
                  <a:noFill/>
                </a:ln>
                <a:solidFill>
                  <a:sysClr val="windowText" lastClr="000000"/>
                </a:solidFill>
                <a:effectLst/>
                <a:uLnTx/>
                <a:uFillTx/>
                <a:latin typeface="Arial"/>
                <a:cs typeface="Arial"/>
              </a:rPr>
              <a:t>be used as </a:t>
            </a:r>
            <a:r>
              <a:rPr kumimoji="0" lang="en-CA" sz="1200" b="0" i="0" u="none" strike="noStrike" kern="0" cap="none" spc="-10" normalizeH="0" baseline="0" noProof="0" dirty="0">
                <a:ln>
                  <a:noFill/>
                </a:ln>
                <a:solidFill>
                  <a:sysClr val="windowText" lastClr="000000"/>
                </a:solidFill>
                <a:effectLst/>
                <a:uLnTx/>
                <a:uFillTx/>
                <a:latin typeface="Arial"/>
                <a:cs typeface="Arial"/>
              </a:rPr>
              <a:t>alternatives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Monitor</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compliance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with</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hub-</a:t>
            </a:r>
            <a:r>
              <a:rPr kumimoji="0" lang="en-CA" sz="1200" b="0" i="0" u="none" strike="noStrike" kern="0" cap="none" spc="0" normalizeH="0" baseline="0" noProof="0" dirty="0">
                <a:ln>
                  <a:noFill/>
                </a:ln>
                <a:solidFill>
                  <a:sysClr val="windowText" lastClr="000000"/>
                </a:solidFill>
                <a:effectLst/>
                <a:uLnTx/>
                <a:uFillTx/>
                <a:latin typeface="Arial"/>
                <a:cs typeface="Arial"/>
              </a:rPr>
              <a:t>connector-port </a:t>
            </a:r>
            <a:r>
              <a:rPr kumimoji="0" lang="en-CA" sz="1200" b="0" i="0" u="none" strike="noStrike" kern="0" cap="none" spc="-10" normalizeH="0" baseline="0" noProof="0" dirty="0">
                <a:ln>
                  <a:noFill/>
                </a:ln>
                <a:solidFill>
                  <a:sysClr val="windowText" lastClr="000000"/>
                </a:solidFill>
                <a:effectLst/>
                <a:uLnTx/>
                <a:uFillTx/>
                <a:latin typeface="Arial"/>
                <a:cs typeface="Arial"/>
              </a:rPr>
              <a:t>disinfection </a:t>
            </a:r>
            <a:r>
              <a:rPr kumimoji="0" lang="en-CA" sz="1200" b="0" i="0" u="none" strike="noStrike" kern="0" cap="none" spc="0" normalizeH="0" baseline="0" noProof="0" dirty="0">
                <a:ln>
                  <a:noFill/>
                </a:ln>
                <a:solidFill>
                  <a:sysClr val="windowText" lastClr="000000"/>
                </a:solidFill>
                <a:effectLst/>
                <a:uLnTx/>
                <a:uFillTx/>
                <a:latin typeface="Arial"/>
                <a:cs typeface="Arial"/>
              </a:rPr>
              <a:t>because approximately half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such catheter components </a:t>
            </a:r>
            <a:r>
              <a:rPr kumimoji="0" lang="en-CA" sz="1200" b="0" i="0" u="none" strike="noStrike" kern="0" cap="none" spc="-25" normalizeH="0" baseline="0" noProof="0" dirty="0">
                <a:ln>
                  <a:noFill/>
                </a:ln>
                <a:solidFill>
                  <a:sysClr val="windowText" lastClr="000000"/>
                </a:solidFill>
                <a:effectLst/>
                <a:uLnTx/>
                <a:uFillTx/>
                <a:latin typeface="Arial"/>
                <a:cs typeface="Arial"/>
              </a:rPr>
              <a:t>are </a:t>
            </a:r>
            <a:r>
              <a:rPr kumimoji="0" lang="en-CA" sz="1200" b="0" i="0" u="none" strike="noStrike" kern="0" cap="none" spc="0" normalizeH="0" baseline="0" noProof="0" dirty="0">
                <a:ln>
                  <a:noFill/>
                </a:ln>
                <a:solidFill>
                  <a:sysClr val="windowText" lastClr="000000"/>
                </a:solidFill>
                <a:effectLst/>
                <a:uLnTx/>
                <a:uFillTx/>
                <a:latin typeface="Arial"/>
                <a:cs typeface="Arial"/>
              </a:rPr>
              <a:t>colonized under conditions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standard practice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 </a:t>
            </a:r>
            <a:r>
              <a:rPr kumimoji="0" lang="en-CA" sz="1200" b="0" i="0" u="none" strike="noStrike" kern="0" cap="none" spc="0" normalizeH="0" baseline="0" noProof="0" dirty="0">
                <a:ln>
                  <a:noFill/>
                </a:ln>
                <a:solidFill>
                  <a:sysClr val="windowText" lastClr="000000"/>
                </a:solidFill>
                <a:effectLst/>
                <a:uLnTx/>
                <a:uFillTx/>
                <a:latin typeface="Arial"/>
                <a:cs typeface="Arial"/>
              </a:rPr>
              <a:t>versus povidone-iodine </a:t>
            </a:r>
            <a:r>
              <a:rPr kumimoji="0" lang="en-CA" sz="1200" b="0" i="0" u="none" strike="noStrike" kern="0" cap="none" spc="-25" normalizeH="0" baseline="0" noProof="0" dirty="0">
                <a:ln>
                  <a:noFill/>
                </a:ln>
                <a:solidFill>
                  <a:sysClr val="windowText" lastClr="000000"/>
                </a:solidFill>
                <a:effectLst/>
                <a:uLnTx/>
                <a:uFillTx/>
                <a:latin typeface="Arial"/>
                <a:cs typeface="Arial"/>
              </a:rPr>
              <a:t>for</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central venous catheter site </a:t>
            </a:r>
            <a:r>
              <a:rPr kumimoji="0" lang="en-CA" sz="1200" b="0" i="0" u="none" strike="noStrike" kern="0" cap="none" spc="-20" normalizeH="0" baseline="0" noProof="0" dirty="0">
                <a:ln>
                  <a:noFill/>
                </a:ln>
                <a:solidFill>
                  <a:sysClr val="windowText" lastClr="000000"/>
                </a:solidFill>
                <a:effectLst/>
                <a:uLnTx/>
                <a:uFillTx/>
                <a:latin typeface="Arial"/>
                <a:cs typeface="Arial"/>
              </a:rPr>
              <a:t>care </a:t>
            </a:r>
            <a:r>
              <a:rPr kumimoji="0" lang="en-CA" sz="1200" b="0" i="0" u="none" strike="noStrike" kern="0" cap="none" spc="0" normalizeH="0" baseline="0" noProof="0" dirty="0">
                <a:ln>
                  <a:noFill/>
                </a:ln>
                <a:solidFill>
                  <a:sysClr val="windowText" lastClr="000000"/>
                </a:solidFill>
                <a:effectLst/>
                <a:uLnTx/>
                <a:uFillTx/>
                <a:latin typeface="Arial"/>
                <a:cs typeface="Arial"/>
              </a:rPr>
              <a:t>in children - PubMed </a:t>
            </a:r>
            <a:r>
              <a:rPr kumimoji="0" lang="en-CA" sz="1200" b="0" i="0" u="none" strike="noStrike" kern="0" cap="none" spc="-10" normalizeH="0" baseline="0" noProof="0" dirty="0">
                <a:ln>
                  <a:noFill/>
                </a:ln>
                <a:solidFill>
                  <a:sysClr val="windowText" lastClr="000000"/>
                </a:solidFill>
                <a:effectLst/>
                <a:uLnTx/>
                <a:uFillTx/>
                <a:latin typeface="Arial"/>
                <a:cs typeface="Arial"/>
              </a:rPr>
              <a:t>(nih.gov)</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Skin antisepsis for </a:t>
            </a:r>
            <a:r>
              <a:rPr kumimoji="0" lang="en-CA" sz="1200" b="0" i="0" u="none" strike="noStrike" kern="0" cap="none" spc="-10" normalizeH="0" baseline="0" noProof="0" dirty="0">
                <a:ln>
                  <a:noFill/>
                </a:ln>
                <a:solidFill>
                  <a:sysClr val="windowText" lastClr="000000"/>
                </a:solidFill>
                <a:effectLst/>
                <a:uLnTx/>
                <a:uFillTx/>
                <a:latin typeface="Arial"/>
                <a:cs typeface="Arial"/>
              </a:rPr>
              <a:t>reducing </a:t>
            </a:r>
            <a:r>
              <a:rPr kumimoji="0" lang="en-CA" sz="1200" b="0" i="0" u="none" strike="noStrike" kern="0" cap="none" spc="0" normalizeH="0" baseline="0" noProof="0" dirty="0">
                <a:ln>
                  <a:noFill/>
                </a:ln>
                <a:solidFill>
                  <a:sysClr val="windowText" lastClr="000000"/>
                </a:solidFill>
                <a:effectLst/>
                <a:uLnTx/>
                <a:uFillTx/>
                <a:latin typeface="Arial"/>
                <a:cs typeface="Arial"/>
              </a:rPr>
              <a:t>central venous catheter-</a:t>
            </a:r>
            <a:r>
              <a:rPr kumimoji="0" lang="en-CA" sz="1200" b="0" i="0" u="none" strike="noStrike" kern="0" cap="none" spc="-10" normalizeH="0" baseline="0" noProof="0" dirty="0">
                <a:ln>
                  <a:noFill/>
                </a:ln>
                <a:solidFill>
                  <a:sysClr val="windowText" lastClr="000000"/>
                </a:solidFill>
                <a:effectLst/>
                <a:uLnTx/>
                <a:uFillTx/>
                <a:latin typeface="Arial"/>
                <a:cs typeface="Arial"/>
              </a:rPr>
              <a:t>related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 - PubMed </a:t>
            </a:r>
            <a:r>
              <a:rPr kumimoji="0" lang="en-CA" sz="1200" b="0" i="0" u="none" strike="noStrike" kern="0" cap="none" spc="-10" normalizeH="0" baseline="0" noProof="0" dirty="0">
                <a:ln>
                  <a:noFill/>
                </a:ln>
                <a:solidFill>
                  <a:sysClr val="windowText" lastClr="000000"/>
                </a:solidFill>
                <a:effectLst/>
                <a:uLnTx/>
                <a:uFillTx/>
                <a:latin typeface="Arial"/>
                <a:cs typeface="Arial"/>
              </a:rPr>
              <a:t>(nih.gov) </a:t>
            </a:r>
            <a:r>
              <a:rPr kumimoji="0" lang="en-CA" sz="1200" b="0" i="0" u="none" strike="noStrike" kern="0" cap="none" spc="0" normalizeH="0" baseline="0" noProof="0" dirty="0">
                <a:ln>
                  <a:noFill/>
                </a:ln>
                <a:solidFill>
                  <a:sysClr val="windowText" lastClr="000000"/>
                </a:solidFill>
                <a:effectLst/>
                <a:uLnTx/>
                <a:uFillTx/>
                <a:latin typeface="Arial"/>
                <a:cs typeface="Arial"/>
              </a:rPr>
              <a:t>(Cochrane Review) </a:t>
            </a:r>
            <a:r>
              <a:rPr kumimoji="0" lang="en-CA" sz="1200" b="0" i="0" u="none" strike="noStrike" kern="0" cap="none" spc="-20" normalizeH="0" baseline="0" noProof="0" dirty="0">
                <a:ln>
                  <a:noFill/>
                </a:ln>
                <a:solidFill>
                  <a:sysClr val="windowText" lastClr="000000"/>
                </a:solidFill>
                <a:effectLst/>
                <a:uLnTx/>
                <a:uFillTx/>
                <a:latin typeface="Arial"/>
                <a:cs typeface="Arial"/>
              </a:rPr>
              <a:t>CDC: </a:t>
            </a:r>
            <a:r>
              <a:rPr kumimoji="0" lang="en-CA" sz="1200" b="0" i="0" u="none" strike="noStrike" kern="0" cap="none" spc="0" normalizeH="0" baseline="0" noProof="0" dirty="0">
                <a:ln>
                  <a:noFill/>
                </a:ln>
                <a:solidFill>
                  <a:sysClr val="windowText" lastClr="000000"/>
                </a:solidFill>
                <a:effectLst/>
                <a:uLnTx/>
                <a:uFillTx/>
                <a:latin typeface="Arial"/>
                <a:cs typeface="Arial"/>
              </a:rPr>
              <a:t>Microsoft Word - CLI_GSK </a:t>
            </a:r>
            <a:r>
              <a:rPr kumimoji="0" lang="en-CA" sz="1200" b="0" i="0" u="none" strike="noStrike" kern="0" cap="none" spc="-25" normalizeH="0" baseline="0" noProof="0" dirty="0">
                <a:ln>
                  <a:noFill/>
                </a:ln>
                <a:solidFill>
                  <a:sysClr val="windowText" lastClr="000000"/>
                </a:solidFill>
                <a:effectLst/>
                <a:uLnTx/>
                <a:uFillTx/>
                <a:latin typeface="Arial"/>
                <a:cs typeface="Arial"/>
              </a:rPr>
              <a:t>EN </a:t>
            </a:r>
            <a:r>
              <a:rPr kumimoji="0" lang="en-CA" sz="1200" b="0" i="0" u="none" strike="noStrike" kern="0" cap="none" spc="0" normalizeH="0" baseline="0" noProof="0" dirty="0">
                <a:ln>
                  <a:noFill/>
                </a:ln>
                <a:solidFill>
                  <a:sysClr val="windowText" lastClr="000000"/>
                </a:solidFill>
                <a:effectLst/>
                <a:uLnTx/>
                <a:uFillTx/>
                <a:latin typeface="Arial"/>
                <a:cs typeface="Arial"/>
              </a:rPr>
              <a:t>Mar2012 </a:t>
            </a:r>
            <a:r>
              <a:rPr kumimoji="0" lang="en-CA" sz="1200" b="0" i="0" u="none" strike="noStrike" kern="0" cap="none" spc="-10" normalizeH="0" baseline="0" noProof="0" dirty="0">
                <a:ln>
                  <a:noFill/>
                </a:ln>
                <a:solidFill>
                  <a:sysClr val="windowText" lastClr="000000"/>
                </a:solidFill>
                <a:effectLst/>
                <a:uLnTx/>
                <a:uFillTx/>
                <a:latin typeface="Arial"/>
                <a:cs typeface="Arial"/>
              </a:rPr>
              <a:t>v4.docx (patientsafetyinstitute.ca)</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Chlorhexidine is used in </a:t>
            </a:r>
            <a:r>
              <a:rPr kumimoji="0" lang="en-CA" sz="1200" b="0" i="0" u="none" strike="noStrike" kern="0" cap="none" spc="-20" normalizeH="0" baseline="0" noProof="0" dirty="0">
                <a:ln>
                  <a:noFill/>
                </a:ln>
                <a:solidFill>
                  <a:sysClr val="windowText" lastClr="000000"/>
                </a:solidFill>
                <a:effectLst/>
                <a:uLnTx/>
                <a:uFillTx/>
                <a:latin typeface="Arial"/>
                <a:cs typeface="Arial"/>
              </a:rPr>
              <a:t>oral </a:t>
            </a:r>
            <a:r>
              <a:rPr kumimoji="0" lang="en-CA" sz="1200" b="0" i="0" u="none" strike="noStrike" kern="0" cap="none" spc="0" normalizeH="0" baseline="0" noProof="0" dirty="0">
                <a:ln>
                  <a:noFill/>
                </a:ln>
                <a:solidFill>
                  <a:sysClr val="windowText" lastClr="000000"/>
                </a:solidFill>
                <a:effectLst/>
                <a:uLnTx/>
                <a:uFillTx/>
                <a:latin typeface="Arial"/>
                <a:cs typeface="Arial"/>
              </a:rPr>
              <a:t>treatments/mouth washes </a:t>
            </a:r>
            <a:r>
              <a:rPr kumimoji="0" lang="en-CA" sz="1200" b="0" i="0" u="none" strike="noStrike" kern="0" cap="none" spc="-25" normalizeH="0" baseline="0" noProof="0" dirty="0">
                <a:ln>
                  <a:noFill/>
                </a:ln>
                <a:solidFill>
                  <a:sysClr val="windowText" lastClr="000000"/>
                </a:solidFill>
                <a:effectLst/>
                <a:uLnTx/>
                <a:uFillTx/>
                <a:latin typeface="Arial"/>
                <a:cs typeface="Arial"/>
              </a:rPr>
              <a:t>to</a:t>
            </a:r>
            <a:r>
              <a:rPr kumimoji="0" lang="en-CA" sz="1200" b="0" i="0" u="none" strike="noStrike" kern="0" cap="none" spc="0" normalizeH="0" baseline="0" noProof="0" dirty="0">
                <a:ln>
                  <a:noFill/>
                </a:ln>
                <a:solidFill>
                  <a:sysClr val="windowText" lastClr="000000"/>
                </a:solidFill>
                <a:effectLst/>
                <a:uLnTx/>
                <a:uFillTx/>
                <a:latin typeface="Arial"/>
                <a:cs typeface="Arial"/>
              </a:rPr>
              <a:t> good </a:t>
            </a:r>
            <a:r>
              <a:rPr kumimoji="0" lang="en-CA" sz="1200" b="0" i="0" u="none" strike="noStrike" kern="0" cap="none" spc="-10" normalizeH="0" baseline="0" noProof="0" dirty="0">
                <a:ln>
                  <a:noFill/>
                </a:ln>
                <a:solidFill>
                  <a:sysClr val="windowText" lastClr="000000"/>
                </a:solidFill>
                <a:effectLst/>
                <a:uLnTx/>
                <a:uFillTx/>
                <a:latin typeface="Arial"/>
                <a:cs typeface="Arial"/>
              </a:rPr>
              <a:t>effect</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ts val="8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Comparison of Efficacy of </a:t>
            </a:r>
            <a:r>
              <a:rPr kumimoji="0" lang="en-CA" sz="1200" b="0" i="0" u="none" strike="noStrike" kern="0" cap="none" spc="-25" normalizeH="0" baseline="0" noProof="0" dirty="0">
                <a:ln>
                  <a:noFill/>
                </a:ln>
                <a:solidFill>
                  <a:sysClr val="windowText" lastClr="000000"/>
                </a:solidFill>
                <a:effectLst/>
                <a:uLnTx/>
                <a:uFillTx/>
                <a:latin typeface="Arial"/>
                <a:cs typeface="Arial"/>
              </a:rPr>
              <a:t>2%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Gluconate–Alcohol and </a:t>
            </a:r>
            <a:r>
              <a:rPr kumimoji="0" lang="en-CA" sz="1200" b="0" i="0" u="none" strike="noStrike" kern="0" cap="none" spc="-25" normalizeH="0" baseline="0" noProof="0" dirty="0">
                <a:ln>
                  <a:noFill/>
                </a:ln>
                <a:solidFill>
                  <a:sysClr val="windowText" lastClr="000000"/>
                </a:solidFill>
                <a:effectLst/>
                <a:uLnTx/>
                <a:uFillTx/>
                <a:latin typeface="Arial"/>
                <a:cs typeface="Arial"/>
              </a:rPr>
              <a:t>10% </a:t>
            </a:r>
            <a:r>
              <a:rPr kumimoji="0" lang="en-CA" sz="1200" b="0" i="0" u="none" strike="noStrike" kern="0" cap="none" spc="0" normalizeH="0" baseline="0" noProof="0" dirty="0">
                <a:ln>
                  <a:noFill/>
                </a:ln>
                <a:solidFill>
                  <a:sysClr val="windowText" lastClr="000000"/>
                </a:solidFill>
                <a:effectLst/>
                <a:uLnTx/>
                <a:uFillTx/>
                <a:latin typeface="Arial"/>
                <a:cs typeface="Arial"/>
              </a:rPr>
              <a:t>Povidone-Iodine–Alcohol </a:t>
            </a:r>
            <a:r>
              <a:rPr kumimoji="0" lang="en-CA" sz="1200" b="0" i="0" u="none" strike="noStrike" kern="0" cap="none" spc="-10" normalizeH="0" baseline="0" noProof="0" dirty="0">
                <a:ln>
                  <a:noFill/>
                </a:ln>
                <a:solidFill>
                  <a:sysClr val="windowText" lastClr="000000"/>
                </a:solidFill>
                <a:effectLst/>
                <a:uLnTx/>
                <a:uFillTx/>
                <a:latin typeface="Arial"/>
                <a:cs typeface="Arial"/>
              </a:rPr>
              <a:t>against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Catheter-Related </a:t>
            </a:r>
            <a:r>
              <a:rPr kumimoji="0" lang="en-CA" sz="1200" b="0" i="0" u="none" strike="noStrike" kern="0" cap="none" spc="-10" normalizeH="0" baseline="0" noProof="0" dirty="0">
                <a:ln>
                  <a:noFill/>
                </a:ln>
                <a:solidFill>
                  <a:sysClr val="windowText" lastClr="000000"/>
                </a:solidFill>
                <a:effectLst/>
                <a:uLnTx/>
                <a:uFillTx/>
                <a:latin typeface="Arial"/>
                <a:cs typeface="Arial"/>
              </a:rPr>
              <a:t>Bloodstream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 and </a:t>
            </a:r>
            <a:r>
              <a:rPr kumimoji="0" lang="en-CA" sz="1200" b="0" i="0" u="none" strike="noStrike" kern="0" cap="none" spc="-10" normalizeH="0" baseline="0" noProof="0" dirty="0">
                <a:ln>
                  <a:noFill/>
                </a:ln>
                <a:solidFill>
                  <a:sysClr val="windowText" lastClr="000000"/>
                </a:solidFill>
                <a:effectLst/>
                <a:uLnTx/>
                <a:uFillTx/>
                <a:latin typeface="Arial"/>
                <a:cs typeface="Arial"/>
              </a:rPr>
              <a:t>Bacterial </a:t>
            </a:r>
            <a:r>
              <a:rPr kumimoji="0" lang="en-CA" sz="1200" b="0" i="0" u="none" strike="noStrike" kern="0" cap="none" spc="0" normalizeH="0" baseline="0" noProof="0" dirty="0">
                <a:ln>
                  <a:noFill/>
                </a:ln>
                <a:solidFill>
                  <a:sysClr val="windowText" lastClr="000000"/>
                </a:solidFill>
                <a:effectLst/>
                <a:uLnTx/>
                <a:uFillTx/>
                <a:latin typeface="Arial"/>
                <a:cs typeface="Arial"/>
              </a:rPr>
              <a:t>Colonization at Central </a:t>
            </a:r>
            <a:r>
              <a:rPr kumimoji="0" lang="en-CA" sz="1200" b="0" i="0" u="none" strike="noStrike" kern="0" cap="none" spc="-10" normalizeH="0" baseline="0" noProof="0" dirty="0">
                <a:ln>
                  <a:noFill/>
                </a:ln>
                <a:solidFill>
                  <a:sysClr val="windowText" lastClr="000000"/>
                </a:solidFill>
                <a:effectLst/>
                <a:uLnTx/>
                <a:uFillTx/>
                <a:latin typeface="Arial"/>
                <a:cs typeface="Arial"/>
              </a:rPr>
              <a:t>Venous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 Insertion Sites: </a:t>
            </a:r>
            <a:r>
              <a:rPr kumimoji="0" lang="en-CA" sz="1200" b="0" i="0" u="none" strike="noStrike" kern="0" cap="none" spc="-50" normalizeH="0" baseline="0" noProof="0" dirty="0">
                <a:ln>
                  <a:noFill/>
                </a:ln>
                <a:solidFill>
                  <a:sysClr val="windowText" lastClr="000000"/>
                </a:solidFill>
                <a:effectLst/>
                <a:uLnTx/>
                <a:uFillTx/>
                <a:latin typeface="Arial"/>
                <a:cs typeface="Arial"/>
              </a:rPr>
              <a:t>A </a:t>
            </a:r>
            <a:r>
              <a:rPr kumimoji="0" lang="en-CA" sz="1200" b="0" i="0" u="none" strike="noStrike" kern="0" cap="none" spc="0" normalizeH="0" baseline="0" noProof="0" dirty="0">
                <a:ln>
                  <a:noFill/>
                </a:ln>
                <a:solidFill>
                  <a:sysClr val="windowText" lastClr="000000"/>
                </a:solidFill>
                <a:effectLst/>
                <a:uLnTx/>
                <a:uFillTx/>
                <a:latin typeface="Arial"/>
                <a:cs typeface="Arial"/>
              </a:rPr>
              <a:t>Prospective, Single-</a:t>
            </a:r>
            <a:r>
              <a:rPr kumimoji="0" lang="en-CA" sz="1200" b="0" i="0" u="none" strike="noStrike" kern="0" cap="none" spc="-10" normalizeH="0" baseline="0" noProof="0" dirty="0">
                <a:ln>
                  <a:noFill/>
                </a:ln>
                <a:solidFill>
                  <a:sysClr val="windowText" lastClr="000000"/>
                </a:solidFill>
                <a:effectLst/>
                <a:uLnTx/>
                <a:uFillTx/>
                <a:latin typeface="Arial"/>
                <a:cs typeface="Arial"/>
              </a:rPr>
              <a:t>Center, </a:t>
            </a:r>
            <a:r>
              <a:rPr kumimoji="0" lang="en-CA" sz="1200" b="0" i="0" u="none" strike="noStrike" kern="0" cap="none" spc="0" normalizeH="0" baseline="0" noProof="0" dirty="0">
                <a:ln>
                  <a:noFill/>
                </a:ln>
                <a:solidFill>
                  <a:sysClr val="windowText" lastClr="000000"/>
                </a:solidFill>
                <a:effectLst/>
                <a:uLnTx/>
                <a:uFillTx/>
                <a:latin typeface="Arial"/>
                <a:cs typeface="Arial"/>
              </a:rPr>
              <a:t>Open-Label, Crossover Study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PMC </a:t>
            </a:r>
            <a:r>
              <a:rPr kumimoji="0" lang="en-CA" sz="1200" b="0" i="0" u="none" strike="noStrike" kern="0" cap="none" spc="-10" normalizeH="0" baseline="0" noProof="0" dirty="0">
                <a:ln>
                  <a:noFill/>
                </a:ln>
                <a:solidFill>
                  <a:sysClr val="windowText" lastClr="000000"/>
                </a:solidFill>
                <a:effectLst/>
                <a:uLnTx/>
                <a:uFillTx/>
                <a:latin typeface="Arial"/>
                <a:cs typeface="Arial"/>
              </a:rPr>
              <a:t>(nih.gov)</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35</a:t>
            </a:fld>
            <a:endParaRPr lang="en-US" dirty="0"/>
          </a:p>
        </p:txBody>
      </p:sp>
    </p:spTree>
    <p:extLst>
      <p:ext uri="{BB962C8B-B14F-4D97-AF65-F5344CB8AC3E}">
        <p14:creationId xmlns:p14="http://schemas.microsoft.com/office/powerpoint/2010/main" val="3649187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10" normalizeH="0" baseline="0" noProof="0" dirty="0">
                <a:ln>
                  <a:noFill/>
                </a:ln>
                <a:solidFill>
                  <a:sysClr val="windowText" lastClr="000000"/>
                </a:solidFill>
                <a:effectLst/>
                <a:uLnTx/>
                <a:uFillTx/>
                <a:latin typeface="Arial"/>
                <a:cs typeface="Arial"/>
              </a:rPr>
              <a:t>Antiseptic/antimicrobial </a:t>
            </a:r>
            <a:r>
              <a:rPr kumimoji="0" lang="en-CA" sz="1200" b="0" i="0" u="none" strike="noStrike" kern="0" cap="none" spc="0" normalizeH="0" baseline="0" noProof="0" dirty="0">
                <a:ln>
                  <a:noFill/>
                </a:ln>
                <a:solidFill>
                  <a:sysClr val="windowText" lastClr="000000"/>
                </a:solidFill>
                <a:effectLst/>
                <a:uLnTx/>
                <a:uFillTx/>
                <a:latin typeface="Arial"/>
                <a:cs typeface="Arial"/>
              </a:rPr>
              <a:t>impregnated catheters if </a:t>
            </a:r>
            <a:r>
              <a:rPr kumimoji="0" lang="en-CA" sz="1200" b="0" i="0" u="none" strike="noStrike" kern="0" cap="none" spc="-10" normalizeH="0" baseline="0" noProof="0" dirty="0">
                <a:ln>
                  <a:noFill/>
                </a:ln>
                <a:solidFill>
                  <a:sysClr val="windowText" lastClr="000000"/>
                </a:solidFill>
                <a:effectLst/>
                <a:uLnTx/>
                <a:uFillTx/>
                <a:latin typeface="Arial"/>
                <a:cs typeface="Arial"/>
              </a:rPr>
              <a:t>CLABSI </a:t>
            </a:r>
            <a:r>
              <a:rPr kumimoji="0" lang="en-CA" sz="1200" b="0" i="0" u="none" strike="noStrike" kern="0" cap="none" spc="0" normalizeH="0" baseline="0" noProof="0" dirty="0">
                <a:ln>
                  <a:noFill/>
                </a:ln>
                <a:solidFill>
                  <a:sysClr val="windowText" lastClr="000000"/>
                </a:solidFill>
                <a:effectLst/>
                <a:uLnTx/>
                <a:uFillTx/>
                <a:latin typeface="Arial"/>
                <a:cs typeface="Arial"/>
              </a:rPr>
              <a:t>rates above goals, </a:t>
            </a:r>
            <a:r>
              <a:rPr kumimoji="0" lang="en-CA" sz="1200" b="0" i="0" u="none" strike="noStrike" kern="0" cap="none" spc="-10" normalizeH="0" baseline="0" noProof="0" dirty="0">
                <a:ln>
                  <a:noFill/>
                </a:ln>
                <a:solidFill>
                  <a:sysClr val="windowText" lastClr="000000"/>
                </a:solidFill>
                <a:effectLst/>
                <a:uLnTx/>
                <a:uFillTx/>
                <a:latin typeface="Arial"/>
                <a:cs typeface="Arial"/>
              </a:rPr>
              <a:t>limited</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venous access and history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recurrent CLABSI, and those </a:t>
            </a:r>
            <a:r>
              <a:rPr kumimoji="0" lang="en-CA" sz="1200" b="0" i="0" u="none" strike="noStrike" kern="0" cap="none" spc="-25" normalizeH="0" baseline="0" noProof="0" dirty="0">
                <a:ln>
                  <a:noFill/>
                </a:ln>
                <a:solidFill>
                  <a:sysClr val="windowText" lastClr="000000"/>
                </a:solidFill>
                <a:effectLst/>
                <a:uLnTx/>
                <a:uFillTx/>
                <a:latin typeface="Arial"/>
                <a:cs typeface="Arial"/>
              </a:rPr>
              <a:t>at </a:t>
            </a:r>
            <a:r>
              <a:rPr kumimoji="0" lang="en-CA" sz="1200" b="0" i="0" u="none" strike="noStrike" kern="0" cap="none" spc="0" normalizeH="0" baseline="0" noProof="0" dirty="0">
                <a:ln>
                  <a:noFill/>
                </a:ln>
                <a:solidFill>
                  <a:sysClr val="windowText" lastClr="000000"/>
                </a:solidFill>
                <a:effectLst/>
                <a:uLnTx/>
                <a:uFillTx/>
                <a:latin typeface="Arial"/>
                <a:cs typeface="Arial"/>
              </a:rPr>
              <a:t>heightened risk of </a:t>
            </a:r>
            <a:r>
              <a:rPr kumimoji="0" lang="en-CA" sz="1200" b="0" i="0" u="none" strike="noStrike" kern="0" cap="none" spc="-10" normalizeH="0" baseline="0" noProof="0" dirty="0">
                <a:ln>
                  <a:noFill/>
                </a:ln>
                <a:solidFill>
                  <a:sysClr val="windowText" lastClr="000000"/>
                </a:solidFill>
                <a:effectLst/>
                <a:uLnTx/>
                <a:uFillTx/>
                <a:latin typeface="Arial"/>
                <a:cs typeface="Arial"/>
              </a:rPr>
              <a:t>severe </a:t>
            </a:r>
            <a:r>
              <a:rPr kumimoji="0" lang="en-CA" sz="1200" b="0" i="0" u="none" strike="noStrike" kern="0" cap="none" spc="0" normalizeH="0" baseline="0" noProof="0" dirty="0">
                <a:ln>
                  <a:noFill/>
                </a:ln>
                <a:solidFill>
                  <a:sysClr val="windowText" lastClr="000000"/>
                </a:solidFill>
                <a:effectLst/>
                <a:uLnTx/>
                <a:uFillTx/>
                <a:latin typeface="Arial"/>
                <a:cs typeface="Arial"/>
              </a:rPr>
              <a:t>sequelae from a CLABSI </a:t>
            </a:r>
            <a:r>
              <a:rPr kumimoji="0" lang="en-CA" sz="1200" b="0" i="0" u="none" strike="noStrike" kern="0" cap="none" spc="-2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err="1">
                <a:ln>
                  <a:noFill/>
                </a:ln>
                <a:solidFill>
                  <a:sysClr val="windowText" lastClr="000000"/>
                </a:solidFill>
                <a:effectLst/>
                <a:uLnTx/>
                <a:uFillTx/>
                <a:latin typeface="Arial"/>
                <a:cs typeface="Arial"/>
              </a:rPr>
              <a:t>eg</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patients with recently </a:t>
            </a:r>
            <a:r>
              <a:rPr kumimoji="0" lang="en-CA" sz="1200" b="0" i="0" u="none" strike="noStrike" kern="0" cap="none" spc="-10" normalizeH="0" baseline="0" noProof="0" dirty="0">
                <a:ln>
                  <a:noFill/>
                </a:ln>
                <a:solidFill>
                  <a:sysClr val="windowText" lastClr="000000"/>
                </a:solidFill>
                <a:effectLst/>
                <a:uLnTx/>
                <a:uFillTx/>
                <a:latin typeface="Arial"/>
                <a:cs typeface="Arial"/>
              </a:rPr>
              <a:t>implanted </a:t>
            </a:r>
            <a:r>
              <a:rPr kumimoji="0" lang="en-CA" sz="1200" b="0" i="0" u="none" strike="noStrike" kern="0" cap="none" spc="0" normalizeH="0" baseline="0" noProof="0" dirty="0">
                <a:ln>
                  <a:noFill/>
                </a:ln>
                <a:solidFill>
                  <a:sysClr val="windowText" lastClr="000000"/>
                </a:solidFill>
                <a:effectLst/>
                <a:uLnTx/>
                <a:uFillTx/>
                <a:latin typeface="Arial"/>
                <a:cs typeface="Arial"/>
              </a:rPr>
              <a:t>intravascular devices such as </a:t>
            </a:r>
            <a:r>
              <a:rPr kumimoji="0" lang="en-CA" sz="1200" b="0" i="0" u="none" strike="noStrike" kern="0" cap="none" spc="-50" normalizeH="0" baseline="0" noProof="0" dirty="0">
                <a:ln>
                  <a:noFill/>
                </a:ln>
                <a:solidFill>
                  <a:sysClr val="windowText" lastClr="000000"/>
                </a:solidFill>
                <a:effectLst/>
                <a:uLnTx/>
                <a:uFillTx/>
                <a:latin typeface="Arial"/>
                <a:cs typeface="Arial"/>
              </a:rPr>
              <a:t>a </a:t>
            </a:r>
            <a:r>
              <a:rPr kumimoji="0" lang="en-CA" sz="1200" b="0" i="0" u="none" strike="noStrike" kern="0" cap="none" spc="0" normalizeH="0" baseline="0" noProof="0" dirty="0">
                <a:ln>
                  <a:noFill/>
                </a:ln>
                <a:solidFill>
                  <a:sysClr val="windowText" lastClr="000000"/>
                </a:solidFill>
                <a:effectLst/>
                <a:uLnTx/>
                <a:uFillTx/>
                <a:latin typeface="Arial"/>
                <a:cs typeface="Arial"/>
              </a:rPr>
              <a:t>prosthetic heart valve or </a:t>
            </a:r>
            <a:r>
              <a:rPr kumimoji="0" lang="en-CA" sz="1200" b="0" i="0" u="none" strike="noStrike" kern="0" cap="none" spc="-10" normalizeH="0" baseline="0" noProof="0" dirty="0">
                <a:ln>
                  <a:noFill/>
                </a:ln>
                <a:solidFill>
                  <a:sysClr val="windowText" lastClr="000000"/>
                </a:solidFill>
                <a:effectLst/>
                <a:uLnTx/>
                <a:uFillTx/>
                <a:latin typeface="Arial"/>
                <a:cs typeface="Arial"/>
              </a:rPr>
              <a:t>aortic </a:t>
            </a:r>
            <a:r>
              <a:rPr kumimoji="0" lang="en-CA" sz="1200" b="0" i="0" u="none" strike="noStrike" kern="0" cap="none" spc="0" normalizeH="0" baseline="0" noProof="0" dirty="0">
                <a:ln>
                  <a:noFill/>
                </a:ln>
                <a:solidFill>
                  <a:sysClr val="windowText" lastClr="000000"/>
                </a:solidFill>
                <a:effectLst/>
                <a:uLnTx/>
                <a:uFillTx/>
                <a:latin typeface="Arial"/>
                <a:cs typeface="Arial"/>
              </a:rPr>
              <a:t>graft Consider </a:t>
            </a:r>
            <a:r>
              <a:rPr kumimoji="0" lang="en-CA" sz="1200" b="0" i="0" u="none" strike="noStrike" kern="0" cap="none" spc="-10" normalizeH="0" baseline="0" noProof="0" dirty="0">
                <a:ln>
                  <a:noFill/>
                </a:ln>
                <a:solidFill>
                  <a:sysClr val="windowText" lastClr="000000"/>
                </a:solidFill>
                <a:effectLst/>
                <a:uLnTx/>
                <a:uFillTx/>
                <a:latin typeface="Arial"/>
                <a:cs typeface="Arial"/>
              </a:rPr>
              <a:t>antimicrobial </a:t>
            </a:r>
            <a:r>
              <a:rPr kumimoji="0" lang="en-CA" sz="1200" b="0" i="0" u="none" strike="noStrike" kern="0" cap="none" spc="0" normalizeH="0" baseline="0" noProof="0" dirty="0">
                <a:ln>
                  <a:noFill/>
                </a:ln>
                <a:solidFill>
                  <a:sysClr val="windowText" lastClr="000000"/>
                </a:solidFill>
                <a:effectLst/>
                <a:uLnTx/>
                <a:uFillTx/>
                <a:latin typeface="Arial"/>
                <a:cs typeface="Arial"/>
              </a:rPr>
              <a:t>stewardship and the potential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resistance with </a:t>
            </a:r>
            <a:r>
              <a:rPr kumimoji="0" lang="en-CA" sz="1200" b="0" i="0" u="none" strike="noStrike" kern="0" cap="none" spc="-10" normalizeH="0" baseline="0" noProof="0" dirty="0">
                <a:ln>
                  <a:noFill/>
                </a:ln>
                <a:solidFill>
                  <a:sysClr val="windowText" lastClr="000000"/>
                </a:solidFill>
                <a:effectLst/>
                <a:uLnTx/>
                <a:uFillTx/>
                <a:latin typeface="Arial"/>
                <a:cs typeface="Arial"/>
              </a:rPr>
              <a:t>antimicrobial</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locks – they are </a:t>
            </a:r>
            <a:r>
              <a:rPr kumimoji="0" lang="en-CA" sz="1200" b="0" i="0" u="none" strike="noStrike" kern="0" cap="none" spc="-10" normalizeH="0" baseline="0" noProof="0" dirty="0">
                <a:ln>
                  <a:noFill/>
                </a:ln>
                <a:solidFill>
                  <a:sysClr val="windowText" lastClr="000000"/>
                </a:solidFill>
                <a:effectLst/>
                <a:uLnTx/>
                <a:uFillTx/>
                <a:latin typeface="Arial"/>
                <a:cs typeface="Arial"/>
              </a:rPr>
              <a:t>recommended</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Patients with long-</a:t>
            </a:r>
            <a:r>
              <a:rPr kumimoji="0" lang="en-CA" sz="1200" b="0" i="0" u="none" strike="noStrike" kern="0" cap="none" spc="-20" normalizeH="0" baseline="0" noProof="0" dirty="0">
                <a:ln>
                  <a:noFill/>
                </a:ln>
                <a:solidFill>
                  <a:sysClr val="windowText" lastClr="000000"/>
                </a:solidFill>
                <a:effectLst/>
                <a:uLnTx/>
                <a:uFillTx/>
                <a:latin typeface="Arial"/>
                <a:cs typeface="Arial"/>
              </a:rPr>
              <a:t>term </a:t>
            </a:r>
            <a:r>
              <a:rPr kumimoji="0" lang="en-CA" sz="1200" b="0" i="0" u="none" strike="noStrike" kern="0" cap="none" spc="0" normalizeH="0" baseline="0" noProof="0" dirty="0">
                <a:ln>
                  <a:noFill/>
                </a:ln>
                <a:solidFill>
                  <a:sysClr val="windowText" lastClr="000000"/>
                </a:solidFill>
                <a:effectLst/>
                <a:uLnTx/>
                <a:uFillTx/>
                <a:latin typeface="Arial"/>
                <a:cs typeface="Arial"/>
              </a:rPr>
              <a:t>hemodialysis catheters who </a:t>
            </a:r>
            <a:r>
              <a:rPr kumimoji="0" lang="en-CA" sz="1200" b="0" i="0" u="none" strike="noStrike" kern="0" cap="none" spc="-20" normalizeH="0" baseline="0" noProof="0" dirty="0">
                <a:ln>
                  <a:noFill/>
                </a:ln>
                <a:solidFill>
                  <a:sysClr val="windowText" lastClr="000000"/>
                </a:solidFill>
                <a:effectLst/>
                <a:uLnTx/>
                <a:uFillTx/>
                <a:latin typeface="Arial"/>
                <a:cs typeface="Arial"/>
              </a:rPr>
              <a:t>have </a:t>
            </a:r>
            <a:r>
              <a:rPr kumimoji="0" lang="en-CA" sz="1200" b="0" i="0" u="none" strike="noStrike" kern="0" cap="none" spc="0" normalizeH="0" baseline="0" noProof="0" dirty="0">
                <a:ln>
                  <a:noFill/>
                </a:ln>
                <a:solidFill>
                  <a:sysClr val="windowText" lastClr="000000"/>
                </a:solidFill>
                <a:effectLst/>
                <a:uLnTx/>
                <a:uFillTx/>
                <a:latin typeface="Arial"/>
                <a:cs typeface="Arial"/>
              </a:rPr>
              <a:t>a history of recurrent </a:t>
            </a:r>
            <a:r>
              <a:rPr kumimoji="0" lang="en-CA" sz="1200" b="0" i="0" u="none" strike="noStrike" kern="0" cap="none" spc="-10" normalizeH="0" baseline="0" noProof="0" dirty="0">
                <a:ln>
                  <a:noFill/>
                </a:ln>
                <a:solidFill>
                  <a:sysClr val="windowText" lastClr="000000"/>
                </a:solidFill>
                <a:effectLst/>
                <a:uLnTx/>
                <a:uFillTx/>
                <a:latin typeface="Arial"/>
                <a:cs typeface="Arial"/>
              </a:rPr>
              <a:t>CLABSI, </a:t>
            </a:r>
            <a:r>
              <a:rPr kumimoji="0" lang="en-CA" sz="1200" b="0" i="0" u="none" strike="noStrike" kern="0" cap="none" spc="0" normalizeH="0" baseline="0" noProof="0" dirty="0">
                <a:ln>
                  <a:noFill/>
                </a:ln>
                <a:solidFill>
                  <a:sysClr val="windowText" lastClr="000000"/>
                </a:solidFill>
                <a:effectLst/>
                <a:uLnTx/>
                <a:uFillTx/>
                <a:latin typeface="Arial"/>
                <a:cs typeface="Arial"/>
              </a:rPr>
              <a:t>limited access, history, or risk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poor </a:t>
            </a:r>
            <a:r>
              <a:rPr kumimoji="0" lang="en-CA" sz="1200" b="0" i="0" u="none" strike="noStrike" kern="0" cap="none" spc="-10" normalizeH="0" baseline="0" noProof="0" dirty="0">
                <a:ln>
                  <a:noFill/>
                </a:ln>
                <a:solidFill>
                  <a:sysClr val="windowText" lastClr="000000"/>
                </a:solidFill>
                <a:effectLst/>
                <a:uLnTx/>
                <a:uFillTx/>
                <a:latin typeface="Arial"/>
                <a:cs typeface="Arial"/>
              </a:rPr>
              <a:t>outcomes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Use recombinant </a:t>
            </a:r>
            <a:r>
              <a:rPr kumimoji="0" lang="en-CA" sz="1200" b="0" i="0" u="none" strike="noStrike" kern="0" cap="none" spc="-10" normalizeH="0" baseline="0" noProof="0" dirty="0">
                <a:ln>
                  <a:noFill/>
                </a:ln>
                <a:solidFill>
                  <a:sysClr val="windowText" lastClr="000000"/>
                </a:solidFill>
                <a:effectLst/>
                <a:uLnTx/>
                <a:uFillTx/>
                <a:latin typeface="Arial"/>
                <a:cs typeface="Arial"/>
              </a:rPr>
              <a:t>tissue </a:t>
            </a:r>
            <a:r>
              <a:rPr kumimoji="0" lang="en-CA" sz="1200" b="0" i="0" u="none" strike="noStrike" kern="0" cap="none" spc="0" normalizeH="0" baseline="0" noProof="0" dirty="0">
                <a:ln>
                  <a:noFill/>
                </a:ln>
                <a:solidFill>
                  <a:sysClr val="windowText" lastClr="000000"/>
                </a:solidFill>
                <a:effectLst/>
                <a:uLnTx/>
                <a:uFillTx/>
                <a:latin typeface="Arial"/>
                <a:cs typeface="Arial"/>
              </a:rPr>
              <a:t>plasminogen</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activating</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factor</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(rt-</a:t>
            </a:r>
            <a:r>
              <a:rPr kumimoji="0" lang="en-CA" sz="1200" b="0" i="0" u="none" strike="noStrike" kern="0" cap="none" spc="0" normalizeH="0" baseline="0" noProof="0" dirty="0">
                <a:ln>
                  <a:noFill/>
                </a:ln>
                <a:solidFill>
                  <a:sysClr val="windowText" lastClr="000000"/>
                </a:solidFill>
                <a:effectLst/>
                <a:uLnTx/>
                <a:uFillTx/>
                <a:latin typeface="Arial"/>
                <a:cs typeface="Arial"/>
              </a:rPr>
              <a:t>PA) once weekly </a:t>
            </a:r>
            <a:r>
              <a:rPr kumimoji="0" lang="en-CA" sz="1200" b="0" i="0" u="none" strike="noStrike" kern="0" cap="none" spc="-10" normalizeH="0" baseline="0" noProof="0" dirty="0">
                <a:ln>
                  <a:noFill/>
                </a:ln>
                <a:solidFill>
                  <a:sysClr val="windowText" lastClr="000000"/>
                </a:solidFill>
                <a:effectLst/>
                <a:uLnTx/>
                <a:uFillTx/>
                <a:latin typeface="Arial"/>
                <a:cs typeface="Arial"/>
              </a:rPr>
              <a:t>after </a:t>
            </a:r>
            <a:r>
              <a:rPr kumimoji="0" lang="en-CA" sz="1200" b="0" i="0" u="none" strike="noStrike" kern="0" cap="none" spc="0" normalizeH="0" baseline="0" noProof="0" dirty="0">
                <a:ln>
                  <a:noFill/>
                </a:ln>
                <a:solidFill>
                  <a:sysClr val="windowText" lastClr="000000"/>
                </a:solidFill>
                <a:effectLst/>
                <a:uLnTx/>
                <a:uFillTx/>
                <a:latin typeface="Arial"/>
                <a:cs typeface="Arial"/>
              </a:rPr>
              <a:t>hemodialysis in </a:t>
            </a:r>
            <a:r>
              <a:rPr kumimoji="0" lang="en-CA" sz="1200" b="0" i="0" u="none" strike="noStrike" kern="0" cap="none" spc="-10" normalizeH="0" baseline="0" noProof="0" dirty="0">
                <a:ln>
                  <a:noFill/>
                </a:ln>
                <a:solidFill>
                  <a:sysClr val="windowText" lastClr="000000"/>
                </a:solidFill>
                <a:effectLst/>
                <a:uLnTx/>
                <a:uFillTx/>
                <a:latin typeface="Arial"/>
                <a:cs typeface="Arial"/>
              </a:rPr>
              <a:t>patients </a:t>
            </a:r>
            <a:r>
              <a:rPr kumimoji="0" lang="en-CA" sz="1200" b="0" i="0" u="none" strike="noStrike" kern="0" cap="none" spc="0" normalizeH="0" baseline="0" noProof="0" dirty="0">
                <a:ln>
                  <a:noFill/>
                </a:ln>
                <a:solidFill>
                  <a:sysClr val="windowText" lastClr="000000"/>
                </a:solidFill>
                <a:effectLst/>
                <a:uLnTx/>
                <a:uFillTx/>
                <a:latin typeface="Arial"/>
                <a:cs typeface="Arial"/>
              </a:rPr>
              <a:t>undergoing hemodialysis </a:t>
            </a:r>
            <a:r>
              <a:rPr kumimoji="0" lang="en-CA" sz="1200" b="0" i="0" u="none" strike="noStrike" kern="0" cap="none" spc="-10" normalizeH="0" baseline="0" noProof="0" dirty="0">
                <a:ln>
                  <a:noFill/>
                </a:ln>
                <a:solidFill>
                  <a:sysClr val="windowText" lastClr="000000"/>
                </a:solidFill>
                <a:effectLst/>
                <a:uLnTx/>
                <a:uFillTx/>
                <a:latin typeface="Arial"/>
                <a:cs typeface="Arial"/>
              </a:rPr>
              <a:t>through </a:t>
            </a:r>
            <a:r>
              <a:rPr kumimoji="0" lang="en-CA" sz="1200" b="0" i="0" u="none" strike="noStrike" kern="0" cap="none" spc="0" normalizeH="0" baseline="0" noProof="0" dirty="0">
                <a:ln>
                  <a:noFill/>
                </a:ln>
                <a:solidFill>
                  <a:sysClr val="windowText" lastClr="000000"/>
                </a:solidFill>
                <a:effectLst/>
                <a:uLnTx/>
                <a:uFillTx/>
                <a:latin typeface="Arial"/>
                <a:cs typeface="Arial"/>
              </a:rPr>
              <a:t>a CVC Utilize infusion </a:t>
            </a:r>
            <a:r>
              <a:rPr kumimoji="0" lang="en-CA" sz="1200" b="0" i="0" u="none" strike="noStrike" kern="0" cap="none" spc="-25" normalizeH="0" baseline="0" noProof="0" dirty="0">
                <a:ln>
                  <a:noFill/>
                </a:ln>
                <a:solidFill>
                  <a:sysClr val="windowText" lastClr="000000"/>
                </a:solidFill>
                <a:effectLst/>
                <a:uLnTx/>
                <a:uFillTx/>
                <a:latin typeface="Arial"/>
                <a:cs typeface="Arial"/>
              </a:rPr>
              <a:t>or</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vascular access teams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reducing CLABSI </a:t>
            </a:r>
            <a:r>
              <a:rPr kumimoji="0" lang="en-CA" sz="1200" b="0" i="0" u="none" strike="noStrike" kern="0" cap="none" spc="-10" normalizeH="0" baseline="0" noProof="0" dirty="0">
                <a:ln>
                  <a:noFill/>
                </a:ln>
                <a:solidFill>
                  <a:sysClr val="windowText" lastClr="000000"/>
                </a:solidFill>
                <a:effectLst/>
                <a:uLnTx/>
                <a:uFillTx/>
                <a:latin typeface="Arial"/>
                <a:cs typeface="Arial"/>
              </a:rPr>
              <a:t>rates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ts val="4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Use antimicrobial ointments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hemodialysis catheter </a:t>
            </a:r>
            <a:r>
              <a:rPr kumimoji="0" lang="en-CA" sz="1200" b="0" i="0" u="none" strike="noStrike" kern="0" cap="none" spc="-10" normalizeH="0" baseline="0" noProof="0" dirty="0">
                <a:ln>
                  <a:noFill/>
                </a:ln>
                <a:solidFill>
                  <a:sysClr val="windowText" lastClr="000000"/>
                </a:solidFill>
                <a:effectLst/>
                <a:uLnTx/>
                <a:uFillTx/>
                <a:latin typeface="Arial"/>
                <a:cs typeface="Arial"/>
              </a:rPr>
              <a:t>insertion sites  </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37</a:t>
            </a:fld>
            <a:endParaRPr lang="en-US" dirty="0"/>
          </a:p>
        </p:txBody>
      </p:sp>
    </p:spTree>
    <p:extLst>
      <p:ext uri="{BB962C8B-B14F-4D97-AF65-F5344CB8AC3E}">
        <p14:creationId xmlns:p14="http://schemas.microsoft.com/office/powerpoint/2010/main" val="2279480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Needleless</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adapters</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help</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prevent</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needlestick</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injuries</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but </a:t>
            </a:r>
            <a:r>
              <a:rPr kumimoji="0" lang="en-CA" sz="1200" b="0" i="0" u="none" strike="noStrike" kern="0" cap="none" spc="0" normalizeH="0" baseline="0" noProof="0" dirty="0">
                <a:ln>
                  <a:noFill/>
                </a:ln>
                <a:solidFill>
                  <a:sysClr val="windowText" lastClr="000000"/>
                </a:solidFill>
                <a:effectLst/>
                <a:uLnTx/>
                <a:uFillTx/>
                <a:latin typeface="Arial"/>
                <a:cs typeface="Arial"/>
              </a:rPr>
              <a:t>may</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increase</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risk</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e.g.,</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stopcocks</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Wording</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supports consideration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surveillance for all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Standard,</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nonantimicrobial </a:t>
            </a:r>
            <a:r>
              <a:rPr kumimoji="0" lang="en-CA" sz="1200" b="0" i="0" u="none" strike="noStrike" kern="0" cap="none" spc="0" normalizeH="0" baseline="0" noProof="0" dirty="0">
                <a:ln>
                  <a:noFill/>
                </a:ln>
                <a:solidFill>
                  <a:sysClr val="windowText" lastClr="000000"/>
                </a:solidFill>
                <a:effectLst/>
                <a:uLnTx/>
                <a:uFillTx/>
                <a:latin typeface="Arial"/>
                <a:cs typeface="Arial"/>
              </a:rPr>
              <a:t>transparent</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dressings</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CLABSI</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risk</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low</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quality </a:t>
            </a:r>
            <a:r>
              <a:rPr kumimoji="0" lang="en-CA" sz="1200" b="0" i="0" u="none" strike="noStrike" kern="0" cap="none" spc="0" normalizeH="0" baseline="0" noProof="0" dirty="0">
                <a:ln>
                  <a:noFill/>
                </a:ln>
                <a:solidFill>
                  <a:sysClr val="windowText" lastClr="000000"/>
                </a:solidFill>
                <a:effectLst/>
                <a:uLnTx/>
                <a:uFillTx/>
                <a:latin typeface="Arial"/>
                <a:cs typeface="Arial"/>
              </a:rPr>
              <a:t>evidence</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Chlorhexidine </a:t>
            </a:r>
            <a:r>
              <a:rPr kumimoji="0" lang="en-CA" sz="1200" b="0" i="0" u="none" strike="noStrike" kern="0" cap="none" spc="0" normalizeH="0" baseline="0" noProof="0" dirty="0">
                <a:ln>
                  <a:noFill/>
                </a:ln>
                <a:solidFill>
                  <a:sysClr val="windowText" lastClr="000000"/>
                </a:solidFill>
                <a:effectLst/>
                <a:uLnTx/>
                <a:uFillTx/>
                <a:latin typeface="Arial"/>
                <a:cs typeface="Arial"/>
              </a:rPr>
              <a:t>resistance</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testing</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is</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not </a:t>
            </a:r>
            <a:r>
              <a:rPr kumimoji="0" lang="en-CA" sz="1200" b="0" i="0" u="none" strike="noStrike" kern="0" cap="none" spc="0" normalizeH="0" baseline="0" noProof="0" dirty="0">
                <a:ln>
                  <a:noFill/>
                </a:ln>
                <a:solidFill>
                  <a:sysClr val="windowText" lastClr="000000"/>
                </a:solidFill>
                <a:effectLst/>
                <a:uLnTx/>
                <a:uFillTx/>
                <a:latin typeface="Arial"/>
                <a:cs typeface="Arial"/>
              </a:rPr>
              <a:t>standardized</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no</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evidence</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so</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far</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Impact of </a:t>
            </a:r>
            <a:r>
              <a:rPr kumimoji="0" lang="en-CA" sz="1200" b="0" i="0" u="none" strike="noStrike" kern="0" cap="none" spc="0" normalizeH="0" baseline="0" noProof="0" dirty="0" err="1">
                <a:ln>
                  <a:noFill/>
                </a:ln>
                <a:solidFill>
                  <a:sysClr val="windowText" lastClr="000000"/>
                </a:solidFill>
                <a:effectLst/>
                <a:uLnTx/>
                <a:uFillTx/>
                <a:latin typeface="Arial"/>
                <a:cs typeface="Arial"/>
              </a:rPr>
              <a:t>sutureless</a:t>
            </a:r>
            <a:r>
              <a:rPr kumimoji="0" lang="en-CA" sz="1200" b="0" i="0" u="none" strike="noStrike" kern="0" cap="none" spc="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securement </a:t>
            </a:r>
            <a:r>
              <a:rPr kumimoji="0" lang="en-CA" sz="1200" b="0" i="0" u="none" strike="noStrike" kern="0" cap="none" spc="0" normalizeH="0" baseline="0" noProof="0" dirty="0">
                <a:ln>
                  <a:noFill/>
                </a:ln>
                <a:solidFill>
                  <a:sysClr val="windowText" lastClr="000000"/>
                </a:solidFill>
                <a:effectLst/>
                <a:uLnTx/>
                <a:uFillTx/>
                <a:latin typeface="Arial"/>
                <a:cs typeface="Arial"/>
              </a:rPr>
              <a:t>on reducing CLABSI </a:t>
            </a:r>
            <a:r>
              <a:rPr kumimoji="0" lang="en-CA" sz="1200" b="0" i="0" u="none" strike="noStrike" kern="0" cap="none" spc="-10" normalizeH="0" baseline="0" noProof="0" dirty="0">
                <a:ln>
                  <a:noFill/>
                </a:ln>
                <a:solidFill>
                  <a:sysClr val="windowText" lastClr="000000"/>
                </a:solidFill>
                <a:effectLst/>
                <a:uLnTx/>
                <a:uFillTx/>
                <a:latin typeface="Arial"/>
                <a:cs typeface="Arial"/>
              </a:rPr>
              <a:t>rates unknown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39</a:t>
            </a:fld>
            <a:endParaRPr lang="en-US" dirty="0"/>
          </a:p>
        </p:txBody>
      </p:sp>
    </p:spTree>
    <p:extLst>
      <p:ext uri="{BB962C8B-B14F-4D97-AF65-F5344CB8AC3E}">
        <p14:creationId xmlns:p14="http://schemas.microsoft.com/office/powerpoint/2010/main" val="1496666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While this is not able to be </a:t>
            </a:r>
            <a:r>
              <a:rPr kumimoji="0" lang="en-CA" sz="1200" b="0" i="0" u="none" strike="noStrike" kern="0" cap="none" spc="-20" normalizeH="0" baseline="0" noProof="0" dirty="0">
                <a:ln>
                  <a:noFill/>
                </a:ln>
                <a:solidFill>
                  <a:sysClr val="windowText" lastClr="000000"/>
                </a:solidFill>
                <a:effectLst/>
                <a:uLnTx/>
                <a:uFillTx/>
                <a:latin typeface="Arial"/>
                <a:cs typeface="Arial"/>
              </a:rPr>
              <a:t>read </a:t>
            </a:r>
            <a:r>
              <a:rPr kumimoji="0" lang="en-CA" sz="1200" b="0" i="0" u="none" strike="noStrike" kern="0" cap="none" spc="0" normalizeH="0" baseline="0" noProof="0" dirty="0">
                <a:ln>
                  <a:noFill/>
                </a:ln>
                <a:solidFill>
                  <a:sysClr val="windowText" lastClr="000000"/>
                </a:solidFill>
                <a:effectLst/>
                <a:uLnTx/>
                <a:uFillTx/>
                <a:latin typeface="Arial"/>
                <a:cs typeface="Arial"/>
              </a:rPr>
              <a:t>here, I urge you to go to the </a:t>
            </a:r>
            <a:r>
              <a:rPr kumimoji="0" lang="en-CA" sz="1200" b="0" i="0" u="none" strike="noStrike" kern="0" cap="none" spc="-20" normalizeH="0" baseline="0" noProof="0" dirty="0">
                <a:ln>
                  <a:noFill/>
                </a:ln>
                <a:solidFill>
                  <a:sysClr val="windowText" lastClr="000000"/>
                </a:solidFill>
                <a:effectLst/>
                <a:uLnTx/>
                <a:uFillTx/>
                <a:latin typeface="Arial"/>
                <a:cs typeface="Arial"/>
              </a:rPr>
              <a:t>link </a:t>
            </a:r>
            <a:r>
              <a:rPr kumimoji="0" lang="en-CA" sz="1200" b="0" i="0" u="none" strike="noStrike" kern="0" cap="none" spc="0" normalizeH="0" baseline="0" noProof="0" dirty="0">
                <a:ln>
                  <a:noFill/>
                </a:ln>
                <a:solidFill>
                  <a:sysClr val="windowText" lastClr="000000"/>
                </a:solidFill>
                <a:effectLst/>
                <a:uLnTx/>
                <a:uFillTx/>
                <a:latin typeface="Arial"/>
                <a:cs typeface="Arial"/>
              </a:rPr>
              <a:t>and print yourself a </a:t>
            </a:r>
            <a:r>
              <a:rPr kumimoji="0" lang="en-CA" sz="1200" b="0" i="0" u="none" strike="noStrike" kern="0" cap="none" spc="-10" normalizeH="0" baseline="0" noProof="0" dirty="0">
                <a:ln>
                  <a:noFill/>
                </a:ln>
                <a:solidFill>
                  <a:sysClr val="windowText" lastClr="000000"/>
                </a:solidFill>
                <a:effectLst/>
                <a:uLnTx/>
                <a:uFillTx/>
                <a:latin typeface="Arial"/>
                <a:cs typeface="Arial"/>
              </a:rPr>
              <a:t>copy!</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40</a:t>
            </a:fld>
            <a:endParaRPr lang="en-US" dirty="0"/>
          </a:p>
        </p:txBody>
      </p:sp>
    </p:spTree>
    <p:extLst>
      <p:ext uri="{BB962C8B-B14F-4D97-AF65-F5344CB8AC3E}">
        <p14:creationId xmlns:p14="http://schemas.microsoft.com/office/powerpoint/2010/main" val="206841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These</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are</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also</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part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IPAC </a:t>
            </a:r>
            <a:r>
              <a:rPr kumimoji="0" lang="en-CA" sz="1200" b="0" i="0" u="none" strike="noStrike" kern="0" cap="none" spc="0" normalizeH="0" baseline="0" noProof="0" dirty="0">
                <a:ln>
                  <a:noFill/>
                </a:ln>
                <a:solidFill>
                  <a:sysClr val="windowText" lastClr="000000"/>
                </a:solidFill>
                <a:effectLst/>
                <a:uLnTx/>
                <a:uFillTx/>
                <a:latin typeface="Arial"/>
                <a:cs typeface="Arial"/>
              </a:rPr>
              <a:t>Canada’s</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Hand</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Hygiene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Practice</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Recommendations </a:t>
            </a:r>
            <a:r>
              <a:rPr kumimoji="0" lang="en-CA" sz="1200" b="0" i="0" u="none" strike="noStrike" kern="0" cap="none" spc="0" normalizeH="0" baseline="0" noProof="0" dirty="0">
                <a:ln>
                  <a:noFill/>
                </a:ln>
                <a:solidFill>
                  <a:sysClr val="windowText" lastClr="000000"/>
                </a:solidFill>
                <a:effectLst/>
                <a:uLnTx/>
                <a:uFillTx/>
                <a:latin typeface="Arial"/>
                <a:cs typeface="Arial"/>
              </a:rPr>
              <a:t>Terminology: Essential </a:t>
            </a:r>
            <a:r>
              <a:rPr kumimoji="0" lang="en-CA" sz="1200" b="0" i="0" u="none" strike="noStrike" kern="0" cap="none" spc="-10" normalizeH="0" baseline="0" noProof="0" dirty="0">
                <a:ln>
                  <a:noFill/>
                </a:ln>
                <a:solidFill>
                  <a:sysClr val="windowText" lastClr="000000"/>
                </a:solidFill>
                <a:effectLst/>
                <a:uLnTx/>
                <a:uFillTx/>
                <a:latin typeface="Arial"/>
                <a:cs typeface="Arial"/>
              </a:rPr>
              <a:t>Practices </a:t>
            </a:r>
            <a:r>
              <a:rPr kumimoji="0" lang="en-CA" sz="1200" b="0" i="0" u="none" strike="noStrike" kern="0" cap="none" spc="0" normalizeH="0" baseline="0" noProof="0" dirty="0">
                <a:ln>
                  <a:noFill/>
                </a:ln>
                <a:solidFill>
                  <a:sysClr val="windowText" lastClr="000000"/>
                </a:solidFill>
                <a:effectLst/>
                <a:uLnTx/>
                <a:uFillTx/>
                <a:latin typeface="Arial"/>
                <a:cs typeface="Arial"/>
              </a:rPr>
              <a:t>and Special </a:t>
            </a:r>
            <a:r>
              <a:rPr kumimoji="0" lang="en-CA" sz="1200" b="0" i="0" u="none" strike="noStrike" kern="0" cap="none" spc="-10" normalizeH="0" baseline="0" noProof="0" dirty="0">
                <a:ln>
                  <a:noFill/>
                </a:ln>
                <a:solidFill>
                  <a:sysClr val="windowText" lastClr="000000"/>
                </a:solidFill>
                <a:effectLst/>
                <a:uLnTx/>
                <a:uFillTx/>
                <a:latin typeface="Arial"/>
                <a:cs typeface="Arial"/>
              </a:rPr>
              <a:t>Approaches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Fingernail care includes </a:t>
            </a:r>
            <a:r>
              <a:rPr kumimoji="0" lang="en-CA" sz="1200" b="0" i="0" u="none" strike="noStrike" kern="0" cap="none" spc="-10" normalizeH="0" baseline="0" noProof="0" dirty="0">
                <a:ln>
                  <a:noFill/>
                </a:ln>
                <a:solidFill>
                  <a:sysClr val="windowText" lastClr="000000"/>
                </a:solidFill>
                <a:effectLst/>
                <a:uLnTx/>
                <a:uFillTx/>
                <a:latin typeface="Arial"/>
                <a:cs typeface="Arial"/>
              </a:rPr>
              <a:t>length, </a:t>
            </a:r>
            <a:r>
              <a:rPr kumimoji="0" lang="en-CA" sz="1200" b="0" i="0" u="none" strike="noStrike" kern="0" cap="none" spc="0" normalizeH="0" baseline="0" noProof="0" dirty="0">
                <a:ln>
                  <a:noFill/>
                </a:ln>
                <a:solidFill>
                  <a:sysClr val="windowText" lastClr="000000"/>
                </a:solidFill>
                <a:effectLst/>
                <a:uLnTx/>
                <a:uFillTx/>
                <a:latin typeface="Arial"/>
                <a:cs typeface="Arial"/>
              </a:rPr>
              <a:t>natural, polish at IPAC </a:t>
            </a:r>
            <a:r>
              <a:rPr kumimoji="0" lang="en-CA" sz="1200" b="0" i="0" u="none" strike="noStrike" kern="0" cap="none" spc="-10" normalizeH="0" baseline="0" noProof="0" dirty="0">
                <a:ln>
                  <a:noFill/>
                </a:ln>
                <a:solidFill>
                  <a:sysClr val="windowText" lastClr="000000"/>
                </a:solidFill>
                <a:effectLst/>
                <a:uLnTx/>
                <a:uFillTx/>
                <a:latin typeface="Arial"/>
                <a:cs typeface="Arial"/>
              </a:rPr>
              <a:t>program </a:t>
            </a:r>
            <a:r>
              <a:rPr kumimoji="0" lang="en-CA" sz="1200" b="0" i="0" u="none" strike="noStrike" kern="0" cap="none" spc="0" normalizeH="0" baseline="0" noProof="0" dirty="0">
                <a:ln>
                  <a:noFill/>
                </a:ln>
                <a:solidFill>
                  <a:sysClr val="windowText" lastClr="000000"/>
                </a:solidFill>
                <a:effectLst/>
                <a:uLnTx/>
                <a:uFillTx/>
                <a:latin typeface="Arial"/>
                <a:cs typeface="Arial"/>
              </a:rPr>
              <a:t>discretion – but </a:t>
            </a:r>
            <a:r>
              <a:rPr kumimoji="0" lang="en-CA" sz="1200" b="0" i="0" u="none" strike="noStrike" kern="0" cap="none" spc="-25" normalizeH="0" baseline="0" noProof="0" dirty="0">
                <a:ln>
                  <a:noFill/>
                </a:ln>
                <a:solidFill>
                  <a:sysClr val="windowText" lastClr="000000"/>
                </a:solidFill>
                <a:effectLst/>
                <a:uLnTx/>
                <a:uFillTx/>
                <a:latin typeface="Arial"/>
                <a:cs typeface="Arial"/>
              </a:rPr>
              <a:t>not </a:t>
            </a:r>
            <a:r>
              <a:rPr kumimoji="0" lang="en-CA" sz="1200" b="0" i="0" u="none" strike="noStrike" kern="0" cap="none" spc="0" normalizeH="0" baseline="0" noProof="0" dirty="0">
                <a:ln>
                  <a:noFill/>
                </a:ln>
                <a:solidFill>
                  <a:sysClr val="windowText" lastClr="000000"/>
                </a:solidFill>
                <a:effectLst/>
                <a:uLnTx/>
                <a:uFillTx/>
                <a:latin typeface="Arial"/>
                <a:cs typeface="Arial"/>
              </a:rPr>
              <a:t>scrubbed/interact with </a:t>
            </a:r>
            <a:r>
              <a:rPr kumimoji="0" lang="en-CA" sz="1200" b="0" i="0" u="none" strike="noStrike" kern="0" cap="none" spc="-10" normalizeH="0" baseline="0" noProof="0" dirty="0">
                <a:ln>
                  <a:noFill/>
                </a:ln>
                <a:solidFill>
                  <a:sysClr val="windowText" lastClr="000000"/>
                </a:solidFill>
                <a:effectLst/>
                <a:uLnTx/>
                <a:uFillTx/>
                <a:latin typeface="Arial"/>
                <a:cs typeface="Arial"/>
              </a:rPr>
              <a:t>sterile</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field</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41</a:t>
            </a:fld>
            <a:endParaRPr lang="en-US" dirty="0"/>
          </a:p>
        </p:txBody>
      </p:sp>
    </p:spTree>
    <p:extLst>
      <p:ext uri="{BB962C8B-B14F-4D97-AF65-F5344CB8AC3E}">
        <p14:creationId xmlns:p14="http://schemas.microsoft.com/office/powerpoint/2010/main" val="4048818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Don’t</a:t>
            </a:r>
            <a:r>
              <a:rPr kumimoji="0" lang="en-CA" sz="1200" b="0" i="0" u="none" strike="noStrike" kern="0" cap="none" spc="10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feed</a:t>
            </a:r>
            <a:r>
              <a:rPr kumimoji="0" lang="en-CA" sz="1200" b="0" i="0" u="none" strike="noStrike" kern="0" cap="none" spc="1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a:t>
            </a:r>
            <a:r>
              <a:rPr kumimoji="0" lang="en-CA" sz="1200" b="0" i="0" u="none" strike="noStrike" kern="0" cap="none" spc="11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drain!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43</a:t>
            </a:fld>
            <a:endParaRPr lang="en-US" dirty="0"/>
          </a:p>
        </p:txBody>
      </p:sp>
    </p:spTree>
    <p:extLst>
      <p:ext uri="{BB962C8B-B14F-4D97-AF65-F5344CB8AC3E}">
        <p14:creationId xmlns:p14="http://schemas.microsoft.com/office/powerpoint/2010/main" val="2104735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Unresolved:</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HCP</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use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alcohol-</a:t>
            </a:r>
            <a:r>
              <a:rPr kumimoji="0" lang="en-CA" sz="1200" b="0" i="0" u="none" strike="noStrike" kern="0" cap="none" spc="0" normalizeH="0" baseline="0" noProof="0" dirty="0">
                <a:ln>
                  <a:noFill/>
                </a:ln>
                <a:solidFill>
                  <a:sysClr val="windowText" lastClr="000000"/>
                </a:solidFill>
                <a:effectLst/>
                <a:uLnTx/>
                <a:uFillTx/>
                <a:latin typeface="Arial"/>
                <a:cs typeface="Arial"/>
              </a:rPr>
              <a:t>impregnated hand wipes </a:t>
            </a:r>
            <a:r>
              <a:rPr kumimoji="0" lang="en-CA" sz="1200" b="0" i="0" u="none" strike="noStrike" kern="0" cap="none" spc="-25" normalizeH="0" baseline="0" noProof="0" dirty="0">
                <a:ln>
                  <a:noFill/>
                </a:ln>
                <a:solidFill>
                  <a:sysClr val="windowText" lastClr="000000"/>
                </a:solidFill>
                <a:effectLst/>
                <a:uLnTx/>
                <a:uFillTx/>
                <a:latin typeface="Arial"/>
                <a:cs typeface="Arial"/>
              </a:rPr>
              <a:t>is </a:t>
            </a:r>
            <a:r>
              <a:rPr kumimoji="0" lang="en-CA" sz="1200" b="0" i="0" u="none" strike="noStrike" kern="0" cap="none" spc="0" normalizeH="0" baseline="0" noProof="0" dirty="0">
                <a:ln>
                  <a:noFill/>
                </a:ln>
                <a:solidFill>
                  <a:sysClr val="windowText" lastClr="000000"/>
                </a:solidFill>
                <a:effectLst/>
                <a:uLnTx/>
                <a:uFillTx/>
                <a:latin typeface="Arial"/>
                <a:cs typeface="Arial"/>
              </a:rPr>
              <a:t>unresolved due to the lack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noninferiority </a:t>
            </a:r>
            <a:r>
              <a:rPr kumimoji="0" lang="en-CA" sz="1200" b="0" i="0" u="none" strike="noStrike" kern="0" cap="none" spc="-20" normalizeH="0" baseline="0" noProof="0" dirty="0">
                <a:ln>
                  <a:noFill/>
                </a:ln>
                <a:solidFill>
                  <a:sysClr val="windowText" lastClr="000000"/>
                </a:solidFill>
                <a:effectLst/>
                <a:uLnTx/>
                <a:uFillTx/>
                <a:latin typeface="Arial"/>
                <a:cs typeface="Arial"/>
              </a:rPr>
              <a:t>data</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44</a:t>
            </a:fld>
            <a:endParaRPr lang="en-US" dirty="0"/>
          </a:p>
        </p:txBody>
      </p:sp>
    </p:spTree>
    <p:extLst>
      <p:ext uri="{BB962C8B-B14F-4D97-AF65-F5344CB8AC3E}">
        <p14:creationId xmlns:p14="http://schemas.microsoft.com/office/powerpoint/2010/main" val="3717847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Replace</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administration</a:t>
            </a:r>
            <a:r>
              <a:rPr kumimoji="0" lang="en-CA" sz="1200" b="0" i="0" u="none" strike="noStrike" kern="0" cap="none" spc="4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sets</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no </a:t>
            </a:r>
            <a:r>
              <a:rPr kumimoji="0" lang="en-CA" sz="1200" b="0" i="0" u="none" strike="noStrike" kern="0" cap="none" spc="0" normalizeH="0" baseline="0" noProof="0" dirty="0">
                <a:ln>
                  <a:noFill/>
                </a:ln>
                <a:solidFill>
                  <a:sysClr val="windowText" lastClr="000000"/>
                </a:solidFill>
                <a:effectLst/>
                <a:uLnTx/>
                <a:uFillTx/>
                <a:latin typeface="Arial"/>
                <a:cs typeface="Arial"/>
              </a:rPr>
              <a:t>more</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frequently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than</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q</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96</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hr.</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and</a:t>
            </a:r>
            <a:r>
              <a:rPr kumimoji="0" lang="en-CA" sz="1200" b="0" i="0" u="none" strike="noStrike" kern="0" cap="none" spc="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up</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to</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7</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days</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also </a:t>
            </a:r>
            <a:r>
              <a:rPr kumimoji="0" lang="en-CA" sz="1200" b="0" i="0" u="none" strike="noStrike" kern="0" cap="none" spc="0" normalizeH="0" baseline="0" noProof="0" dirty="0">
                <a:ln>
                  <a:noFill/>
                </a:ln>
                <a:solidFill>
                  <a:sysClr val="windowText" lastClr="000000"/>
                </a:solidFill>
                <a:effectLst/>
                <a:uLnTx/>
                <a:uFillTx/>
                <a:latin typeface="Arial"/>
                <a:cs typeface="Arial"/>
              </a:rPr>
              <a:t>transducers</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Replace</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tubing</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blood, lipids in 24 </a:t>
            </a:r>
            <a:r>
              <a:rPr kumimoji="0" lang="en-CA" sz="1200" b="0" i="0" u="none" strike="noStrike" kern="0" cap="none" spc="-25" normalizeH="0" baseline="0" noProof="0" dirty="0">
                <a:ln>
                  <a:noFill/>
                </a:ln>
                <a:solidFill>
                  <a:sysClr val="windowText" lastClr="000000"/>
                </a:solidFill>
                <a:effectLst/>
                <a:uLnTx/>
                <a:uFillTx/>
                <a:latin typeface="Arial"/>
                <a:cs typeface="Arial"/>
              </a:rPr>
              <a:t>hr.</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Use aseptic technique to </a:t>
            </a:r>
            <a:r>
              <a:rPr kumimoji="0" lang="en-CA" sz="1200" b="0" i="0" u="none" strike="noStrike" kern="0" cap="none" spc="-10" normalizeH="0" baseline="0" noProof="0" dirty="0">
                <a:ln>
                  <a:noFill/>
                </a:ln>
                <a:solidFill>
                  <a:sysClr val="windowText" lastClr="000000"/>
                </a:solidFill>
                <a:effectLst/>
                <a:uLnTx/>
                <a:uFillTx/>
                <a:latin typeface="Arial"/>
                <a:cs typeface="Arial"/>
              </a:rPr>
              <a:t>enter system</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Also:</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Guidelines</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for</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the </a:t>
            </a:r>
            <a:r>
              <a:rPr kumimoji="0" lang="en-CA" sz="1200" b="0" i="0" u="none" strike="noStrike" kern="0" cap="none" spc="0" normalizeH="0" baseline="0" noProof="0" dirty="0">
                <a:ln>
                  <a:noFill/>
                </a:ln>
                <a:solidFill>
                  <a:sysClr val="windowText" lastClr="000000"/>
                </a:solidFill>
                <a:effectLst/>
                <a:uLnTx/>
                <a:uFillTx/>
                <a:latin typeface="Arial"/>
                <a:cs typeface="Arial"/>
              </a:rPr>
              <a:t>Prevention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Intravascular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Catheter-related</a:t>
            </a:r>
            <a:r>
              <a:rPr kumimoji="0" lang="en-CA" sz="1200" b="0" i="0" u="none" strike="noStrike" kern="0" cap="none" spc="6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a:t>
            </a:r>
            <a:r>
              <a:rPr kumimoji="0" lang="en-CA" sz="1200" b="0" i="0" u="none" strike="noStrike" kern="0" cap="none" spc="60"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O’Grady</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et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al</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2011:</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Guidelines </a:t>
            </a:r>
            <a:r>
              <a:rPr kumimoji="0" lang="en-CA" sz="1200" b="0" i="0" u="none" strike="noStrike" kern="0" cap="none" spc="0" normalizeH="0" baseline="0" noProof="0" dirty="0">
                <a:ln>
                  <a:noFill/>
                </a:ln>
                <a:solidFill>
                  <a:sysClr val="windowText" lastClr="000000"/>
                </a:solidFill>
                <a:effectLst/>
                <a:uLnTx/>
                <a:uFillTx/>
                <a:latin typeface="Arial"/>
                <a:cs typeface="Arial"/>
              </a:rPr>
              <a:t>for</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Prevention</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Intravascular</a:t>
            </a:r>
            <a:r>
              <a:rPr kumimoji="0" lang="en-CA" sz="1200" b="0" i="0" u="none" strike="noStrike" kern="0" cap="none" spc="1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a:t>
            </a:r>
            <a:r>
              <a:rPr kumimoji="0" lang="en-CA" sz="1200" b="0" i="0" u="none" strike="noStrike" kern="0" cap="none" spc="-10" normalizeH="0" baseline="0" noProof="0" dirty="0">
                <a:ln>
                  <a:noFill/>
                </a:ln>
                <a:solidFill>
                  <a:sysClr val="windowText" lastClr="000000"/>
                </a:solidFill>
                <a:effectLst/>
                <a:uLnTx/>
                <a:uFillTx/>
                <a:latin typeface="Arial"/>
                <a:cs typeface="Arial"/>
              </a:rPr>
              <a:t>related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PMC</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(nih.gov) </a:t>
            </a:r>
            <a:r>
              <a:rPr kumimoji="0" lang="en-CA" sz="1200" b="0" i="0" u="none" strike="noStrike" kern="0" cap="none" spc="0" normalizeH="0" baseline="0" noProof="0" dirty="0">
                <a:ln>
                  <a:noFill/>
                </a:ln>
                <a:solidFill>
                  <a:sysClr val="windowText" lastClr="000000"/>
                </a:solidFill>
                <a:effectLst/>
                <a:uLnTx/>
                <a:uFillTx/>
                <a:latin typeface="Arial"/>
                <a:cs typeface="Arial"/>
              </a:rPr>
              <a:t>Recommendation Update </a:t>
            </a:r>
            <a:r>
              <a:rPr kumimoji="0" lang="en-CA" sz="1200" b="0" i="0" u="none" strike="noStrike" kern="0" cap="none" spc="-10" normalizeH="0" baseline="0" noProof="0" dirty="0">
                <a:ln>
                  <a:noFill/>
                </a:ln>
                <a:solidFill>
                  <a:sysClr val="windowText" lastClr="000000"/>
                </a:solidFill>
                <a:effectLst/>
                <a:uLnTx/>
                <a:uFillTx/>
                <a:latin typeface="Arial"/>
                <a:cs typeface="Arial"/>
              </a:rPr>
              <a:t>[July 2017]</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Catheter Site </a:t>
            </a:r>
            <a:r>
              <a:rPr kumimoji="0" lang="en-CA" sz="1200" b="0" i="0" u="none" strike="noStrike" kern="0" cap="none" spc="-10" normalizeH="0" baseline="0" noProof="0" dirty="0">
                <a:ln>
                  <a:noFill/>
                </a:ln>
                <a:solidFill>
                  <a:sysClr val="windowText" lastClr="000000"/>
                </a:solidFill>
                <a:effectLst/>
                <a:uLnTx/>
                <a:uFillTx/>
                <a:latin typeface="Arial"/>
                <a:cs typeface="Arial"/>
              </a:rPr>
              <a:t>Dressing </a:t>
            </a:r>
            <a:r>
              <a:rPr kumimoji="0" lang="en-CA" sz="1200" b="0" i="0" u="none" strike="noStrike" kern="0" cap="none" spc="0" normalizeH="0" baseline="0" noProof="0" dirty="0">
                <a:ln>
                  <a:noFill/>
                </a:ln>
                <a:solidFill>
                  <a:sysClr val="windowText" lastClr="000000"/>
                </a:solidFill>
                <a:effectLst/>
                <a:uLnTx/>
                <a:uFillTx/>
                <a:latin typeface="Arial"/>
                <a:cs typeface="Arial"/>
              </a:rPr>
              <a:t>Regimens have </a:t>
            </a:r>
            <a:r>
              <a:rPr kumimoji="0" lang="en-CA" sz="1200" b="0" i="0" u="none" strike="noStrike" kern="0" cap="none" spc="-20" normalizeH="0" baseline="0" noProof="0" dirty="0">
                <a:ln>
                  <a:noFill/>
                </a:ln>
                <a:solidFill>
                  <a:sysClr val="windowText" lastClr="000000"/>
                </a:solidFill>
                <a:effectLst/>
                <a:uLnTx/>
                <a:uFillTx/>
                <a:latin typeface="Arial"/>
                <a:cs typeface="Arial"/>
              </a:rPr>
              <a:t>been </a:t>
            </a:r>
            <a:r>
              <a:rPr kumimoji="0" lang="en-CA" sz="1200" b="0" i="0" u="none" strike="noStrike" kern="0" cap="none" spc="0" normalizeH="0" baseline="0" noProof="0" dirty="0">
                <a:ln>
                  <a:noFill/>
                </a:ln>
                <a:solidFill>
                  <a:sysClr val="windowText" lastClr="000000"/>
                </a:solidFill>
                <a:effectLst/>
                <a:uLnTx/>
                <a:uFillTx/>
                <a:latin typeface="Arial"/>
                <a:cs typeface="Arial"/>
              </a:rPr>
              <a:t>superseded. For patients </a:t>
            </a:r>
            <a:r>
              <a:rPr kumimoji="0" lang="en-CA" sz="1200" b="0" i="0" u="none" strike="noStrike" kern="0" cap="none" spc="-20" normalizeH="0" baseline="0" noProof="0" dirty="0">
                <a:ln>
                  <a:noFill/>
                </a:ln>
                <a:solidFill>
                  <a:sysClr val="windowText" lastClr="000000"/>
                </a:solidFill>
                <a:effectLst/>
                <a:uLnTx/>
                <a:uFillTx/>
                <a:latin typeface="Arial"/>
                <a:cs typeface="Arial"/>
              </a:rPr>
              <a:t>aged</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18 years and </a:t>
            </a:r>
            <a:r>
              <a:rPr kumimoji="0" lang="en-CA" sz="1200" b="0" i="0" u="none" strike="noStrike" kern="0" cap="none" spc="-10" normalizeH="0" baseline="0" noProof="0" dirty="0">
                <a:ln>
                  <a:noFill/>
                </a:ln>
                <a:solidFill>
                  <a:sysClr val="windowText" lastClr="000000"/>
                </a:solidFill>
                <a:effectLst/>
                <a:uLnTx/>
                <a:uFillTx/>
                <a:latin typeface="Arial"/>
                <a:cs typeface="Arial"/>
              </a:rPr>
              <a:t>older:</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Chlorhexidine-impregnated dressings with an FDA-cleared label that specifies a clinical indication for reducing catheter-related bloodstream infection (CRBSI) or catheter-associated bloodstream infection (CABSI) are recommended to protect the insertion site of short-term, non-tunneled central venous catheters. (Category IA). (See  Section 5.0 Implementation Considerations for Patients Aged 18 Years and Older). For more information, see the Chlorhexidine-Impregnated Dressing Recommendation Edits and Changes [February 2017] BSI | Guidelines Library | Infection Control | CDC</a:t>
            </a: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45</a:t>
            </a:fld>
            <a:endParaRPr lang="en-US" dirty="0"/>
          </a:p>
        </p:txBody>
      </p:sp>
    </p:spTree>
    <p:extLst>
      <p:ext uri="{BB962C8B-B14F-4D97-AF65-F5344CB8AC3E}">
        <p14:creationId xmlns:p14="http://schemas.microsoft.com/office/powerpoint/2010/main" val="2387402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Do not routinely culture </a:t>
            </a:r>
            <a:r>
              <a:rPr kumimoji="0" lang="en-CA" sz="1200" b="0" i="0" u="none" strike="noStrike" kern="0" cap="none" spc="-20" normalizeH="0" baseline="0" noProof="0" dirty="0">
                <a:ln>
                  <a:noFill/>
                </a:ln>
                <a:solidFill>
                  <a:sysClr val="windowText" lastClr="000000"/>
                </a:solidFill>
                <a:effectLst/>
                <a:uLnTx/>
                <a:uFillTx/>
                <a:latin typeface="Arial"/>
                <a:cs typeface="Arial"/>
              </a:rPr>
              <a:t>tips </a:t>
            </a:r>
            <a:r>
              <a:rPr kumimoji="0" lang="en-CA" sz="1200" b="0" i="0" u="none" strike="noStrike" kern="0" cap="none" spc="0" normalizeH="0" baseline="0" noProof="0" dirty="0">
                <a:ln>
                  <a:noFill/>
                </a:ln>
                <a:solidFill>
                  <a:sysClr val="windowText" lastClr="000000"/>
                </a:solidFill>
                <a:effectLst/>
                <a:uLnTx/>
                <a:uFillTx/>
                <a:latin typeface="Arial"/>
                <a:cs typeface="Arial"/>
              </a:rPr>
              <a:t>Monitor sites visibly or </a:t>
            </a:r>
            <a:r>
              <a:rPr kumimoji="0" lang="en-CA" sz="1200" b="0" i="0" u="none" strike="noStrike" kern="0" cap="none" spc="-25" normalizeH="0" baseline="0" noProof="0" dirty="0">
                <a:ln>
                  <a:noFill/>
                </a:ln>
                <a:solidFill>
                  <a:sysClr val="windowText" lastClr="000000"/>
                </a:solidFill>
                <a:effectLst/>
                <a:uLnTx/>
                <a:uFillTx/>
                <a:latin typeface="Arial"/>
                <a:cs typeface="Arial"/>
              </a:rPr>
              <a:t>by </a:t>
            </a:r>
            <a:r>
              <a:rPr kumimoji="0" lang="en-CA" sz="1200" b="0" i="0" u="none" strike="noStrike" kern="0" cap="none" spc="-10" normalizeH="0" baseline="0" noProof="0" dirty="0">
                <a:ln>
                  <a:noFill/>
                </a:ln>
                <a:solidFill>
                  <a:sysClr val="windowText" lastClr="000000"/>
                </a:solidFill>
                <a:effectLst/>
                <a:uLnTx/>
                <a:uFillTx/>
                <a:latin typeface="Arial"/>
                <a:cs typeface="Arial"/>
              </a:rPr>
              <a:t>palpation</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Encourage reporting by </a:t>
            </a:r>
            <a:r>
              <a:rPr kumimoji="0" lang="en-CA" sz="1200" b="0" i="0" u="none" strike="noStrike" kern="0" cap="none" spc="-10" normalizeH="0" baseline="0" noProof="0" dirty="0">
                <a:ln>
                  <a:noFill/>
                </a:ln>
                <a:solidFill>
                  <a:sysClr val="windowText" lastClr="000000"/>
                </a:solidFill>
                <a:effectLst/>
                <a:uLnTx/>
                <a:uFillTx/>
                <a:latin typeface="Arial"/>
                <a:cs typeface="Arial"/>
              </a:rPr>
              <a:t>patients </a:t>
            </a:r>
            <a:r>
              <a:rPr kumimoji="0" lang="en-CA" sz="1200" b="0" i="0" u="none" strike="noStrike" kern="0" cap="none" spc="0" normalizeH="0" baseline="0" noProof="0" dirty="0">
                <a:ln>
                  <a:noFill/>
                </a:ln>
                <a:solidFill>
                  <a:sysClr val="windowText" lastClr="000000"/>
                </a:solidFill>
                <a:effectLst/>
                <a:uLnTx/>
                <a:uFillTx/>
                <a:latin typeface="Arial"/>
                <a:cs typeface="Arial"/>
              </a:rPr>
              <a:t>and record all info With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 Control:</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5461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Benchmark against CCDR </a:t>
            </a:r>
            <a:r>
              <a:rPr kumimoji="0" lang="en-CA" sz="1200" b="0" i="0" u="none" strike="noStrike" kern="0" cap="none" spc="-10" normalizeH="0" baseline="0" noProof="0" dirty="0">
                <a:ln>
                  <a:noFill/>
                </a:ln>
                <a:solidFill>
                  <a:sysClr val="windowText" lastClr="000000"/>
                </a:solidFill>
                <a:effectLst/>
                <a:uLnTx/>
                <a:uFillTx/>
                <a:latin typeface="Arial"/>
                <a:cs typeface="Arial"/>
              </a:rPr>
              <a:t>rates </a:t>
            </a:r>
            <a:r>
              <a:rPr kumimoji="0" lang="en-CA" sz="1200" b="0" i="0" u="none" strike="noStrike" kern="0" cap="none" spc="0" normalizeH="0" baseline="0" noProof="0" dirty="0">
                <a:ln>
                  <a:noFill/>
                </a:ln>
                <a:solidFill>
                  <a:sysClr val="windowText" lastClr="000000"/>
                </a:solidFill>
                <a:effectLst/>
                <a:uLnTx/>
                <a:uFillTx/>
                <a:latin typeface="Arial"/>
                <a:cs typeface="Arial"/>
              </a:rPr>
              <a:t>Benchmark against </a:t>
            </a:r>
            <a:r>
              <a:rPr kumimoji="0" lang="en-CA" sz="1200" b="0" i="0" u="none" strike="noStrike" kern="0" cap="none" spc="-10" normalizeH="0" baseline="0" noProof="0" dirty="0">
                <a:ln>
                  <a:noFill/>
                </a:ln>
                <a:solidFill>
                  <a:sysClr val="windowText" lastClr="000000"/>
                </a:solidFill>
                <a:effectLst/>
                <a:uLnTx/>
                <a:uFillTx/>
                <a:latin typeface="Arial"/>
                <a:cs typeface="Arial"/>
              </a:rPr>
              <a:t>yourself</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47</a:t>
            </a:fld>
            <a:endParaRPr lang="en-US" dirty="0"/>
          </a:p>
        </p:txBody>
      </p:sp>
    </p:spTree>
    <p:extLst>
      <p:ext uri="{BB962C8B-B14F-4D97-AF65-F5344CB8AC3E}">
        <p14:creationId xmlns:p14="http://schemas.microsoft.com/office/powerpoint/2010/main" val="165289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08B0C5-DC73-48B7-BA82-B0CE4466459B}" type="slidenum">
              <a:rPr lang="en-US" smtClean="0"/>
              <a:t>4</a:t>
            </a:fld>
            <a:endParaRPr lang="en-US" dirty="0"/>
          </a:p>
        </p:txBody>
      </p:sp>
    </p:spTree>
    <p:extLst>
      <p:ext uri="{BB962C8B-B14F-4D97-AF65-F5344CB8AC3E}">
        <p14:creationId xmlns:p14="http://schemas.microsoft.com/office/powerpoint/2010/main" val="2194356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49</a:t>
            </a:fld>
            <a:endParaRPr lang="en-US" dirty="0"/>
          </a:p>
        </p:txBody>
      </p:sp>
    </p:spTree>
    <p:extLst>
      <p:ext uri="{BB962C8B-B14F-4D97-AF65-F5344CB8AC3E}">
        <p14:creationId xmlns:p14="http://schemas.microsoft.com/office/powerpoint/2010/main" val="1115499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PDSA</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or</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PDCA</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with</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for </a:t>
            </a:r>
            <a:r>
              <a:rPr kumimoji="0" lang="en-CA" sz="1200" b="0" i="0" u="none" strike="noStrike" kern="0" cap="none" spc="0" normalizeH="0" baseline="0" noProof="0" dirty="0">
                <a:ln>
                  <a:noFill/>
                </a:ln>
                <a:solidFill>
                  <a:sysClr val="windowText" lastClr="000000"/>
                </a:solidFill>
                <a:effectLst/>
                <a:uLnTx/>
                <a:uFillTx/>
                <a:latin typeface="Arial"/>
                <a:cs typeface="Arial"/>
              </a:rPr>
              <a:t>Check</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LEAN</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terminology. </a:t>
            </a:r>
            <a:r>
              <a:rPr kumimoji="0" lang="en-CA" sz="1200" b="0" i="0" u="none" strike="noStrike" kern="0" cap="none" spc="0" normalizeH="0" baseline="0" noProof="0" dirty="0">
                <a:ln>
                  <a:noFill/>
                </a:ln>
                <a:solidFill>
                  <a:sysClr val="windowText" lastClr="000000"/>
                </a:solidFill>
                <a:effectLst/>
                <a:uLnTx/>
                <a:uFillTx/>
                <a:latin typeface="Arial"/>
                <a:cs typeface="Arial"/>
              </a:rPr>
              <a:t>Quality</a:t>
            </a:r>
            <a:r>
              <a:rPr kumimoji="0" lang="en-CA" sz="1200" b="0" i="0" u="none" strike="noStrike" kern="0" cap="none" spc="4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Improvement</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Cycle</a:t>
            </a:r>
            <a:r>
              <a:rPr kumimoji="0" lang="en-CA" sz="1200" b="0" i="0" u="none" strike="noStrike" kern="0" cap="none" spc="500" normalizeH="0" baseline="0" noProof="0" dirty="0">
                <a:ln>
                  <a:noFill/>
                </a:ln>
                <a:solidFill>
                  <a:sysClr val="windowText" lastClr="000000"/>
                </a:solidFill>
                <a:effectLst/>
                <a:uLnTx/>
                <a:uFillTx/>
                <a:latin typeface="Arial"/>
                <a:cs typeface="Arial"/>
              </a:rPr>
              <a:t> - </a:t>
            </a:r>
            <a:r>
              <a:rPr kumimoji="0" lang="en-CA" sz="1200" b="0" i="0" u="none" strike="noStrike" kern="0" cap="none" spc="0" normalizeH="0" baseline="0" noProof="0" dirty="0">
                <a:ln>
                  <a:noFill/>
                </a:ln>
                <a:solidFill>
                  <a:sysClr val="windowText" lastClr="000000"/>
                </a:solidFill>
                <a:effectLst/>
                <a:uLnTx/>
                <a:uFillTx/>
                <a:latin typeface="Arial"/>
                <a:cs typeface="Arial"/>
              </a:rPr>
              <a:t>Read </a:t>
            </a:r>
            <a:r>
              <a:rPr kumimoji="0" lang="en-CA" sz="1200" b="0" i="0" u="none" strike="noStrike" kern="0" cap="none" spc="-10" normalizeH="0" baseline="0" noProof="0" dirty="0">
                <a:ln>
                  <a:noFill/>
                </a:ln>
                <a:solidFill>
                  <a:sysClr val="windowText" lastClr="000000"/>
                </a:solidFill>
                <a:effectLst/>
                <a:uLnTx/>
                <a:uFillTx/>
                <a:latin typeface="Arial"/>
                <a:cs typeface="Arial"/>
              </a:rPr>
              <a:t>slide.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51</a:t>
            </a:fld>
            <a:endParaRPr lang="en-US" dirty="0"/>
          </a:p>
        </p:txBody>
      </p:sp>
    </p:spTree>
    <p:extLst>
      <p:ext uri="{BB962C8B-B14F-4D97-AF65-F5344CB8AC3E}">
        <p14:creationId xmlns:p14="http://schemas.microsoft.com/office/powerpoint/2010/main" val="609924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Although the risk of PVC-</a:t>
            </a:r>
            <a:r>
              <a:rPr kumimoji="0" lang="en-CA" sz="1200" b="0" i="0" u="none" strike="noStrike" kern="0" cap="none" spc="-10" normalizeH="0" baseline="0" noProof="0" dirty="0">
                <a:ln>
                  <a:noFill/>
                </a:ln>
                <a:solidFill>
                  <a:sysClr val="windowText" lastClr="000000"/>
                </a:solidFill>
                <a:effectLst/>
                <a:uLnTx/>
                <a:uFillTx/>
                <a:latin typeface="Arial"/>
                <a:cs typeface="Arial"/>
              </a:rPr>
              <a:t>related </a:t>
            </a:r>
            <a:r>
              <a:rPr kumimoji="0" lang="en-CA" sz="1200" b="0" i="0" u="none" strike="noStrike" kern="0" cap="none" spc="0" normalizeH="0" baseline="0" noProof="0" dirty="0">
                <a:ln>
                  <a:noFill/>
                </a:ln>
                <a:solidFill>
                  <a:sysClr val="windowText" lastClr="000000"/>
                </a:solidFill>
                <a:effectLst/>
                <a:uLnTx/>
                <a:uFillTx/>
                <a:latin typeface="Arial"/>
                <a:cs typeface="Arial"/>
              </a:rPr>
              <a:t>BSI is classically lower </a:t>
            </a:r>
            <a:r>
              <a:rPr kumimoji="0" lang="en-CA" sz="1200" b="0" i="0" u="none" strike="noStrike" kern="0" cap="none" spc="-10" normalizeH="0" baseline="0" noProof="0" dirty="0">
                <a:ln>
                  <a:noFill/>
                </a:ln>
                <a:solidFill>
                  <a:sysClr val="windowText" lastClr="000000"/>
                </a:solidFill>
                <a:effectLst/>
                <a:uLnTx/>
                <a:uFillTx/>
                <a:latin typeface="Arial"/>
                <a:cs typeface="Arial"/>
              </a:rPr>
              <a:t>(fewer </a:t>
            </a:r>
            <a:r>
              <a:rPr kumimoji="0" lang="en-CA" sz="1200" b="0" i="0" u="none" strike="noStrike" kern="0" cap="none" spc="0" normalizeH="0" baseline="0" noProof="0" dirty="0">
                <a:ln>
                  <a:noFill/>
                </a:ln>
                <a:solidFill>
                  <a:sysClr val="windowText" lastClr="000000"/>
                </a:solidFill>
                <a:effectLst/>
                <a:uLnTx/>
                <a:uFillTx/>
                <a:latin typeface="Arial"/>
                <a:cs typeface="Arial"/>
              </a:rPr>
              <a:t>than 0.5 episodes per </a:t>
            </a:r>
            <a:r>
              <a:rPr kumimoji="0" lang="en-CA" sz="1200" b="0" i="0" u="none" strike="noStrike" kern="0" cap="none" spc="-20" normalizeH="0" baseline="0" noProof="0" dirty="0">
                <a:ln>
                  <a:noFill/>
                </a:ln>
                <a:solidFill>
                  <a:sysClr val="windowText" lastClr="000000"/>
                </a:solidFill>
                <a:effectLst/>
                <a:uLnTx/>
                <a:uFillTx/>
                <a:latin typeface="Arial"/>
                <a:cs typeface="Arial"/>
              </a:rPr>
              <a:t>1000 </a:t>
            </a:r>
            <a:r>
              <a:rPr kumimoji="0" lang="en-CA" sz="1200" b="0" i="0" u="none" strike="noStrike" kern="0" cap="none" spc="0" normalizeH="0" baseline="0" noProof="0" dirty="0">
                <a:ln>
                  <a:noFill/>
                </a:ln>
                <a:solidFill>
                  <a:sysClr val="windowText" lastClr="000000"/>
                </a:solidFill>
                <a:effectLst/>
                <a:uLnTx/>
                <a:uFillTx/>
                <a:latin typeface="Arial"/>
                <a:cs typeface="Arial"/>
              </a:rPr>
              <a:t>catheter-days) than with </a:t>
            </a:r>
            <a:r>
              <a:rPr kumimoji="0" lang="en-CA" sz="1200" b="0" i="0" u="none" strike="noStrike" kern="0" cap="none" spc="-10" normalizeH="0" baseline="0" noProof="0" dirty="0">
                <a:ln>
                  <a:noFill/>
                </a:ln>
                <a:solidFill>
                  <a:sysClr val="windowText" lastClr="000000"/>
                </a:solidFill>
                <a:effectLst/>
                <a:uLnTx/>
                <a:uFillTx/>
                <a:latin typeface="Arial"/>
                <a:cs typeface="Arial"/>
              </a:rPr>
              <a:t>other </a:t>
            </a:r>
            <a:r>
              <a:rPr kumimoji="0" lang="en-CA" sz="1200" b="0" i="0" u="none" strike="noStrike" kern="0" cap="none" spc="0" normalizeH="0" baseline="0" noProof="0" dirty="0">
                <a:ln>
                  <a:noFill/>
                </a:ln>
                <a:solidFill>
                  <a:sysClr val="windowText" lastClr="000000"/>
                </a:solidFill>
                <a:effectLst/>
                <a:uLnTx/>
                <a:uFillTx/>
                <a:latin typeface="Arial"/>
                <a:cs typeface="Arial"/>
              </a:rPr>
              <a:t>intravascular devices (up to </a:t>
            </a:r>
            <a:r>
              <a:rPr kumimoji="0" lang="en-CA" sz="1200" b="0" i="0" u="none" strike="noStrike" kern="0" cap="none" spc="-25" normalizeH="0" baseline="0" noProof="0" dirty="0">
                <a:ln>
                  <a:noFill/>
                </a:ln>
                <a:solidFill>
                  <a:sysClr val="windowText" lastClr="000000"/>
                </a:solidFill>
                <a:effectLst/>
                <a:uLnTx/>
                <a:uFillTx/>
                <a:latin typeface="Arial"/>
                <a:cs typeface="Arial"/>
              </a:rPr>
              <a:t>2.7 </a:t>
            </a:r>
            <a:r>
              <a:rPr kumimoji="0" lang="en-CA" sz="1200" b="0" i="0" u="none" strike="noStrike" kern="0" cap="none" spc="0" normalizeH="0" baseline="0" noProof="0" dirty="0">
                <a:ln>
                  <a:noFill/>
                </a:ln>
                <a:solidFill>
                  <a:sysClr val="windowText" lastClr="000000"/>
                </a:solidFill>
                <a:effectLst/>
                <a:uLnTx/>
                <a:uFillTx/>
                <a:latin typeface="Arial"/>
                <a:cs typeface="Arial"/>
              </a:rPr>
              <a:t>episodes per 1000 catheter-</a:t>
            </a:r>
            <a:r>
              <a:rPr kumimoji="0" lang="en-CA" sz="1200" b="0" i="0" u="none" strike="noStrike" kern="0" cap="none" spc="-20" normalizeH="0" baseline="0" noProof="0" dirty="0">
                <a:ln>
                  <a:noFill/>
                </a:ln>
                <a:solidFill>
                  <a:sysClr val="windowText" lastClr="000000"/>
                </a:solidFill>
                <a:effectLst/>
                <a:uLnTx/>
                <a:uFillTx/>
                <a:latin typeface="Arial"/>
                <a:cs typeface="Arial"/>
              </a:rPr>
              <a:t>days </a:t>
            </a:r>
            <a:r>
              <a:rPr kumimoji="0" lang="en-CA" sz="1200" b="0" i="0" u="none" strike="noStrike" kern="0" cap="none" spc="0" normalizeH="0" baseline="0" noProof="0" dirty="0">
                <a:ln>
                  <a:noFill/>
                </a:ln>
                <a:solidFill>
                  <a:sysClr val="windowText" lastClr="000000"/>
                </a:solidFill>
                <a:effectLst/>
                <a:uLnTx/>
                <a:uFillTx/>
                <a:latin typeface="Arial"/>
                <a:cs typeface="Arial"/>
              </a:rPr>
              <a:t>for central venous </a:t>
            </a:r>
            <a:r>
              <a:rPr kumimoji="0" lang="en-CA" sz="1200" b="0" i="0" u="none" strike="noStrike" kern="0" cap="none" spc="-10" normalizeH="0" baseline="0" noProof="0" dirty="0">
                <a:ln>
                  <a:noFill/>
                </a:ln>
                <a:solidFill>
                  <a:sysClr val="windowText" lastClr="000000"/>
                </a:solidFill>
                <a:effectLst/>
                <a:uLnTx/>
                <a:uFillTx/>
                <a:latin typeface="Arial"/>
                <a:cs typeface="Arial"/>
              </a:rPr>
              <a:t>catheters </a:t>
            </a:r>
            <a:r>
              <a:rPr kumimoji="0" lang="en-CA" sz="1200" b="0" i="0" u="none" strike="noStrike" kern="0" cap="none" spc="0" normalizeH="0" baseline="0" noProof="0" dirty="0">
                <a:ln>
                  <a:noFill/>
                </a:ln>
                <a:solidFill>
                  <a:sysClr val="windowText" lastClr="000000"/>
                </a:solidFill>
                <a:effectLst/>
                <a:uLnTx/>
                <a:uFillTx/>
                <a:latin typeface="Arial"/>
                <a:cs typeface="Arial"/>
              </a:rPr>
              <a:t>(CVCs)), the total number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PVCs used worldwide </a:t>
            </a:r>
            <a:r>
              <a:rPr kumimoji="0" lang="en-CA" sz="1200" b="0" i="0" u="none" strike="noStrike" kern="0" cap="none" spc="-10" normalizeH="0" baseline="0" noProof="0" dirty="0">
                <a:ln>
                  <a:noFill/>
                </a:ln>
                <a:solidFill>
                  <a:sysClr val="windowText" lastClr="000000"/>
                </a:solidFill>
                <a:effectLst/>
                <a:uLnTx/>
                <a:uFillTx/>
                <a:latin typeface="Arial"/>
                <a:cs typeface="Arial"/>
              </a:rPr>
              <a:t>means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that</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total</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number</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PVC-</a:t>
            </a:r>
            <a:r>
              <a:rPr kumimoji="0" lang="en-CA" sz="1200" b="0" i="0" u="none" strike="noStrike" kern="0" cap="none" spc="0" normalizeH="0" baseline="0" noProof="0" dirty="0">
                <a:ln>
                  <a:noFill/>
                </a:ln>
                <a:solidFill>
                  <a:sysClr val="windowText" lastClr="000000"/>
                </a:solidFill>
                <a:effectLst/>
                <a:uLnTx/>
                <a:uFillTx/>
                <a:latin typeface="Arial"/>
                <a:cs typeface="Arial"/>
              </a:rPr>
              <a:t>related BSIs is close to, or </a:t>
            </a:r>
            <a:r>
              <a:rPr kumimoji="0" lang="en-CA" sz="1200" b="0" i="0" u="none" strike="noStrike" kern="0" cap="none" spc="-20" normalizeH="0" baseline="0" noProof="0" dirty="0">
                <a:ln>
                  <a:noFill/>
                </a:ln>
                <a:solidFill>
                  <a:sysClr val="windowText" lastClr="000000"/>
                </a:solidFill>
                <a:effectLst/>
                <a:uLnTx/>
                <a:uFillTx/>
                <a:latin typeface="Arial"/>
                <a:cs typeface="Arial"/>
              </a:rPr>
              <a:t>even </a:t>
            </a:r>
            <a:r>
              <a:rPr kumimoji="0" lang="en-CA" sz="1200" b="0" i="0" u="none" strike="noStrike" kern="0" cap="none" spc="0" normalizeH="0" baseline="0" noProof="0" dirty="0">
                <a:ln>
                  <a:noFill/>
                </a:ln>
                <a:solidFill>
                  <a:sysClr val="windowText" lastClr="000000"/>
                </a:solidFill>
                <a:effectLst/>
                <a:uLnTx/>
                <a:uFillTx/>
                <a:latin typeface="Arial"/>
                <a:cs typeface="Arial"/>
              </a:rPr>
              <a:t>greater than, the number </a:t>
            </a:r>
            <a:r>
              <a:rPr kumimoji="0" lang="en-CA" sz="1200" b="0" i="0" u="none" strike="noStrike" kern="0" cap="none" spc="-25" normalizeH="0" baseline="0" noProof="0" dirty="0">
                <a:ln>
                  <a:noFill/>
                </a:ln>
                <a:solidFill>
                  <a:sysClr val="windowText" lastClr="000000"/>
                </a:solidFill>
                <a:effectLst/>
                <a:uLnTx/>
                <a:uFillTx/>
                <a:latin typeface="Arial"/>
                <a:cs typeface="Arial"/>
              </a:rPr>
              <a:t>of</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CVC-related </a:t>
            </a:r>
            <a:r>
              <a:rPr kumimoji="0" lang="en-CA" sz="1200" b="0" i="0" u="none" strike="noStrike" kern="0" cap="none" spc="-20" normalizeH="0" baseline="0" noProof="0" dirty="0">
                <a:ln>
                  <a:noFill/>
                </a:ln>
                <a:solidFill>
                  <a:sysClr val="windowText" lastClr="000000"/>
                </a:solidFill>
                <a:effectLst/>
                <a:uLnTx/>
                <a:uFillTx/>
                <a:latin typeface="Arial"/>
                <a:cs typeface="Arial"/>
              </a:rPr>
              <a:t>BSIs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54</a:t>
            </a:fld>
            <a:endParaRPr lang="en-US" dirty="0"/>
          </a:p>
        </p:txBody>
      </p:sp>
    </p:spTree>
    <p:extLst>
      <p:ext uri="{BB962C8B-B14F-4D97-AF65-F5344CB8AC3E}">
        <p14:creationId xmlns:p14="http://schemas.microsoft.com/office/powerpoint/2010/main" val="1086698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How can we make doing the </a:t>
            </a:r>
            <a:r>
              <a:rPr kumimoji="0" lang="en-CA" sz="1200" b="0" i="0" u="none" strike="noStrike" kern="0" cap="none" spc="-10" normalizeH="0" baseline="0" noProof="0" dirty="0">
                <a:ln>
                  <a:noFill/>
                </a:ln>
                <a:solidFill>
                  <a:sysClr val="windowText" lastClr="000000"/>
                </a:solidFill>
                <a:effectLst/>
                <a:uLnTx/>
                <a:uFillTx/>
                <a:latin typeface="Arial"/>
                <a:cs typeface="Arial"/>
              </a:rPr>
              <a:t>right </a:t>
            </a:r>
            <a:r>
              <a:rPr kumimoji="0" lang="en-CA" sz="1200" b="0" i="0" u="none" strike="noStrike" kern="0" cap="none" spc="0" normalizeH="0" baseline="0" noProof="0" dirty="0">
                <a:ln>
                  <a:noFill/>
                </a:ln>
                <a:solidFill>
                  <a:sysClr val="windowText" lastClr="000000"/>
                </a:solidFill>
                <a:effectLst/>
                <a:uLnTx/>
                <a:uFillTx/>
                <a:latin typeface="Arial"/>
                <a:cs typeface="Arial"/>
              </a:rPr>
              <a:t>thing </a:t>
            </a:r>
            <a:r>
              <a:rPr kumimoji="0" lang="en-CA" sz="1200" b="0" i="0" u="none" strike="noStrike" kern="0" cap="none" spc="-10" normalizeH="0" baseline="0" noProof="0" dirty="0">
                <a:ln>
                  <a:noFill/>
                </a:ln>
                <a:solidFill>
                  <a:sysClr val="windowText" lastClr="000000"/>
                </a:solidFill>
                <a:effectLst/>
                <a:uLnTx/>
                <a:uFillTx/>
                <a:latin typeface="Arial"/>
                <a:cs typeface="Arial"/>
              </a:rPr>
              <a:t>easier?</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56</a:t>
            </a:fld>
            <a:endParaRPr lang="en-US" dirty="0"/>
          </a:p>
        </p:txBody>
      </p:sp>
    </p:spTree>
    <p:extLst>
      <p:ext uri="{BB962C8B-B14F-4D97-AF65-F5344CB8AC3E}">
        <p14:creationId xmlns:p14="http://schemas.microsoft.com/office/powerpoint/2010/main" val="767577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u="none" strike="noStrike" baseline="0" dirty="0">
                <a:latin typeface="Liberation Sans"/>
              </a:rPr>
              <a:t>Questions received:</a:t>
            </a:r>
          </a:p>
          <a:p>
            <a:pPr marL="342900" indent="-342900">
              <a:buAutoNum type="arabicPeriod"/>
            </a:pPr>
            <a:r>
              <a:rPr lang="en-CA" sz="1800" b="0" i="0" u="none" strike="noStrike" baseline="0" dirty="0">
                <a:latin typeface="Liberation Sans"/>
              </a:rPr>
              <a:t>What solutions are recommended for IV site preparation if chlorhexidine preparations are not available? </a:t>
            </a:r>
            <a:r>
              <a:rPr lang="en-CA" sz="1800" b="1" i="0" u="none" strike="noStrike" baseline="0" dirty="0">
                <a:latin typeface="Liberation Sans"/>
              </a:rPr>
              <a:t>Povidone </a:t>
            </a:r>
          </a:p>
          <a:p>
            <a:pPr marL="342900" indent="-342900">
              <a:buAutoNum type="arabicPeriod"/>
            </a:pPr>
            <a:r>
              <a:rPr lang="en-CA" sz="1800" b="0" i="0" u="none" strike="noStrike" baseline="0" dirty="0">
                <a:latin typeface="Liberation Sans"/>
              </a:rPr>
              <a:t>Using ANTT when inserting an IV should be minimum expectation. How can we perform skin antisepsis and abide by ANTT if using a WIPE for cleaning the skin (thinking an applicator is safer?) Thank you so much for doing this much needed webinar to increase our awareness of infection risk with every IV start. </a:t>
            </a:r>
            <a:r>
              <a:rPr lang="en-CA" sz="1800" b="1" i="0" u="none" strike="noStrike" baseline="0" dirty="0">
                <a:latin typeface="Liberation Sans"/>
              </a:rPr>
              <a:t>HH, clean gloves, technique matters </a:t>
            </a:r>
          </a:p>
          <a:p>
            <a:pPr marL="342900" indent="-342900">
              <a:buAutoNum type="arabicPeriod"/>
            </a:pPr>
            <a:r>
              <a:rPr lang="en-CA" sz="1800" b="0" i="0" u="none" strike="noStrike" baseline="0" dirty="0">
                <a:latin typeface="Liberation Sans"/>
              </a:rPr>
              <a:t>Possibly discuss the types of central lines that are more infection resistant that other central lines and why healthcare providers would choose one over the other? Subclavian has lowest risk. Implanted lines have lower risk than </a:t>
            </a:r>
          </a:p>
          <a:p>
            <a:pPr marL="342900" indent="-342900">
              <a:buAutoNum type="arabicPeriod"/>
            </a:pPr>
            <a:r>
              <a:rPr lang="en-CA" sz="1800" b="0" i="0" u="none" strike="noStrike" baseline="0" dirty="0">
                <a:latin typeface="Liberation Sans"/>
              </a:rPr>
              <a:t>Are there any measures taken to evaluate the statistics related to infection caused by IVs? Yes - discussed</a:t>
            </a:r>
          </a:p>
          <a:p>
            <a:pPr marL="342900" indent="-342900">
              <a:buAutoNum type="arabicPeriod"/>
            </a:pPr>
            <a:r>
              <a:rPr lang="en-CA" sz="1800" b="0" i="0" u="none" strike="noStrike" baseline="0" dirty="0">
                <a:latin typeface="Liberation Sans"/>
              </a:rPr>
              <a:t>Ultrasound guided PIV insertion helps so much with DIVA (Difficult IV Access) patients in both inpatient and ambulatory setting. How important is it to use the ultrasound kit (US sleeve, sterile ultrasound gel, CHG + alcohol skin antiseptic)? Any study or recent data you can share? IPAC best practices include to follow MIFUs – and ANTT requires that no organisms are introduced via key parts to key sites!</a:t>
            </a:r>
          </a:p>
          <a:p>
            <a:pPr marL="342900" indent="-342900">
              <a:buAutoNum type="arabicPeriod"/>
            </a:pPr>
            <a:r>
              <a:rPr lang="en-CA" sz="1800" b="0" i="0" u="none" strike="noStrike" baseline="0" dirty="0">
                <a:latin typeface="Liberation Sans"/>
              </a:rPr>
              <a:t>Which microorganism is most associated to bloodstream infections? Skin organisms – Staph epidermis/</a:t>
            </a:r>
            <a:r>
              <a:rPr lang="en-CA" sz="1800" b="0" i="0" u="none" strike="noStrike" baseline="0" dirty="0" err="1">
                <a:latin typeface="Liberation Sans"/>
              </a:rPr>
              <a:t>coag</a:t>
            </a:r>
            <a:r>
              <a:rPr lang="en-CA" sz="1800" b="0" i="0" u="none" strike="noStrike" baseline="0" dirty="0">
                <a:latin typeface="Liberation Sans"/>
              </a:rPr>
              <a:t> neg staph</a:t>
            </a:r>
          </a:p>
          <a:p>
            <a:pPr marL="342900" indent="-342900">
              <a:buAutoNum type="arabicPeriod"/>
            </a:pPr>
            <a:r>
              <a:rPr lang="en-CA" sz="1800" b="0" i="0" u="none" strike="noStrike" baseline="0" dirty="0">
                <a:latin typeface="Liberation Sans"/>
              </a:rPr>
              <a:t>IV therapy in community sites such as a dental clinic – principles and practices must remain the same wherever the line is inserted (like reprocessing)</a:t>
            </a:r>
          </a:p>
          <a:p>
            <a:pPr marL="342900" indent="-342900">
              <a:buAutoNum type="arabicPeriod"/>
            </a:pPr>
            <a:r>
              <a:rPr lang="en-CA" sz="1800" b="0" i="0" u="none" strike="noStrike" baseline="0" dirty="0">
                <a:latin typeface="Liberation Sans"/>
              </a:rPr>
              <a:t>How to prevent bloodstream infections? Role of antibiotic impregnated iv canula in preventing Bloodstream infections – recommended in high-risk institutions (</a:t>
            </a:r>
            <a:r>
              <a:rPr lang="en-CA" sz="1800" b="0" i="0" u="none" strike="noStrike" baseline="0" dirty="0" err="1">
                <a:latin typeface="Liberation Sans"/>
              </a:rPr>
              <a:t>esp</a:t>
            </a:r>
            <a:r>
              <a:rPr lang="en-CA" sz="1800" b="0" i="0" u="none" strike="noStrike" baseline="0" dirty="0">
                <a:latin typeface="Liberation Sans"/>
              </a:rPr>
              <a:t> ICUs) and high-risk patients (repeated infections)</a:t>
            </a:r>
          </a:p>
          <a:p>
            <a:pPr marL="342900" indent="-342900">
              <a:buAutoNum type="arabicPeriod"/>
            </a:pPr>
            <a:r>
              <a:rPr lang="en-CA" sz="1800" b="0" i="0" u="none" strike="noStrike" baseline="0" dirty="0">
                <a:latin typeface="Liberation Sans"/>
              </a:rPr>
              <a:t>What antiseptic is considered best practice for CVAD line infection prevention? (i.e. CHG and if so which % vs. aqueous solutions) – 2% in 70% alcohol</a:t>
            </a:r>
          </a:p>
          <a:p>
            <a:pPr marL="342900" indent="-342900">
              <a:buAutoNum type="arabicPeriod"/>
            </a:pPr>
            <a:r>
              <a:rPr lang="en-CA" sz="1800" b="0" i="0" u="none" strike="noStrike" baseline="0" dirty="0">
                <a:latin typeface="Liberation Sans"/>
              </a:rPr>
              <a:t>Any advice on line maintenance to prevent CLABSIs? Keep site protected and system closed. CHG sponge at site</a:t>
            </a:r>
          </a:p>
          <a:p>
            <a:pPr marL="342900" indent="-342900">
              <a:buAutoNum type="arabicPeriod"/>
            </a:pPr>
            <a:r>
              <a:rPr lang="en-CA" sz="1800" b="0" i="0" u="none" strike="noStrike" baseline="0" dirty="0">
                <a:latin typeface="Liberation Sans"/>
              </a:rPr>
              <a:t>What is the evidence before or against different locking solutions such as EDTA – evidence looking good to salvage lines – 70%+ success in many studies</a:t>
            </a:r>
          </a:p>
          <a:p>
            <a:pPr marL="342900" indent="-342900">
              <a:buAutoNum type="arabicPeriod"/>
            </a:pPr>
            <a:r>
              <a:rPr lang="en-CA" sz="1800" b="0" i="0" u="none" strike="noStrike" baseline="0" dirty="0">
                <a:latin typeface="Liberation Sans"/>
              </a:rPr>
              <a:t>We have seen a dramatic increase in CLABSIs at our oncology site after day 8 of being in. We believe this is likely due to care and maintenance. WE have been looking for resources.</a:t>
            </a:r>
          </a:p>
          <a:p>
            <a:pPr marL="342900" indent="-342900">
              <a:buAutoNum type="arabicPeriod"/>
            </a:pPr>
            <a:r>
              <a:rPr lang="en-CA" sz="1800" b="0" i="0" u="none" strike="noStrike" baseline="0" dirty="0">
                <a:latin typeface="Liberation Sans"/>
              </a:rPr>
              <a:t>Look forward to hearing about IV bundle practice recommendation. Wondering if an </a:t>
            </a:r>
            <a:r>
              <a:rPr lang="en-CA" sz="1800" b="1" i="0" u="none" strike="noStrike" baseline="0" dirty="0">
                <a:latin typeface="Liberation Sans"/>
              </a:rPr>
              <a:t>environmental scan on if healthcare facilities/ regions are doing annual recertifications or leaving Central line care competencies up to the individual nurses to assess their own skills</a:t>
            </a:r>
            <a:r>
              <a:rPr lang="en-CA" sz="1800" b="0" i="0" u="none" strike="noStrike" baseline="0" dirty="0">
                <a:latin typeface="Liberation Sans"/>
              </a:rPr>
              <a:t>? I recommend annual review – it is a risk to the organization as well as the nurse – and the patient!</a:t>
            </a:r>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62</a:t>
            </a:fld>
            <a:endParaRPr lang="en-US" dirty="0"/>
          </a:p>
        </p:txBody>
      </p:sp>
    </p:spTree>
    <p:extLst>
      <p:ext uri="{BB962C8B-B14F-4D97-AF65-F5344CB8AC3E}">
        <p14:creationId xmlns:p14="http://schemas.microsoft.com/office/powerpoint/2010/main" val="117320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CA" sz="1800" b="0" i="0" u="none" strike="noStrike" baseline="0" dirty="0">
                <a:latin typeface="Liberation Sans"/>
              </a:rPr>
              <a:t>Which is best practice when drawing off a line with an extension (or needleless cap) directly </a:t>
            </a:r>
            <a:r>
              <a:rPr lang="en-CA" sz="1800" b="0" i="0" u="none" strike="noStrike" baseline="0" dirty="0" err="1">
                <a:latin typeface="Liberation Sans"/>
              </a:rPr>
              <a:t>luered</a:t>
            </a:r>
            <a:r>
              <a:rPr lang="en-CA" sz="1800" b="0" i="0" u="none" strike="noStrike" baseline="0" dirty="0">
                <a:latin typeface="Liberation Sans"/>
              </a:rPr>
              <a:t> to the central line - draw through the extension / cap (risk of blood in the cap/extension once done even with good flushing) or open the system and draw directly from the line? IS there an established best practice?</a:t>
            </a:r>
          </a:p>
          <a:p>
            <a:pPr marL="342900" indent="-342900">
              <a:buAutoNum type="arabicPeriod"/>
            </a:pPr>
            <a:r>
              <a:rPr lang="en-CA" sz="1800" b="1" i="0" u="none" strike="noStrike" baseline="0" dirty="0">
                <a:latin typeface="Liberation Sans"/>
              </a:rPr>
              <a:t>CLA-BSI pros and cons of drawing blood from central line, peripheral, or arterial lines – </a:t>
            </a:r>
            <a:r>
              <a:rPr lang="en-CA" sz="1800" b="0" i="0" u="none" strike="noStrike" baseline="0" dirty="0">
                <a:latin typeface="Liberation Sans"/>
              </a:rPr>
              <a:t>In ICUs, when art lines are in place for monitoring and blood gases, this may be the most expedient way to obtain specimens but it is not without risk. Peripheral sampling has the least risk of related infection.</a:t>
            </a:r>
            <a:endParaRPr lang="en-CA" sz="1800" b="1" i="0" u="none" strike="noStrike" baseline="0" dirty="0">
              <a:latin typeface="Liberation Sans"/>
            </a:endParaRPr>
          </a:p>
          <a:p>
            <a:pPr marL="342900" indent="-342900">
              <a:buAutoNum type="arabicPeriod"/>
            </a:pPr>
            <a:endParaRPr lang="en-CA" sz="1800" b="1" i="0" u="none" strike="noStrike" baseline="0" dirty="0">
              <a:latin typeface="Liberation Sans"/>
            </a:endParaRPr>
          </a:p>
          <a:p>
            <a:pPr marL="342900" indent="-342900">
              <a:buAutoNum type="arabicPeriod"/>
            </a:pPr>
            <a:r>
              <a:rPr lang="en-CA" sz="1800" b="0" i="0" u="none" strike="noStrike" baseline="0" dirty="0">
                <a:latin typeface="Liberation Sans"/>
              </a:rPr>
              <a:t>What is the evidence before or against different locking solutions such as EDTA </a:t>
            </a:r>
          </a:p>
          <a:p>
            <a:pPr marL="342900" indent="-342900">
              <a:buAutoNum type="arabicPeriod"/>
            </a:pPr>
            <a:r>
              <a:rPr lang="en-CA" sz="1800" b="0" i="0" u="none" strike="noStrike" baseline="0" dirty="0">
                <a:latin typeface="Liberation Sans"/>
              </a:rPr>
              <a:t>We have seen a dramatic increase in CLABSIs at our oncology site after day 8 of being in. We believe this is likely due to care and maintenance. WE have been looking for resources.</a:t>
            </a:r>
          </a:p>
          <a:p>
            <a:pPr marL="342900" indent="-342900">
              <a:buAutoNum type="arabicPeriod"/>
            </a:pPr>
            <a:r>
              <a:rPr lang="en-CA" sz="1800" b="0" i="0" u="none" strike="noStrike" baseline="0" dirty="0">
                <a:latin typeface="Liberation Sans"/>
              </a:rPr>
              <a:t>Look forward to hearing about IV bundle practice recommendation. Wondering if an </a:t>
            </a:r>
            <a:r>
              <a:rPr lang="en-CA" sz="1800" b="1" i="0" u="none" strike="noStrike" baseline="0" dirty="0">
                <a:latin typeface="Liberation Sans"/>
              </a:rPr>
              <a:t>environmental scan on if healthcare facilities/ regions are doing annual recertifications or leaving Central line care competencies up to the individual nurses to assess their own skills</a:t>
            </a:r>
            <a:r>
              <a:rPr lang="en-CA" sz="1800" b="0" i="0" u="none" strike="noStrike" baseline="0" dirty="0">
                <a:latin typeface="Liberation Sans"/>
              </a:rPr>
              <a:t>? I recommend annual review – it is a risk to the organization as well as the nurse – and the patient!</a:t>
            </a:r>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63</a:t>
            </a:fld>
            <a:endParaRPr lang="en-US" dirty="0"/>
          </a:p>
        </p:txBody>
      </p:sp>
    </p:spTree>
    <p:extLst>
      <p:ext uri="{BB962C8B-B14F-4D97-AF65-F5344CB8AC3E}">
        <p14:creationId xmlns:p14="http://schemas.microsoft.com/office/powerpoint/2010/main" val="4197640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64</a:t>
            </a:fld>
            <a:endParaRPr lang="en-US" dirty="0"/>
          </a:p>
        </p:txBody>
      </p:sp>
    </p:spTree>
    <p:extLst>
      <p:ext uri="{BB962C8B-B14F-4D97-AF65-F5344CB8AC3E}">
        <p14:creationId xmlns:p14="http://schemas.microsoft.com/office/powerpoint/2010/main" val="48693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Estimated</a:t>
            </a:r>
            <a:r>
              <a:rPr kumimoji="0" lang="en-CA" sz="1200" b="0" i="0" u="none" strike="noStrike" kern="0" cap="none" spc="6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40</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000–49</a:t>
            </a:r>
            <a:r>
              <a:rPr kumimoji="0" lang="en-CA" sz="1200" b="0" i="0" u="none" strike="noStrike" kern="0" cap="none" spc="6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000 </a:t>
            </a:r>
            <a:r>
              <a:rPr kumimoji="0" lang="en-CA" sz="1200" b="0" i="0" u="none" strike="noStrike" kern="0" cap="none" spc="0" normalizeH="0" baseline="0" noProof="0" dirty="0">
                <a:ln>
                  <a:noFill/>
                </a:ln>
                <a:solidFill>
                  <a:sysClr val="windowText" lastClr="000000"/>
                </a:solidFill>
                <a:effectLst/>
                <a:uLnTx/>
                <a:uFillTx/>
                <a:latin typeface="Arial"/>
                <a:cs typeface="Arial"/>
              </a:rPr>
              <a:t>episodes</a:t>
            </a:r>
            <a:r>
              <a:rPr kumimoji="0" lang="en-CA" sz="1200" b="0" i="0" u="none" strike="noStrike" kern="0" cap="none" spc="7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a:t>
            </a:r>
            <a:r>
              <a:rPr kumimoji="0" lang="en-CA" sz="1200" b="0" i="0" u="none" strike="noStrike" kern="0" cap="none" spc="8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Canada</a:t>
            </a:r>
            <a:r>
              <a:rPr kumimoji="0" lang="en-CA" sz="1200" b="0" i="0" u="none" strike="noStrike" kern="0" cap="none" spc="8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Resulting</a:t>
            </a:r>
            <a:r>
              <a:rPr kumimoji="0" lang="en-CA" sz="1200" b="0" i="0" u="none" strike="noStrike" kern="0" cap="none" spc="80"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in </a:t>
            </a:r>
            <a:r>
              <a:rPr kumimoji="0" lang="en-CA" sz="1200" b="0" i="0" u="none" strike="noStrike" kern="0" cap="none" spc="0" normalizeH="0" baseline="0" noProof="0" dirty="0">
                <a:ln>
                  <a:noFill/>
                </a:ln>
                <a:solidFill>
                  <a:sysClr val="windowText" lastClr="000000"/>
                </a:solidFill>
                <a:effectLst/>
                <a:uLnTx/>
                <a:uFillTx/>
                <a:latin typeface="Arial"/>
                <a:cs typeface="Arial"/>
              </a:rPr>
              <a:t>7000–9000</a:t>
            </a:r>
            <a:r>
              <a:rPr kumimoji="0" lang="en-CA" sz="1200" b="0" i="0" u="none" strike="noStrike" kern="0" cap="none" spc="15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deaths</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Substantial differences </a:t>
            </a:r>
            <a:r>
              <a:rPr kumimoji="0" lang="en-CA" sz="1200" b="0" i="0" u="none" strike="noStrike" kern="0" cap="none" spc="-25" normalizeH="0" baseline="0" noProof="0" dirty="0">
                <a:ln>
                  <a:noFill/>
                </a:ln>
                <a:solidFill>
                  <a:sysClr val="windowText" lastClr="000000"/>
                </a:solidFill>
                <a:effectLst/>
                <a:uLnTx/>
                <a:uFillTx/>
                <a:latin typeface="Arial"/>
                <a:cs typeface="Arial"/>
              </a:rPr>
              <a:t>in </a:t>
            </a:r>
            <a:r>
              <a:rPr kumimoji="0" lang="en-CA" sz="1200" b="0" i="0" u="none" strike="noStrike" kern="0" cap="none" spc="0" normalizeH="0" baseline="0" noProof="0" dirty="0">
                <a:ln>
                  <a:noFill/>
                </a:ln>
                <a:solidFill>
                  <a:sysClr val="windowText" lastClr="000000"/>
                </a:solidFill>
                <a:effectLst/>
                <a:uLnTx/>
                <a:uFillTx/>
                <a:latin typeface="Arial"/>
                <a:cs typeface="Arial"/>
              </a:rPr>
              <a:t>estimates of nosocomial </a:t>
            </a:r>
            <a:r>
              <a:rPr kumimoji="0" lang="en-CA" sz="1200" b="0" i="0" u="none" strike="noStrike" kern="0" cap="none" spc="-25" normalizeH="0" baseline="0" noProof="0" dirty="0">
                <a:ln>
                  <a:noFill/>
                </a:ln>
                <a:solidFill>
                  <a:sysClr val="windowText" lastClr="000000"/>
                </a:solidFill>
                <a:effectLst/>
                <a:uLnTx/>
                <a:uFillTx/>
                <a:latin typeface="Arial"/>
                <a:cs typeface="Arial"/>
              </a:rPr>
              <a:t>BSI </a:t>
            </a:r>
            <a:r>
              <a:rPr kumimoji="0" lang="en-CA" sz="1200" b="0" i="0" u="none" strike="noStrike" kern="0" cap="none" spc="0" normalizeH="0" baseline="0" noProof="0" dirty="0">
                <a:ln>
                  <a:noFill/>
                </a:ln>
                <a:solidFill>
                  <a:sysClr val="windowText" lastClr="000000"/>
                </a:solidFill>
                <a:effectLst/>
                <a:uLnTx/>
                <a:uFillTx/>
                <a:latin typeface="Arial"/>
                <a:cs typeface="Arial"/>
              </a:rPr>
              <a:t>between population-based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nosocomial infection </a:t>
            </a:r>
            <a:r>
              <a:rPr kumimoji="0" lang="en-CA" sz="1200" b="0" i="0" u="none" strike="noStrike" kern="0" cap="none" spc="-10" normalizeH="0" baseline="0" noProof="0" dirty="0">
                <a:ln>
                  <a:noFill/>
                </a:ln>
                <a:solidFill>
                  <a:sysClr val="windowText" lastClr="000000"/>
                </a:solidFill>
                <a:effectLst/>
                <a:uLnTx/>
                <a:uFillTx/>
                <a:latin typeface="Arial"/>
                <a:cs typeface="Arial"/>
              </a:rPr>
              <a:t>surveillance </a:t>
            </a:r>
            <a:r>
              <a:rPr kumimoji="0" lang="en-CA" sz="1200" b="0" i="0" u="none" strike="noStrike" kern="0" cap="none" spc="0" normalizeH="0" baseline="0" noProof="0" dirty="0">
                <a:ln>
                  <a:noFill/>
                </a:ln>
                <a:solidFill>
                  <a:sysClr val="windowText" lastClr="000000"/>
                </a:solidFill>
                <a:effectLst/>
                <a:uLnTx/>
                <a:uFillTx/>
                <a:latin typeface="Arial"/>
                <a:cs typeface="Arial"/>
              </a:rPr>
              <a:t>data. Among the top </a:t>
            </a:r>
            <a:r>
              <a:rPr kumimoji="0" lang="en-CA" sz="1200" b="0" i="0" u="none" strike="noStrike" kern="0" cap="none" spc="-10" normalizeH="0" baseline="0" noProof="0" dirty="0">
                <a:ln>
                  <a:noFill/>
                </a:ln>
                <a:solidFill>
                  <a:sysClr val="windowText" lastClr="000000"/>
                </a:solidFill>
                <a:effectLst/>
                <a:uLnTx/>
                <a:uFillTx/>
                <a:latin typeface="Arial"/>
                <a:cs typeface="Arial"/>
              </a:rPr>
              <a:t>seven </a:t>
            </a:r>
            <a:r>
              <a:rPr kumimoji="0" lang="en-CA" sz="1200" b="0" i="0" u="none" strike="noStrike" kern="0" cap="none" spc="0" normalizeH="0" baseline="0" noProof="0" dirty="0">
                <a:ln>
                  <a:noFill/>
                </a:ln>
                <a:solidFill>
                  <a:sysClr val="windowText" lastClr="000000"/>
                </a:solidFill>
                <a:effectLst/>
                <a:uLnTx/>
                <a:uFillTx/>
                <a:latin typeface="Arial"/>
                <a:cs typeface="Arial"/>
              </a:rPr>
              <a:t>causes of death in all </a:t>
            </a:r>
            <a:r>
              <a:rPr kumimoji="0" lang="en-CA" sz="1200" b="0" i="0" u="none" strike="noStrike" kern="0" cap="none" spc="-10" normalizeH="0" baseline="0" noProof="0" dirty="0">
                <a:ln>
                  <a:noFill/>
                </a:ln>
                <a:solidFill>
                  <a:sysClr val="windowText" lastClr="000000"/>
                </a:solidFill>
                <a:effectLst/>
                <a:uLnTx/>
                <a:uFillTx/>
                <a:latin typeface="Arial"/>
                <a:cs typeface="Arial"/>
              </a:rPr>
              <a:t>included </a:t>
            </a:r>
            <a:r>
              <a:rPr kumimoji="0" lang="en-CA" sz="1200" b="0" i="0" u="none" strike="noStrike" kern="0" cap="none" spc="0" normalizeH="0" baseline="0" noProof="0" dirty="0">
                <a:ln>
                  <a:noFill/>
                </a:ln>
                <a:solidFill>
                  <a:sysClr val="windowText" lastClr="000000"/>
                </a:solidFill>
                <a:effectLst/>
                <a:uLnTx/>
                <a:uFillTx/>
                <a:latin typeface="Arial"/>
                <a:cs typeface="Arial"/>
              </a:rPr>
              <a:t>countries in North America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10" normalizeH="0" baseline="0" noProof="0" dirty="0">
                <a:ln>
                  <a:noFill/>
                </a:ln>
                <a:solidFill>
                  <a:sysClr val="windowText" lastClr="000000"/>
                </a:solidFill>
                <a:effectLst/>
                <a:uLnTx/>
                <a:uFillTx/>
                <a:latin typeface="Arial"/>
                <a:cs typeface="Arial"/>
              </a:rPr>
              <a:t>Europe</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Difficult to obtain </a:t>
            </a:r>
            <a:r>
              <a:rPr kumimoji="0" lang="en-CA" sz="1200" b="0" i="0" u="none" strike="noStrike" kern="0" cap="none" spc="-10" normalizeH="0" baseline="0" noProof="0" dirty="0">
                <a:ln>
                  <a:noFill/>
                </a:ln>
                <a:solidFill>
                  <a:sysClr val="windowText" lastClr="000000"/>
                </a:solidFill>
                <a:effectLst/>
                <a:uLnTx/>
                <a:uFillTx/>
                <a:latin typeface="Arial"/>
                <a:cs typeface="Arial"/>
              </a:rPr>
              <a:t>precise </a:t>
            </a:r>
            <a:r>
              <a:rPr kumimoji="0" lang="en-CA" sz="1200" b="0" i="0" u="none" strike="noStrike" kern="0" cap="none" spc="0" normalizeH="0" baseline="0" noProof="0" dirty="0">
                <a:ln>
                  <a:noFill/>
                </a:ln>
                <a:solidFill>
                  <a:sysClr val="windowText" lastClr="000000"/>
                </a:solidFill>
                <a:effectLst/>
                <a:uLnTx/>
                <a:uFillTx/>
                <a:latin typeface="Arial"/>
                <a:cs typeface="Arial"/>
              </a:rPr>
              <a:t>estimates of nosocomial </a:t>
            </a:r>
            <a:r>
              <a:rPr kumimoji="0" lang="en-CA" sz="1200" b="0" i="0" u="none" strike="noStrike" kern="0" cap="none" spc="-20" normalizeH="0" baseline="0" noProof="0" dirty="0">
                <a:ln>
                  <a:noFill/>
                </a:ln>
                <a:solidFill>
                  <a:sysClr val="windowText" lastClr="000000"/>
                </a:solidFill>
                <a:effectLst/>
                <a:uLnTx/>
                <a:uFillTx/>
                <a:latin typeface="Arial"/>
                <a:cs typeface="Arial"/>
              </a:rPr>
              <a:t>BSI, </a:t>
            </a:r>
            <a:r>
              <a:rPr kumimoji="0" lang="en-CA" sz="1200" b="0" i="0" u="none" strike="noStrike" kern="0" cap="none" spc="0" normalizeH="0" baseline="0" noProof="0" dirty="0">
                <a:ln>
                  <a:noFill/>
                </a:ln>
                <a:solidFill>
                  <a:sysClr val="windowText" lastClr="000000"/>
                </a:solidFill>
                <a:effectLst/>
                <a:uLnTx/>
                <a:uFillTx/>
                <a:latin typeface="Arial"/>
                <a:cs typeface="Arial"/>
              </a:rPr>
              <a:t>owing to the limited number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studies. This review </a:t>
            </a:r>
            <a:r>
              <a:rPr kumimoji="0" lang="en-CA" sz="1200" b="0" i="0" u="none" strike="noStrike" kern="0" cap="none" spc="-10" normalizeH="0" baseline="0" noProof="0" dirty="0">
                <a:ln>
                  <a:noFill/>
                </a:ln>
                <a:solidFill>
                  <a:sysClr val="windowText" lastClr="000000"/>
                </a:solidFill>
                <a:effectLst/>
                <a:uLnTx/>
                <a:uFillTx/>
                <a:latin typeface="Arial"/>
                <a:cs typeface="Arial"/>
              </a:rPr>
              <a:t>highlights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 need for a greater focus </a:t>
            </a:r>
            <a:r>
              <a:rPr kumimoji="0" lang="en-CA" sz="1200" b="0" i="0" u="none" strike="noStrike" kern="0" cap="none" spc="-25" normalizeH="0" baseline="0" noProof="0" dirty="0">
                <a:ln>
                  <a:noFill/>
                </a:ln>
                <a:solidFill>
                  <a:sysClr val="windowText" lastClr="000000"/>
                </a:solidFill>
                <a:effectLst/>
                <a:uLnTx/>
                <a:uFillTx/>
                <a:latin typeface="Arial"/>
                <a:cs typeface="Arial"/>
              </a:rPr>
              <a:t>on </a:t>
            </a:r>
            <a:r>
              <a:rPr kumimoji="0" lang="en-CA" sz="1200" b="0" i="0" u="none" strike="noStrike" kern="0" cap="none" spc="0" normalizeH="0" baseline="0" noProof="0" dirty="0">
                <a:ln>
                  <a:noFill/>
                </a:ln>
                <a:solidFill>
                  <a:sysClr val="windowText" lastClr="000000"/>
                </a:solidFill>
                <a:effectLst/>
                <a:uLnTx/>
                <a:uFillTx/>
                <a:latin typeface="Arial"/>
                <a:cs typeface="Arial"/>
              </a:rPr>
              <a:t>BSI research in order to </a:t>
            </a:r>
            <a:r>
              <a:rPr kumimoji="0" lang="en-CA" sz="1200" b="0" i="0" u="none" strike="noStrike" kern="0" cap="none" spc="-10" normalizeH="0" baseline="0" noProof="0" dirty="0">
                <a:ln>
                  <a:noFill/>
                </a:ln>
                <a:solidFill>
                  <a:sysClr val="windowText" lastClr="000000"/>
                </a:solidFill>
                <a:effectLst/>
                <a:uLnTx/>
                <a:uFillTx/>
                <a:latin typeface="Arial"/>
                <a:cs typeface="Arial"/>
              </a:rPr>
              <a:t>reduce </a:t>
            </a:r>
            <a:r>
              <a:rPr kumimoji="0" lang="en-CA" sz="1200" b="0" i="0" u="none" strike="noStrike" kern="0" cap="none" spc="0" normalizeH="0" baseline="0" noProof="0" dirty="0">
                <a:ln>
                  <a:noFill/>
                </a:ln>
                <a:solidFill>
                  <a:sysClr val="windowText" lastClr="000000"/>
                </a:solidFill>
                <a:effectLst/>
                <a:uLnTx/>
                <a:uFillTx/>
                <a:latin typeface="Arial"/>
                <a:cs typeface="Arial"/>
              </a:rPr>
              <a:t>the overall burden of disease </a:t>
            </a:r>
            <a:r>
              <a:rPr kumimoji="0" lang="en-CA" sz="1200" b="0" i="0" u="none" strike="noStrike" kern="0" cap="none" spc="-25" normalizeH="0" baseline="0" noProof="0" dirty="0">
                <a:ln>
                  <a:noFill/>
                </a:ln>
                <a:solidFill>
                  <a:sysClr val="windowText" lastClr="000000"/>
                </a:solidFill>
                <a:effectLst/>
                <a:uLnTx/>
                <a:uFillTx/>
                <a:latin typeface="Arial"/>
                <a:cs typeface="Arial"/>
              </a:rPr>
              <a:t>by </a:t>
            </a:r>
            <a:r>
              <a:rPr kumimoji="0" lang="en-CA" sz="1200" b="0" i="0" u="none" strike="noStrike" kern="0" cap="none" spc="0" normalizeH="0" baseline="0" noProof="0" dirty="0">
                <a:ln>
                  <a:noFill/>
                </a:ln>
                <a:solidFill>
                  <a:sysClr val="windowText" lastClr="000000"/>
                </a:solidFill>
                <a:effectLst/>
                <a:uLnTx/>
                <a:uFillTx/>
                <a:latin typeface="Arial"/>
                <a:cs typeface="Arial"/>
              </a:rPr>
              <a:t>improving the outcome </a:t>
            </a:r>
            <a:r>
              <a:rPr kumimoji="0" lang="en-CA" sz="1200" b="0" i="0" u="none" strike="noStrike" kern="0" cap="none" spc="-25" normalizeH="0" baseline="0" noProof="0" dirty="0">
                <a:ln>
                  <a:noFill/>
                </a:ln>
                <a:solidFill>
                  <a:sysClr val="windowText" lastClr="000000"/>
                </a:solidFill>
                <a:effectLst/>
                <a:uLnTx/>
                <a:uFillTx/>
                <a:latin typeface="Arial"/>
                <a:cs typeface="Arial"/>
              </a:rPr>
              <a:t>of</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patients with BSI. It </a:t>
            </a:r>
            <a:r>
              <a:rPr kumimoji="0" lang="en-CA" sz="1200" b="0" i="0" u="none" strike="noStrike" kern="0" cap="none" spc="-20" normalizeH="0" baseline="0" noProof="0" dirty="0">
                <a:ln>
                  <a:noFill/>
                </a:ln>
                <a:solidFill>
                  <a:sysClr val="windowText" lastClr="000000"/>
                </a:solidFill>
                <a:effectLst/>
                <a:uLnTx/>
                <a:uFillTx/>
                <a:latin typeface="Arial"/>
                <a:cs typeface="Arial"/>
              </a:rPr>
              <a:t>also </a:t>
            </a:r>
            <a:r>
              <a:rPr kumimoji="0" lang="en-CA" sz="1200" b="0" i="0" u="none" strike="noStrike" kern="0" cap="none" spc="0" normalizeH="0" baseline="0" noProof="0" dirty="0">
                <a:ln>
                  <a:noFill/>
                </a:ln>
                <a:solidFill>
                  <a:sysClr val="windowText" lastClr="000000"/>
                </a:solidFill>
                <a:effectLst/>
                <a:uLnTx/>
                <a:uFillTx/>
                <a:latin typeface="Arial"/>
                <a:cs typeface="Arial"/>
              </a:rPr>
              <a:t>emphasizes the role of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 </a:t>
            </a:r>
            <a:r>
              <a:rPr kumimoji="0" lang="en-CA" sz="1200" b="0" i="0" u="none" strike="noStrike" kern="0" cap="none" spc="0" normalizeH="0" baseline="0" noProof="0" dirty="0">
                <a:ln>
                  <a:noFill/>
                </a:ln>
                <a:solidFill>
                  <a:sysClr val="windowText" lastClr="000000"/>
                </a:solidFill>
                <a:effectLst/>
                <a:uLnTx/>
                <a:uFillTx/>
                <a:latin typeface="Arial"/>
                <a:cs typeface="Arial"/>
              </a:rPr>
              <a:t>control and prevention </a:t>
            </a:r>
            <a:r>
              <a:rPr kumimoji="0" lang="en-CA" sz="1200" b="0" i="0" u="none" strike="noStrike" kern="0" cap="none" spc="-10" normalizeH="0" baseline="0" noProof="0" dirty="0">
                <a:ln>
                  <a:noFill/>
                </a:ln>
                <a:solidFill>
                  <a:sysClr val="windowText" lastClr="000000"/>
                </a:solidFill>
                <a:effectLst/>
                <a:uLnTx/>
                <a:uFillTx/>
                <a:latin typeface="Arial"/>
                <a:cs typeface="Arial"/>
              </a:rPr>
              <a:t>methods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 reducing the burden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nosocomial</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BSI</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Goto,</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&amp;</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Al-</a:t>
            </a:r>
            <a:r>
              <a:rPr kumimoji="0" lang="en-CA" sz="1200" b="0" i="0" u="none" strike="noStrike" kern="0" cap="none" spc="0" normalizeH="0" baseline="0" noProof="0" dirty="0">
                <a:ln>
                  <a:noFill/>
                </a:ln>
                <a:solidFill>
                  <a:sysClr val="windowText" lastClr="000000"/>
                </a:solidFill>
                <a:effectLst/>
                <a:uLnTx/>
                <a:uFillTx/>
                <a:latin typeface="Arial"/>
                <a:cs typeface="Arial"/>
              </a:rPr>
              <a:t>Hasan, M. N. (2013). </a:t>
            </a:r>
            <a:r>
              <a:rPr kumimoji="0" lang="en-CA" sz="1200" b="0" i="0" u="none" strike="noStrike" kern="0" cap="none" spc="-10" normalizeH="0" baseline="0" noProof="0" dirty="0">
                <a:ln>
                  <a:noFill/>
                </a:ln>
                <a:solidFill>
                  <a:sysClr val="windowText" lastClr="000000"/>
                </a:solidFill>
                <a:effectLst/>
                <a:uLnTx/>
                <a:uFillTx/>
                <a:latin typeface="Arial"/>
                <a:cs typeface="Arial"/>
              </a:rPr>
              <a:t>Overall </a:t>
            </a:r>
            <a:r>
              <a:rPr kumimoji="0" lang="en-CA" sz="1200" b="0" i="0" u="none" strike="noStrike" kern="0" cap="none" spc="0" normalizeH="0" baseline="0" noProof="0" dirty="0">
                <a:ln>
                  <a:noFill/>
                </a:ln>
                <a:solidFill>
                  <a:sysClr val="windowText" lastClr="000000"/>
                </a:solidFill>
                <a:effectLst/>
                <a:uLnTx/>
                <a:uFillTx/>
                <a:latin typeface="Arial"/>
                <a:cs typeface="Arial"/>
              </a:rPr>
              <a:t>burden of bloodstream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 </a:t>
            </a:r>
            <a:r>
              <a:rPr kumimoji="0" lang="en-CA" sz="1200" b="0" i="0" u="none" strike="noStrike" kern="0" cap="none" spc="0" normalizeH="0" baseline="0" noProof="0" dirty="0">
                <a:ln>
                  <a:noFill/>
                </a:ln>
                <a:solidFill>
                  <a:sysClr val="windowText" lastClr="000000"/>
                </a:solidFill>
                <a:effectLst/>
                <a:uLnTx/>
                <a:uFillTx/>
                <a:latin typeface="Arial"/>
                <a:cs typeface="Arial"/>
              </a:rPr>
              <a:t>and nosocomial </a:t>
            </a:r>
            <a:r>
              <a:rPr kumimoji="0" lang="en-CA" sz="1200" b="0" i="0" u="none" strike="noStrike" kern="0" cap="none" spc="-10" normalizeH="0" baseline="0" noProof="0" dirty="0">
                <a:ln>
                  <a:noFill/>
                </a:ln>
                <a:solidFill>
                  <a:sysClr val="windowText" lastClr="000000"/>
                </a:solidFill>
                <a:effectLst/>
                <a:uLnTx/>
                <a:uFillTx/>
                <a:latin typeface="Arial"/>
                <a:cs typeface="Arial"/>
              </a:rPr>
              <a:t>bloodstream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 in North America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Europe. Clinical </a:t>
            </a:r>
            <a:r>
              <a:rPr kumimoji="0" lang="en-CA" sz="1200" b="0" i="0" u="none" strike="noStrike" kern="0" cap="none" spc="-10" normalizeH="0" baseline="0" noProof="0" dirty="0">
                <a:ln>
                  <a:noFill/>
                </a:ln>
                <a:solidFill>
                  <a:sysClr val="windowText" lastClr="000000"/>
                </a:solidFill>
                <a:effectLst/>
                <a:uLnTx/>
                <a:uFillTx/>
                <a:latin typeface="Arial"/>
                <a:cs typeface="Arial"/>
              </a:rPr>
              <a:t>Microbiology</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and Infection, 19(6), 501-</a:t>
            </a:r>
            <a:r>
              <a:rPr kumimoji="0" lang="en-CA" sz="1200" b="0" i="0" u="none" strike="noStrike" kern="0" cap="none" spc="-20" normalizeH="0" baseline="0" noProof="0" dirty="0">
                <a:ln>
                  <a:noFill/>
                </a:ln>
                <a:solidFill>
                  <a:sysClr val="windowText" lastClr="000000"/>
                </a:solidFill>
                <a:effectLst/>
                <a:uLnTx/>
                <a:uFillTx/>
                <a:latin typeface="Arial"/>
                <a:cs typeface="Arial"/>
              </a:rPr>
              <a:t>509.</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Central </a:t>
            </a:r>
            <a:r>
              <a:rPr kumimoji="0" lang="en-CA" sz="1200" b="0" i="0" u="none" strike="noStrike" kern="0" cap="none" spc="-10" normalizeH="0" baseline="0" noProof="0" dirty="0">
                <a:ln>
                  <a:noFill/>
                </a:ln>
                <a:solidFill>
                  <a:sysClr val="windowText" lastClr="000000"/>
                </a:solidFill>
                <a:effectLst/>
                <a:uLnTx/>
                <a:uFillTx/>
                <a:latin typeface="Arial"/>
                <a:cs typeface="Arial"/>
              </a:rPr>
              <a:t>line–associated </a:t>
            </a:r>
            <a:r>
              <a:rPr kumimoji="0" lang="en-CA" sz="1200" b="0" i="0" u="none" strike="noStrike" kern="0" cap="none" spc="0" normalizeH="0" baseline="0" noProof="0" dirty="0">
                <a:ln>
                  <a:noFill/>
                </a:ln>
                <a:solidFill>
                  <a:sysClr val="windowText" lastClr="000000"/>
                </a:solidFill>
                <a:effectLst/>
                <a:uLnTx/>
                <a:uFillTx/>
                <a:latin typeface="Arial"/>
                <a:cs typeface="Arial"/>
              </a:rPr>
              <a:t>bloodstream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(CLABSIs) are associated </a:t>
            </a:r>
            <a:r>
              <a:rPr kumimoji="0" lang="en-CA" sz="1200" b="0" i="0" u="none" strike="noStrike" kern="0" cap="none" spc="-20" normalizeH="0" baseline="0" noProof="0" dirty="0">
                <a:ln>
                  <a:noFill/>
                </a:ln>
                <a:solidFill>
                  <a:sysClr val="windowText" lastClr="000000"/>
                </a:solidFill>
                <a:effectLst/>
                <a:uLnTx/>
                <a:uFillTx/>
                <a:latin typeface="Arial"/>
                <a:cs typeface="Arial"/>
              </a:rPr>
              <a:t>with </a:t>
            </a:r>
            <a:r>
              <a:rPr kumimoji="0" lang="en-CA" sz="1200" b="0" i="0" u="none" strike="noStrike" kern="0" cap="none" spc="0" normalizeH="0" baseline="0" noProof="0" dirty="0">
                <a:ln>
                  <a:noFill/>
                </a:ln>
                <a:solidFill>
                  <a:sysClr val="windowText" lastClr="000000"/>
                </a:solidFill>
                <a:effectLst/>
                <a:uLnTx/>
                <a:uFillTx/>
                <a:latin typeface="Arial"/>
                <a:cs typeface="Arial"/>
              </a:rPr>
              <a:t>significant morbidity, </a:t>
            </a:r>
            <a:r>
              <a:rPr kumimoji="0" lang="en-CA" sz="1200" b="0" i="0" u="none" strike="noStrike" kern="0" cap="none" spc="-10" normalizeH="0" baseline="0" noProof="0" dirty="0">
                <a:ln>
                  <a:noFill/>
                </a:ln>
                <a:solidFill>
                  <a:sysClr val="windowText" lastClr="000000"/>
                </a:solidFill>
                <a:effectLst/>
                <a:uLnTx/>
                <a:uFillTx/>
                <a:latin typeface="Arial"/>
                <a:cs typeface="Arial"/>
              </a:rPr>
              <a:t>mortality, </a:t>
            </a:r>
            <a:r>
              <a:rPr kumimoji="0" lang="en-CA" sz="1200" b="0" i="0" u="none" strike="noStrike" kern="0" cap="none" spc="0" normalizeH="0" baseline="0" noProof="0" dirty="0">
                <a:ln>
                  <a:noFill/>
                </a:ln>
                <a:solidFill>
                  <a:sysClr val="windowText" lastClr="000000"/>
                </a:solidFill>
                <a:effectLst/>
                <a:uLnTx/>
                <a:uFillTx/>
                <a:latin typeface="Arial"/>
                <a:cs typeface="Arial"/>
              </a:rPr>
              <a:t>and healthcare </a:t>
            </a:r>
            <a:r>
              <a:rPr kumimoji="0" lang="en-CA" sz="1200" b="0" i="0" u="none" strike="noStrike" kern="0" cap="none" spc="-10" normalizeH="0" baseline="0" noProof="0" dirty="0">
                <a:ln>
                  <a:noFill/>
                </a:ln>
                <a:solidFill>
                  <a:sysClr val="windowText" lastClr="000000"/>
                </a:solidFill>
                <a:effectLst/>
                <a:uLnTx/>
                <a:uFillTx/>
                <a:latin typeface="Arial"/>
                <a:cs typeface="Arial"/>
              </a:rPr>
              <a:t>costs.1 Mortality </a:t>
            </a:r>
            <a:r>
              <a:rPr kumimoji="0" lang="en-CA" sz="1200" b="0" i="0" u="none" strike="noStrike" kern="0" cap="none" spc="0" normalizeH="0" baseline="0" noProof="0" dirty="0">
                <a:ln>
                  <a:noFill/>
                </a:ln>
                <a:solidFill>
                  <a:sysClr val="windowText" lastClr="000000"/>
                </a:solidFill>
                <a:effectLst/>
                <a:uLnTx/>
                <a:uFillTx/>
                <a:latin typeface="Arial"/>
                <a:cs typeface="Arial"/>
              </a:rPr>
              <a:t>from CLABSIs is estimated to </a:t>
            </a:r>
            <a:r>
              <a:rPr kumimoji="0" lang="en-CA" sz="1200" b="0" i="0" u="none" strike="noStrike" kern="0" cap="none" spc="-25" normalizeH="0" baseline="0" noProof="0" dirty="0">
                <a:ln>
                  <a:noFill/>
                </a:ln>
                <a:solidFill>
                  <a:sysClr val="windowText" lastClr="000000"/>
                </a:solidFill>
                <a:effectLst/>
                <a:uLnTx/>
                <a:uFillTx/>
                <a:latin typeface="Arial"/>
                <a:cs typeface="Arial"/>
              </a:rPr>
              <a:t>be </a:t>
            </a:r>
            <a:r>
              <a:rPr kumimoji="0" lang="en-CA" sz="1200" b="0" i="0" u="none" strike="noStrike" kern="0" cap="none" spc="0" normalizeH="0" baseline="0" noProof="0" dirty="0">
                <a:ln>
                  <a:noFill/>
                </a:ln>
                <a:solidFill>
                  <a:sysClr val="windowText" lastClr="000000"/>
                </a:solidFill>
                <a:effectLst/>
                <a:uLnTx/>
                <a:uFillTx/>
                <a:latin typeface="Arial"/>
                <a:cs typeface="Arial"/>
              </a:rPr>
              <a:t>an upward of 40%, making </a:t>
            </a:r>
            <a:r>
              <a:rPr kumimoji="0" lang="en-CA" sz="1200" b="0" i="0" u="none" strike="noStrike" kern="0" cap="none" spc="-20" normalizeH="0" baseline="0" noProof="0" dirty="0">
                <a:ln>
                  <a:noFill/>
                </a:ln>
                <a:solidFill>
                  <a:sysClr val="windowText" lastClr="000000"/>
                </a:solidFill>
                <a:effectLst/>
                <a:uLnTx/>
                <a:uFillTx/>
                <a:latin typeface="Arial"/>
                <a:cs typeface="Arial"/>
              </a:rPr>
              <a:t>them </a:t>
            </a:r>
            <a:r>
              <a:rPr kumimoji="0" lang="en-CA" sz="1200" b="0" i="0" u="none" strike="noStrike" kern="0" cap="none" spc="0" normalizeH="0" baseline="0" noProof="0" dirty="0">
                <a:ln>
                  <a:noFill/>
                </a:ln>
                <a:solidFill>
                  <a:sysClr val="windowText" lastClr="000000"/>
                </a:solidFill>
                <a:effectLst/>
                <a:uLnTx/>
                <a:uFillTx/>
                <a:latin typeface="Arial"/>
                <a:cs typeface="Arial"/>
              </a:rPr>
              <a:t>one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of</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deadliest</a:t>
            </a:r>
            <a:r>
              <a:rPr kumimoji="0" lang="en-CA" sz="1200" b="0" i="0" u="none" strike="noStrike" kern="0" cap="none" spc="-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healthcare-</a:t>
            </a:r>
            <a:r>
              <a:rPr kumimoji="0" lang="en-CA" sz="1200" b="0" i="0" u="none" strike="noStrike" kern="0" cap="none" spc="0" normalizeH="0" baseline="0" noProof="0" dirty="0">
                <a:ln>
                  <a:noFill/>
                </a:ln>
                <a:solidFill>
                  <a:sysClr val="windowText" lastClr="000000"/>
                </a:solidFill>
                <a:effectLst/>
                <a:uLnTx/>
                <a:uFillTx/>
                <a:latin typeface="Arial"/>
                <a:cs typeface="Arial"/>
              </a:rPr>
              <a:t>associated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infections.2 Central </a:t>
            </a:r>
            <a:r>
              <a:rPr kumimoji="0" lang="en-CA" sz="1200" b="0" i="0" u="none" strike="noStrike" kern="0" cap="none" spc="0" normalizeH="0" baseline="0" noProof="0" dirty="0">
                <a:ln>
                  <a:noFill/>
                </a:ln>
                <a:solidFill>
                  <a:sysClr val="windowText" lastClr="000000"/>
                </a:solidFill>
                <a:effectLst/>
                <a:uLnTx/>
                <a:uFillTx/>
                <a:latin typeface="Arial"/>
                <a:cs typeface="Arial"/>
              </a:rPr>
              <a:t>line–associated </a:t>
            </a:r>
            <a:r>
              <a:rPr kumimoji="0" lang="en-CA" sz="1200" b="0" i="0" u="none" strike="noStrike" kern="0" cap="none" spc="-10" normalizeH="0" baseline="0" noProof="0" dirty="0">
                <a:ln>
                  <a:noFill/>
                </a:ln>
                <a:solidFill>
                  <a:sysClr val="windowText" lastClr="000000"/>
                </a:solidFill>
                <a:effectLst/>
                <a:uLnTx/>
                <a:uFillTx/>
                <a:latin typeface="Arial"/>
                <a:cs typeface="Arial"/>
              </a:rPr>
              <a:t>bloodstream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 may also lead to </a:t>
            </a:r>
            <a:r>
              <a:rPr kumimoji="0" lang="en-CA" sz="1200" b="0" i="0" u="none" strike="noStrike" kern="0" cap="none" spc="-50" normalizeH="0" baseline="0" noProof="0" dirty="0">
                <a:ln>
                  <a:noFill/>
                </a:ln>
                <a:solidFill>
                  <a:sysClr val="windowText" lastClr="000000"/>
                </a:solidFill>
                <a:effectLst/>
                <a:uLnTx/>
                <a:uFillTx/>
                <a:latin typeface="Arial"/>
                <a:cs typeface="Arial"/>
              </a:rPr>
              <a:t>3 </a:t>
            </a:r>
            <a:r>
              <a:rPr kumimoji="0" lang="en-CA" sz="1200" b="0" i="0" u="none" strike="noStrike" kern="0" cap="none" spc="0" normalizeH="0" baseline="0" noProof="0" dirty="0">
                <a:ln>
                  <a:noFill/>
                </a:ln>
                <a:solidFill>
                  <a:sysClr val="windowText" lastClr="000000"/>
                </a:solidFill>
                <a:effectLst/>
                <a:uLnTx/>
                <a:uFillTx/>
                <a:latin typeface="Arial"/>
                <a:cs typeface="Arial"/>
              </a:rPr>
              <a:t>weeks of increased length </a:t>
            </a:r>
            <a:r>
              <a:rPr kumimoji="0" lang="en-CA" sz="1200" b="0" i="0" u="none" strike="noStrike" kern="0" cap="none" spc="-25" normalizeH="0" baseline="0" noProof="0" dirty="0">
                <a:ln>
                  <a:noFill/>
                </a:ln>
                <a:solidFill>
                  <a:sysClr val="windowText" lastClr="000000"/>
                </a:solidFill>
                <a:effectLst/>
                <a:uLnTx/>
                <a:uFillTx/>
                <a:latin typeface="Arial"/>
                <a:cs typeface="Arial"/>
              </a:rPr>
              <a:t>of</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stay and up to $56,000 USD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excess healthcare cost for </a:t>
            </a:r>
            <a:r>
              <a:rPr kumimoji="0" lang="en-CA" sz="1200" b="0" i="0" u="none" strike="noStrike" kern="0" cap="none" spc="-20" normalizeH="0" baseline="0" noProof="0" dirty="0">
                <a:ln>
                  <a:noFill/>
                </a:ln>
                <a:solidFill>
                  <a:sysClr val="windowText" lastClr="000000"/>
                </a:solidFill>
                <a:effectLst/>
                <a:uLnTx/>
                <a:uFillTx/>
                <a:latin typeface="Arial"/>
                <a:cs typeface="Arial"/>
              </a:rPr>
              <a:t>each </a:t>
            </a:r>
            <a:r>
              <a:rPr kumimoji="0" lang="en-CA" sz="1200" b="0" i="0" u="none" strike="noStrike" kern="0" cap="none" spc="0" normalizeH="0" baseline="0" noProof="0" dirty="0">
                <a:ln>
                  <a:noFill/>
                </a:ln>
                <a:solidFill>
                  <a:sysClr val="windowText" lastClr="000000"/>
                </a:solidFill>
                <a:effectLst/>
                <a:uLnTx/>
                <a:uFillTx/>
                <a:latin typeface="Arial"/>
                <a:cs typeface="Arial"/>
              </a:rPr>
              <a:t>CLABSI </a:t>
            </a:r>
            <a:r>
              <a:rPr kumimoji="0" lang="en-CA" sz="1200" b="0" i="0" u="none" strike="noStrike" kern="0" cap="none" spc="-10" normalizeH="0" baseline="0" noProof="0" dirty="0">
                <a:ln>
                  <a:noFill/>
                </a:ln>
                <a:solidFill>
                  <a:sysClr val="windowText" lastClr="000000"/>
                </a:solidFill>
                <a:effectLst/>
                <a:uLnTx/>
                <a:uFillTx/>
                <a:latin typeface="Arial"/>
                <a:cs typeface="Arial"/>
              </a:rPr>
              <a:t>event.2</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pPr marL="25400" marR="17780" lvl="0" indent="0" defTabSz="914400" eaLnBrk="1" fontAlgn="auto" latinLnBrk="0" hangingPunct="1">
              <a:lnSpc>
                <a:spcPts val="2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Canadian data from 10 </a:t>
            </a:r>
            <a:r>
              <a:rPr kumimoji="0" lang="en-CA" sz="1200" b="0" i="0" u="none" strike="noStrike" kern="0" cap="none" spc="-10" normalizeH="0" baseline="0" noProof="0" dirty="0">
                <a:ln>
                  <a:noFill/>
                </a:ln>
                <a:solidFill>
                  <a:sysClr val="windowText" lastClr="000000"/>
                </a:solidFill>
                <a:effectLst/>
                <a:uLnTx/>
                <a:uFillTx/>
                <a:latin typeface="Arial"/>
                <a:cs typeface="Arial"/>
              </a:rPr>
              <a:t>provinces </a:t>
            </a:r>
            <a:r>
              <a:rPr kumimoji="0" lang="en-CA" sz="1200" b="0" i="0" u="none" strike="noStrike" kern="0" cap="none" spc="0" normalizeH="0" baseline="0" noProof="0" dirty="0">
                <a:ln>
                  <a:noFill/>
                </a:ln>
                <a:solidFill>
                  <a:sysClr val="windowText" lastClr="000000"/>
                </a:solidFill>
                <a:effectLst/>
                <a:uLnTx/>
                <a:uFillTx/>
                <a:latin typeface="Arial"/>
                <a:cs typeface="Arial"/>
              </a:rPr>
              <a:t>reveal that device-</a:t>
            </a:r>
            <a:r>
              <a:rPr kumimoji="0" lang="en-CA" sz="1200" b="0" i="0" u="none" strike="noStrike" kern="0" cap="none" spc="-10" normalizeH="0" baseline="0" noProof="0" dirty="0">
                <a:ln>
                  <a:noFill/>
                </a:ln>
                <a:solidFill>
                  <a:sysClr val="windowText" lastClr="000000"/>
                </a:solidFill>
                <a:effectLst/>
                <a:uLnTx/>
                <a:uFillTx/>
                <a:latin typeface="Arial"/>
                <a:cs typeface="Arial"/>
              </a:rPr>
              <a:t>associated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infections, including central </a:t>
            </a:r>
            <a:r>
              <a:rPr kumimoji="0" lang="en-CA" sz="1200" b="0" i="0" u="none" strike="noStrike" kern="0" cap="none" spc="-10" normalizeH="0" baseline="0" noProof="0" dirty="0">
                <a:ln>
                  <a:noFill/>
                </a:ln>
                <a:solidFill>
                  <a:sysClr val="windowText" lastClr="000000"/>
                </a:solidFill>
                <a:effectLst/>
                <a:uLnTx/>
                <a:uFillTx/>
                <a:latin typeface="Arial"/>
                <a:cs typeface="Arial"/>
              </a:rPr>
              <a:t>lines </a:t>
            </a:r>
            <a:r>
              <a:rPr kumimoji="0" lang="en-CA" sz="1200" b="0" i="0" u="none" strike="noStrike" kern="0" cap="none" spc="0" normalizeH="0" baseline="0" noProof="0" dirty="0">
                <a:ln>
                  <a:noFill/>
                </a:ln>
                <a:solidFill>
                  <a:sysClr val="windowText" lastClr="000000"/>
                </a:solidFill>
                <a:effectLst/>
                <a:uLnTx/>
                <a:uFillTx/>
                <a:latin typeface="Arial"/>
                <a:cs typeface="Arial"/>
              </a:rPr>
              <a:t>(CLs), account for 35.6% of </a:t>
            </a:r>
            <a:r>
              <a:rPr kumimoji="0" lang="en-CA" sz="1200" b="0" i="0" u="none" strike="noStrike" kern="0" cap="none" spc="-25" normalizeH="0" baseline="0" noProof="0" dirty="0">
                <a:ln>
                  <a:noFill/>
                </a:ln>
                <a:solidFill>
                  <a:sysClr val="windowText" lastClr="000000"/>
                </a:solidFill>
                <a:effectLst/>
                <a:uLnTx/>
                <a:uFillTx/>
                <a:latin typeface="Arial"/>
                <a:cs typeface="Arial"/>
              </a:rPr>
              <a:t>all </a:t>
            </a:r>
            <a:r>
              <a:rPr kumimoji="0" lang="en-CA" sz="1200" b="0" i="0" u="none" strike="noStrike" kern="0" cap="none" spc="0" normalizeH="0" baseline="0" noProof="0" dirty="0">
                <a:ln>
                  <a:noFill/>
                </a:ln>
                <a:solidFill>
                  <a:sysClr val="windowText" lastClr="000000"/>
                </a:solidFill>
                <a:effectLst/>
                <a:uLnTx/>
                <a:uFillTx/>
                <a:latin typeface="Arial"/>
                <a:cs typeface="Arial"/>
              </a:rPr>
              <a:t>healthcare-associated </a:t>
            </a:r>
            <a:r>
              <a:rPr kumimoji="0" lang="en-CA" sz="1200" b="0" i="0" u="none" strike="noStrike" kern="0" cap="none" spc="-10" normalizeH="0" baseline="0" noProof="0" dirty="0">
                <a:ln>
                  <a:noFill/>
                </a:ln>
                <a:solidFill>
                  <a:sysClr val="windowText" lastClr="000000"/>
                </a:solidFill>
                <a:effectLst/>
                <a:uLnTx/>
                <a:uFillTx/>
                <a:latin typeface="Arial"/>
                <a:cs typeface="Arial"/>
              </a:rPr>
              <a:t>infections, </a:t>
            </a:r>
            <a:r>
              <a:rPr kumimoji="0" lang="en-CA" sz="1200" b="0" i="0" u="none" strike="noStrike" kern="0" cap="none" spc="0" normalizeH="0" baseline="0" noProof="0" dirty="0">
                <a:ln>
                  <a:noFill/>
                </a:ln>
                <a:solidFill>
                  <a:sysClr val="windowText" lastClr="000000"/>
                </a:solidFill>
                <a:effectLst/>
                <a:uLnTx/>
                <a:uFillTx/>
                <a:latin typeface="Arial"/>
                <a:cs typeface="Arial"/>
              </a:rPr>
              <a:t>and CLABSIs make up 21.2%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these.3 Another study </a:t>
            </a:r>
            <a:r>
              <a:rPr kumimoji="0" lang="en-CA" sz="1200" b="0" i="0" u="none" strike="noStrike" kern="0" cap="none" spc="-10" normalizeH="0" baseline="0" noProof="0" dirty="0">
                <a:ln>
                  <a:noFill/>
                </a:ln>
                <a:solidFill>
                  <a:sysClr val="windowText" lastClr="000000"/>
                </a:solidFill>
                <a:effectLst/>
                <a:uLnTx/>
                <a:uFillTx/>
                <a:latin typeface="Arial"/>
                <a:cs typeface="Arial"/>
              </a:rPr>
              <a:t>reported </a:t>
            </a:r>
            <a:r>
              <a:rPr kumimoji="0" lang="en-CA" sz="1200" b="0" i="0" u="none" strike="noStrike" kern="0" cap="none" spc="0" normalizeH="0" baseline="0" noProof="0" dirty="0">
                <a:ln>
                  <a:noFill/>
                </a:ln>
                <a:solidFill>
                  <a:sysClr val="windowText" lastClr="000000"/>
                </a:solidFill>
                <a:effectLst/>
                <a:uLnTx/>
                <a:uFillTx/>
                <a:latin typeface="Arial"/>
                <a:cs typeface="Arial"/>
              </a:rPr>
              <a:t>that between 2009 and </a:t>
            </a:r>
            <a:r>
              <a:rPr kumimoji="0" lang="en-CA" sz="1200" b="0" i="0" u="none" strike="noStrike" kern="0" cap="none" spc="-10" normalizeH="0" baseline="0" noProof="0" dirty="0">
                <a:ln>
                  <a:noFill/>
                </a:ln>
                <a:solidFill>
                  <a:sysClr val="windowText" lastClr="000000"/>
                </a:solidFill>
                <a:effectLst/>
                <a:uLnTx/>
                <a:uFillTx/>
                <a:latin typeface="Arial"/>
                <a:cs typeface="Arial"/>
              </a:rPr>
              <a:t>2018, </a:t>
            </a:r>
            <a:r>
              <a:rPr kumimoji="0" lang="en-CA" sz="1200" b="0" i="0" u="none" strike="noStrike" kern="0" cap="none" spc="0" normalizeH="0" baseline="0" noProof="0" dirty="0">
                <a:ln>
                  <a:noFill/>
                </a:ln>
                <a:solidFill>
                  <a:sysClr val="windowText" lastClr="000000"/>
                </a:solidFill>
                <a:effectLst/>
                <a:uLnTx/>
                <a:uFillTx/>
                <a:latin typeface="Arial"/>
                <a:cs typeface="Arial"/>
              </a:rPr>
              <a:t>there were 2973 cases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a:ln>
                  <a:noFill/>
                </a:ln>
                <a:solidFill>
                  <a:sysClr val="windowText" lastClr="000000"/>
                </a:solidFill>
                <a:effectLst/>
                <a:uLnTx/>
                <a:uFillTx/>
                <a:latin typeface="Arial"/>
                <a:cs typeface="Arial"/>
              </a:rPr>
              <a:t>CLABSIs, most of </a:t>
            </a:r>
            <a:r>
              <a:rPr kumimoji="0" lang="en-CA" sz="1200" b="0" i="0" u="none" strike="noStrike" kern="0" cap="none" spc="-10" normalizeH="0" baseline="0" noProof="0" dirty="0">
                <a:ln>
                  <a:noFill/>
                </a:ln>
                <a:solidFill>
                  <a:sysClr val="windowText" lastClr="000000"/>
                </a:solidFill>
                <a:effectLst/>
                <a:uLnTx/>
                <a:uFillTx/>
                <a:latin typeface="Arial"/>
                <a:cs typeface="Arial"/>
              </a:rPr>
              <a:t>which</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occurred in adult intensive </a:t>
            </a:r>
            <a:r>
              <a:rPr kumimoji="0" lang="en-CA" sz="1200" b="0" i="0" u="none" strike="noStrike" kern="0" cap="none" spc="-20" normalizeH="0" baseline="0" noProof="0" dirty="0">
                <a:ln>
                  <a:noFill/>
                </a:ln>
                <a:solidFill>
                  <a:sysClr val="windowText" lastClr="000000"/>
                </a:solidFill>
                <a:effectLst/>
                <a:uLnTx/>
                <a:uFillTx/>
                <a:latin typeface="Arial"/>
                <a:cs typeface="Arial"/>
              </a:rPr>
              <a:t>care </a:t>
            </a:r>
            <a:r>
              <a:rPr kumimoji="0" lang="en-CA" sz="1200" b="0" i="0" u="none" strike="noStrike" kern="0" cap="none" spc="0" normalizeH="0" baseline="0" noProof="0" dirty="0">
                <a:ln>
                  <a:noFill/>
                </a:ln>
                <a:solidFill>
                  <a:sysClr val="windowText" lastClr="000000"/>
                </a:solidFill>
                <a:effectLst/>
                <a:uLnTx/>
                <a:uFillTx/>
                <a:latin typeface="Arial"/>
                <a:cs typeface="Arial"/>
              </a:rPr>
              <a:t>units (ICUs) and neonatal </a:t>
            </a:r>
            <a:r>
              <a:rPr kumimoji="0" lang="en-CA" sz="1200" b="0" i="0" u="none" strike="noStrike" kern="0" cap="none" spc="-10" normalizeH="0" baseline="0" noProof="0" dirty="0">
                <a:ln>
                  <a:noFill/>
                </a:ln>
                <a:solidFill>
                  <a:sysClr val="windowText" lastClr="000000"/>
                </a:solidFill>
                <a:effectLst/>
                <a:uLnTx/>
                <a:uFillTx/>
                <a:latin typeface="Arial"/>
                <a:cs typeface="Arial"/>
              </a:rPr>
              <a:t>ICUs. </a:t>
            </a:r>
            <a:r>
              <a:rPr kumimoji="0" lang="en-CA" sz="1200" b="0" i="0" u="none" strike="noStrike" kern="0" cap="none" spc="0" normalizeH="0" baseline="0" noProof="0" dirty="0">
                <a:ln>
                  <a:noFill/>
                </a:ln>
                <a:solidFill>
                  <a:sysClr val="windowText" lastClr="000000"/>
                </a:solidFill>
                <a:effectLst/>
                <a:uLnTx/>
                <a:uFillTx/>
                <a:latin typeface="Arial"/>
                <a:cs typeface="Arial"/>
              </a:rPr>
              <a:t>Within 30 days of first </a:t>
            </a:r>
            <a:r>
              <a:rPr kumimoji="0" lang="en-CA" sz="1200" b="0" i="0" u="none" strike="noStrike" kern="0" cap="none" spc="-10" normalizeH="0" baseline="0" noProof="0" dirty="0">
                <a:ln>
                  <a:noFill/>
                </a:ln>
                <a:solidFill>
                  <a:sysClr val="windowText" lastClr="000000"/>
                </a:solidFill>
                <a:effectLst/>
                <a:uLnTx/>
                <a:uFillTx/>
                <a:latin typeface="Arial"/>
                <a:cs typeface="Arial"/>
              </a:rPr>
              <a:t>positive </a:t>
            </a:r>
            <a:r>
              <a:rPr kumimoji="0" lang="en-CA" sz="1200" b="0" i="0" u="none" strike="noStrike" kern="0" cap="none" spc="0" normalizeH="0" baseline="0" noProof="0" dirty="0">
                <a:ln>
                  <a:noFill/>
                </a:ln>
                <a:solidFill>
                  <a:sysClr val="windowText" lastClr="000000"/>
                </a:solidFill>
                <a:effectLst/>
                <a:uLnTx/>
                <a:uFillTx/>
                <a:latin typeface="Arial"/>
                <a:cs typeface="Arial"/>
              </a:rPr>
              <a:t>culture, 32.3% of adult </a:t>
            </a:r>
            <a:r>
              <a:rPr kumimoji="0" lang="en-CA" sz="1200" b="0" i="0" u="none" strike="noStrike" kern="0" cap="none" spc="-10" normalizeH="0" baseline="0" noProof="0" dirty="0">
                <a:ln>
                  <a:noFill/>
                </a:ln>
                <a:solidFill>
                  <a:sysClr val="windowText" lastClr="000000"/>
                </a:solidFill>
                <a:effectLst/>
                <a:uLnTx/>
                <a:uFillTx/>
                <a:latin typeface="Arial"/>
                <a:cs typeface="Arial"/>
              </a:rPr>
              <a:t>CLABSIs </a:t>
            </a:r>
            <a:r>
              <a:rPr kumimoji="0" lang="en-CA" sz="1200" b="0" i="0" u="none" strike="noStrike" kern="0" cap="none" spc="0" normalizeH="0" baseline="0" noProof="0" dirty="0">
                <a:ln>
                  <a:noFill/>
                </a:ln>
                <a:solidFill>
                  <a:sysClr val="windowText" lastClr="000000"/>
                </a:solidFill>
                <a:effectLst/>
                <a:uLnTx/>
                <a:uFillTx/>
                <a:latin typeface="Arial"/>
                <a:cs typeface="Arial"/>
              </a:rPr>
              <a:t>and 8% of neonatal ICU </a:t>
            </a:r>
            <a:r>
              <a:rPr kumimoji="0" lang="en-CA" sz="1200" b="0" i="0" u="none" strike="noStrike" kern="0" cap="none" spc="-10" normalizeH="0" baseline="0" noProof="0" dirty="0">
                <a:ln>
                  <a:noFill/>
                </a:ln>
                <a:solidFill>
                  <a:sysClr val="windowText" lastClr="000000"/>
                </a:solidFill>
                <a:effectLst/>
                <a:uLnTx/>
                <a:uFillTx/>
                <a:latin typeface="Arial"/>
                <a:cs typeface="Arial"/>
              </a:rPr>
              <a:t>CLABSI </a:t>
            </a:r>
            <a:r>
              <a:rPr kumimoji="0" lang="en-CA" sz="1200" b="0" i="0" u="none" strike="noStrike" kern="0" cap="none" spc="0" normalizeH="0" baseline="0" noProof="0" dirty="0">
                <a:ln>
                  <a:noFill/>
                </a:ln>
                <a:solidFill>
                  <a:sysClr val="windowText" lastClr="000000"/>
                </a:solidFill>
                <a:effectLst/>
                <a:uLnTx/>
                <a:uFillTx/>
                <a:latin typeface="Arial"/>
                <a:cs typeface="Arial"/>
              </a:rPr>
              <a:t>cases had </a:t>
            </a:r>
            <a:r>
              <a:rPr kumimoji="0" lang="en-CA" sz="1200" b="0" i="0" u="none" strike="noStrike" kern="0" cap="none" spc="-10" normalizeH="0" baseline="0" noProof="0" dirty="0">
                <a:ln>
                  <a:noFill/>
                </a:ln>
                <a:solidFill>
                  <a:sysClr val="windowText" lastClr="000000"/>
                </a:solidFill>
                <a:effectLst/>
                <a:uLnTx/>
                <a:uFillTx/>
                <a:latin typeface="Arial"/>
                <a:cs typeface="Arial"/>
              </a:rPr>
              <a:t>died.4 Overall</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CLABSI rates in adult ICUs </a:t>
            </a:r>
            <a:r>
              <a:rPr kumimoji="0" lang="en-CA" sz="1200" b="0" i="0" u="none" strike="noStrike" kern="0" cap="none" spc="-25" normalizeH="0" baseline="0" noProof="0" dirty="0">
                <a:ln>
                  <a:noFill/>
                </a:ln>
                <a:solidFill>
                  <a:sysClr val="windowText" lastClr="000000"/>
                </a:solidFill>
                <a:effectLst/>
                <a:uLnTx/>
                <a:uFillTx/>
                <a:latin typeface="Arial"/>
                <a:cs typeface="Arial"/>
              </a:rPr>
              <a:t>in </a:t>
            </a:r>
            <a:r>
              <a:rPr kumimoji="0" lang="en-CA" sz="1200" b="0" i="0" u="none" strike="noStrike" kern="0" cap="none" spc="0" normalizeH="0" baseline="0" noProof="0" dirty="0">
                <a:ln>
                  <a:noFill/>
                </a:ln>
                <a:solidFill>
                  <a:sysClr val="windowText" lastClr="000000"/>
                </a:solidFill>
                <a:effectLst/>
                <a:uLnTx/>
                <a:uFillTx/>
                <a:latin typeface="Arial"/>
                <a:cs typeface="Arial"/>
              </a:rPr>
              <a:t>Canada are similar to the </a:t>
            </a:r>
            <a:r>
              <a:rPr kumimoji="0" lang="en-CA" sz="1200" b="0" i="0" u="none" strike="noStrike" kern="0" cap="none" spc="-10" normalizeH="0" baseline="0" noProof="0" dirty="0">
                <a:ln>
                  <a:noFill/>
                </a:ln>
                <a:solidFill>
                  <a:sysClr val="windowText" lastClr="000000"/>
                </a:solidFill>
                <a:effectLst/>
                <a:uLnTx/>
                <a:uFillTx/>
                <a:latin typeface="Arial"/>
                <a:cs typeface="Arial"/>
              </a:rPr>
              <a:t>rates </a:t>
            </a:r>
            <a:r>
              <a:rPr kumimoji="0" lang="en-CA" sz="1200" b="0" i="0" u="none" strike="noStrike" kern="0" cap="none" spc="0" normalizeH="0" baseline="0" noProof="0" dirty="0">
                <a:ln>
                  <a:noFill/>
                </a:ln>
                <a:solidFill>
                  <a:sysClr val="windowText" lastClr="000000"/>
                </a:solidFill>
                <a:effectLst/>
                <a:uLnTx/>
                <a:uFillTx/>
                <a:latin typeface="Arial"/>
                <a:cs typeface="Arial"/>
              </a:rPr>
              <a:t>reported in the United States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in Australia. However, </a:t>
            </a:r>
            <a:r>
              <a:rPr kumimoji="0" lang="en-CA" sz="1200" b="0" i="0" u="none" strike="noStrike" kern="0" cap="none" spc="-10" normalizeH="0" baseline="0" noProof="0" dirty="0">
                <a:ln>
                  <a:noFill/>
                </a:ln>
                <a:solidFill>
                  <a:sysClr val="windowText" lastClr="000000"/>
                </a:solidFill>
                <a:effectLst/>
                <a:uLnTx/>
                <a:uFillTx/>
                <a:latin typeface="Arial"/>
                <a:cs typeface="Arial"/>
              </a:rPr>
              <a:t>higher </a:t>
            </a:r>
            <a:r>
              <a:rPr kumimoji="0" lang="en-CA" sz="1200" b="0" i="0" u="none" strike="noStrike" kern="0" cap="none" spc="0" normalizeH="0" baseline="0" noProof="0" dirty="0">
                <a:ln>
                  <a:noFill/>
                </a:ln>
                <a:solidFill>
                  <a:sysClr val="windowText" lastClr="000000"/>
                </a:solidFill>
                <a:effectLst/>
                <a:uLnTx/>
                <a:uFillTx/>
                <a:latin typeface="Arial"/>
                <a:cs typeface="Arial"/>
              </a:rPr>
              <a:t>rates have been reported in </a:t>
            </a:r>
            <a:r>
              <a:rPr kumimoji="0" lang="en-CA" sz="1200" b="0" i="0" u="none" strike="noStrike" kern="0" cap="none" spc="-10" normalizeH="0" baseline="0" noProof="0" dirty="0">
                <a:ln>
                  <a:noFill/>
                </a:ln>
                <a:solidFill>
                  <a:sysClr val="windowText" lastClr="000000"/>
                </a:solidFill>
                <a:effectLst/>
                <a:uLnTx/>
                <a:uFillTx/>
                <a:latin typeface="Arial"/>
                <a:cs typeface="Arial"/>
              </a:rPr>
              <a:t>other </a:t>
            </a:r>
            <a:r>
              <a:rPr kumimoji="0" lang="en-CA" sz="1200" b="0" i="0" u="none" strike="noStrike" kern="0" cap="none" spc="0" normalizeH="0" baseline="0" noProof="0" dirty="0">
                <a:ln>
                  <a:noFill/>
                </a:ln>
                <a:solidFill>
                  <a:sysClr val="windowText" lastClr="000000"/>
                </a:solidFill>
                <a:effectLst/>
                <a:uLnTx/>
                <a:uFillTx/>
                <a:latin typeface="Arial"/>
                <a:cs typeface="Arial"/>
              </a:rPr>
              <a:t>areas, including Europe, </a:t>
            </a:r>
            <a:r>
              <a:rPr kumimoji="0" lang="en-CA" sz="1200" b="0" i="0" u="none" strike="noStrike" kern="0" cap="none" spc="-10" normalizeH="0" baseline="0" noProof="0" dirty="0">
                <a:ln>
                  <a:noFill/>
                </a:ln>
                <a:solidFill>
                  <a:sysClr val="windowText" lastClr="000000"/>
                </a:solidFill>
                <a:effectLst/>
                <a:uLnTx/>
                <a:uFillTx/>
                <a:latin typeface="Arial"/>
                <a:cs typeface="Arial"/>
              </a:rPr>
              <a:t>Latin </a:t>
            </a:r>
            <a:r>
              <a:rPr kumimoji="0" lang="en-CA" sz="1200" b="0" i="0" u="none" strike="noStrike" kern="0" cap="none" spc="0" normalizeH="0" baseline="0" noProof="0" dirty="0">
                <a:ln>
                  <a:noFill/>
                </a:ln>
                <a:solidFill>
                  <a:sysClr val="windowText" lastClr="000000"/>
                </a:solidFill>
                <a:effectLst/>
                <a:uLnTx/>
                <a:uFillTx/>
                <a:latin typeface="Arial"/>
                <a:cs typeface="Arial"/>
              </a:rPr>
              <a:t>America, and Southeast </a:t>
            </a:r>
            <a:r>
              <a:rPr kumimoji="0" lang="en-CA" sz="1200" b="0" i="0" u="none" strike="noStrike" kern="0" cap="none" spc="-10" normalizeH="0" baseline="0" noProof="0" dirty="0">
                <a:ln>
                  <a:noFill/>
                </a:ln>
                <a:solidFill>
                  <a:sysClr val="windowText" lastClr="000000"/>
                </a:solidFill>
                <a:effectLst/>
                <a:uLnTx/>
                <a:uFillTx/>
                <a:latin typeface="Arial"/>
                <a:cs typeface="Arial"/>
              </a:rPr>
              <a:t>Asia.5</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5</a:t>
            </a:fld>
            <a:endParaRPr lang="en-US" dirty="0"/>
          </a:p>
        </p:txBody>
      </p:sp>
    </p:spTree>
    <p:extLst>
      <p:ext uri="{BB962C8B-B14F-4D97-AF65-F5344CB8AC3E}">
        <p14:creationId xmlns:p14="http://schemas.microsoft.com/office/powerpoint/2010/main" val="74019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One study reported a </a:t>
            </a:r>
            <a:r>
              <a:rPr kumimoji="0" lang="en-CA" sz="1200" b="0" i="0" u="none" strike="noStrike" kern="0" cap="none" spc="-25" normalizeH="0" baseline="0" noProof="0" dirty="0">
                <a:ln>
                  <a:noFill/>
                </a:ln>
                <a:solidFill>
                  <a:sysClr val="windowText" lastClr="000000"/>
                </a:solidFill>
                <a:effectLst/>
                <a:uLnTx/>
                <a:uFillTx/>
                <a:latin typeface="Arial"/>
                <a:cs typeface="Arial"/>
              </a:rPr>
              <a:t>51% </a:t>
            </a:r>
            <a:r>
              <a:rPr kumimoji="0" lang="en-CA" sz="1200" b="0" i="0" u="none" strike="noStrike" kern="0" cap="none" spc="0" normalizeH="0" baseline="0" noProof="0" dirty="0">
                <a:ln>
                  <a:noFill/>
                </a:ln>
                <a:solidFill>
                  <a:sysClr val="windowText" lastClr="000000"/>
                </a:solidFill>
                <a:effectLst/>
                <a:uLnTx/>
                <a:uFillTx/>
                <a:latin typeface="Arial"/>
                <a:cs typeface="Arial"/>
              </a:rPr>
              <a:t>increased rate of </a:t>
            </a:r>
            <a:r>
              <a:rPr kumimoji="0" lang="en-CA" sz="1200" b="0" i="0" u="none" strike="noStrike" kern="0" cap="none" spc="-10" normalizeH="0" baseline="0" noProof="0" dirty="0">
                <a:ln>
                  <a:noFill/>
                </a:ln>
                <a:solidFill>
                  <a:sysClr val="windowText" lastClr="000000"/>
                </a:solidFill>
                <a:effectLst/>
                <a:uLnTx/>
                <a:uFillTx/>
                <a:latin typeface="Arial"/>
                <a:cs typeface="Arial"/>
              </a:rPr>
              <a:t>CLABSIs</a:t>
            </a:r>
            <a:r>
              <a:rPr kumimoji="0" lang="en-CA" sz="1200" b="0" i="0" u="none" strike="noStrike" kern="0" cap="none" spc="50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during the pandemic period, </a:t>
            </a:r>
            <a:r>
              <a:rPr kumimoji="0" lang="en-CA" sz="1200" b="0" i="0" u="none" strike="noStrike" kern="0" cap="none" spc="-25" normalizeH="0" baseline="0" noProof="0" dirty="0">
                <a:ln>
                  <a:noFill/>
                </a:ln>
                <a:solidFill>
                  <a:sysClr val="windowText" lastClr="000000"/>
                </a:solidFill>
                <a:effectLst/>
                <a:uLnTx/>
                <a:uFillTx/>
                <a:latin typeface="Arial"/>
                <a:cs typeface="Arial"/>
              </a:rPr>
              <a:t>and </a:t>
            </a:r>
            <a:r>
              <a:rPr kumimoji="0" lang="en-CA" sz="1200" b="0" i="0" u="none" strike="noStrike" kern="0" cap="none" spc="0" normalizeH="0" baseline="0" noProof="0" dirty="0">
                <a:ln>
                  <a:noFill/>
                </a:ln>
                <a:solidFill>
                  <a:sysClr val="windowText" lastClr="000000"/>
                </a:solidFill>
                <a:effectLst/>
                <a:uLnTx/>
                <a:uFillTx/>
                <a:latin typeface="Arial"/>
                <a:cs typeface="Arial"/>
              </a:rPr>
              <a:t>the rates of CLABSIs in </a:t>
            </a:r>
            <a:r>
              <a:rPr kumimoji="0" lang="en-CA" sz="1200" b="0" i="0" u="none" strike="noStrike" kern="0" cap="none" spc="-10" normalizeH="0" baseline="0" noProof="0" dirty="0">
                <a:ln>
                  <a:noFill/>
                </a:ln>
                <a:solidFill>
                  <a:sysClr val="windowText" lastClr="000000"/>
                </a:solidFill>
                <a:effectLst/>
                <a:uLnTx/>
                <a:uFillTx/>
                <a:latin typeface="Arial"/>
                <a:cs typeface="Arial"/>
              </a:rPr>
              <a:t>COVID </a:t>
            </a:r>
            <a:r>
              <a:rPr kumimoji="0" lang="en-CA" sz="1200" b="0" i="0" u="none" strike="noStrike" kern="0" cap="none" spc="0" normalizeH="0" baseline="0" noProof="0" dirty="0">
                <a:ln>
                  <a:noFill/>
                </a:ln>
                <a:solidFill>
                  <a:sysClr val="windowText" lastClr="000000"/>
                </a:solidFill>
                <a:effectLst/>
                <a:uLnTx/>
                <a:uFillTx/>
                <a:latin typeface="Arial"/>
                <a:cs typeface="Arial"/>
              </a:rPr>
              <a:t>patients specifically were 5 </a:t>
            </a:r>
            <a:r>
              <a:rPr kumimoji="0" lang="en-CA" sz="1200" b="0" i="0" u="none" strike="noStrike" kern="0" cap="none" spc="-10" normalizeH="0" baseline="0" noProof="0" dirty="0">
                <a:ln>
                  <a:noFill/>
                </a:ln>
                <a:solidFill>
                  <a:sysClr val="windowText" lastClr="000000"/>
                </a:solidFill>
                <a:effectLst/>
                <a:uLnTx/>
                <a:uFillTx/>
                <a:latin typeface="Arial"/>
                <a:cs typeface="Arial"/>
              </a:rPr>
              <a:t>times </a:t>
            </a:r>
            <a:r>
              <a:rPr kumimoji="0" lang="en-CA" sz="1200" b="0" i="0" u="none" strike="noStrike" kern="0" cap="none" spc="0" normalizeH="0" baseline="0" noProof="0" dirty="0">
                <a:ln>
                  <a:noFill/>
                </a:ln>
                <a:solidFill>
                  <a:sysClr val="windowText" lastClr="000000"/>
                </a:solidFill>
                <a:effectLst/>
                <a:uLnTx/>
                <a:uFillTx/>
                <a:latin typeface="Arial"/>
                <a:cs typeface="Arial"/>
              </a:rPr>
              <a:t>greater than non-</a:t>
            </a:r>
            <a:r>
              <a:rPr kumimoji="0" lang="en-CA" sz="1200" b="0" i="0" u="none" strike="noStrike" kern="0" cap="none" spc="-10" normalizeH="0" baseline="0" noProof="0" dirty="0">
                <a:ln>
                  <a:noFill/>
                </a:ln>
                <a:solidFill>
                  <a:sysClr val="windowText" lastClr="000000"/>
                </a:solidFill>
                <a:effectLst/>
                <a:uLnTx/>
                <a:uFillTx/>
                <a:latin typeface="Arial"/>
                <a:cs typeface="Arial"/>
              </a:rPr>
              <a:t>COVID </a:t>
            </a:r>
            <a:r>
              <a:rPr kumimoji="0" lang="en-CA" sz="1200" b="0" i="0" u="none" strike="noStrike" kern="0" cap="none" spc="0" normalizeH="0" baseline="0" noProof="0" dirty="0">
                <a:ln>
                  <a:noFill/>
                </a:ln>
                <a:solidFill>
                  <a:sysClr val="windowText" lastClr="000000"/>
                </a:solidFill>
                <a:effectLst/>
                <a:uLnTx/>
                <a:uFillTx/>
                <a:latin typeface="Arial"/>
                <a:cs typeface="Arial"/>
              </a:rPr>
              <a:t>hospitalized </a:t>
            </a:r>
            <a:r>
              <a:rPr kumimoji="0" lang="en-CA" sz="1200" b="0" i="0" u="none" strike="noStrike" kern="0" cap="none" spc="-10" normalizeH="0" baseline="0" noProof="0" dirty="0">
                <a:ln>
                  <a:noFill/>
                </a:ln>
                <a:solidFill>
                  <a:sysClr val="windowText" lastClr="000000"/>
                </a:solidFill>
                <a:effectLst/>
                <a:uLnTx/>
                <a:uFillTx/>
                <a:latin typeface="Arial"/>
                <a:cs typeface="Arial"/>
              </a:rPr>
              <a:t>patients.12 Another </a:t>
            </a:r>
            <a:r>
              <a:rPr kumimoji="0" lang="en-CA" sz="1200" b="0" i="0" u="none" strike="noStrike" kern="0" cap="none" spc="0" normalizeH="0" baseline="0" noProof="0" dirty="0">
                <a:ln>
                  <a:noFill/>
                </a:ln>
                <a:solidFill>
                  <a:sysClr val="windowText" lastClr="000000"/>
                </a:solidFill>
                <a:effectLst/>
                <a:uLnTx/>
                <a:uFillTx/>
                <a:latin typeface="Arial"/>
                <a:cs typeface="Arial"/>
              </a:rPr>
              <a:t>study of more than 900 </a:t>
            </a:r>
            <a:r>
              <a:rPr kumimoji="0" lang="en-CA" sz="1200" b="0" i="0" u="none" strike="noStrike" kern="0" cap="none" spc="-10" normalizeH="0" baseline="0" noProof="0" dirty="0">
                <a:ln>
                  <a:noFill/>
                </a:ln>
                <a:solidFill>
                  <a:sysClr val="windowText" lastClr="000000"/>
                </a:solidFill>
                <a:effectLst/>
                <a:uLnTx/>
                <a:uFillTx/>
                <a:latin typeface="Arial"/>
                <a:cs typeface="Arial"/>
              </a:rPr>
              <a:t>facilities</a:t>
            </a:r>
            <a:r>
              <a:rPr kumimoji="0" lang="en-CA" sz="1200" b="0" i="0" u="none" strike="noStrike" kern="0" cap="none" spc="0" normalizeH="0" baseline="0" noProof="0" dirty="0">
                <a:ln>
                  <a:noFill/>
                </a:ln>
                <a:solidFill>
                  <a:sysClr val="windowText" lastClr="000000"/>
                </a:solidFill>
                <a:effectLst/>
                <a:uLnTx/>
                <a:uFillTx/>
                <a:latin typeface="Arial"/>
                <a:cs typeface="Arial"/>
              </a:rPr>
              <a:t> in the United States reported </a:t>
            </a:r>
            <a:r>
              <a:rPr kumimoji="0" lang="en-CA" sz="1200" b="0" i="0" u="none" strike="noStrike" kern="0" cap="none" spc="-50" normalizeH="0" baseline="0" noProof="0" dirty="0">
                <a:ln>
                  <a:noFill/>
                </a:ln>
                <a:solidFill>
                  <a:sysClr val="windowText" lastClr="000000"/>
                </a:solidFill>
                <a:effectLst/>
                <a:uLnTx/>
                <a:uFillTx/>
                <a:latin typeface="Arial"/>
                <a:cs typeface="Arial"/>
              </a:rPr>
              <a:t>a </a:t>
            </a:r>
            <a:r>
              <a:rPr kumimoji="0" lang="en-CA" sz="1200" b="0" i="0" u="none" strike="noStrike" kern="0" cap="none" spc="0" normalizeH="0" baseline="0" noProof="0" dirty="0">
                <a:ln>
                  <a:noFill/>
                </a:ln>
                <a:solidFill>
                  <a:sysClr val="windowText" lastClr="000000"/>
                </a:solidFill>
                <a:effectLst/>
                <a:uLnTx/>
                <a:uFillTx/>
                <a:latin typeface="Arial"/>
                <a:cs typeface="Arial"/>
              </a:rPr>
              <a:t>28% increase in a </a:t>
            </a:r>
            <a:r>
              <a:rPr kumimoji="0" lang="en-CA" sz="1200" b="0" i="0" u="none" strike="noStrike" kern="0" cap="none" spc="-10" normalizeH="0" baseline="0" noProof="0" dirty="0">
                <a:ln>
                  <a:noFill/>
                </a:ln>
                <a:solidFill>
                  <a:sysClr val="windowText" lastClr="000000"/>
                </a:solidFill>
                <a:effectLst/>
                <a:uLnTx/>
                <a:uFillTx/>
                <a:latin typeface="Arial"/>
                <a:cs typeface="Arial"/>
              </a:rPr>
              <a:t>standardized </a:t>
            </a:r>
            <a:r>
              <a:rPr kumimoji="0" lang="en-CA" sz="1200" b="0" i="0" u="none" strike="noStrike" kern="0" cap="none" spc="0" normalizeH="0" baseline="0" noProof="0" dirty="0">
                <a:ln>
                  <a:noFill/>
                </a:ln>
                <a:solidFill>
                  <a:sysClr val="windowText" lastClr="000000"/>
                </a:solidFill>
                <a:effectLst/>
                <a:uLnTx/>
                <a:uFillTx/>
                <a:latin typeface="Arial"/>
                <a:cs typeface="Arial"/>
              </a:rPr>
              <a:t>infection ratio for </a:t>
            </a:r>
            <a:r>
              <a:rPr kumimoji="0" lang="en-CA" sz="1200" b="0" i="0" u="none" strike="noStrike" kern="0" cap="none" spc="-10" normalizeH="0" baseline="0" noProof="0" dirty="0">
                <a:ln>
                  <a:noFill/>
                </a:ln>
                <a:solidFill>
                  <a:sysClr val="windowText" lastClr="000000"/>
                </a:solidFill>
                <a:effectLst/>
                <a:uLnTx/>
                <a:uFillTx/>
                <a:latin typeface="Arial"/>
                <a:cs typeface="Arial"/>
              </a:rPr>
              <a:t>CLABSIs.13</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6</a:t>
            </a:fld>
            <a:endParaRPr lang="en-US" dirty="0"/>
          </a:p>
        </p:txBody>
      </p:sp>
    </p:spTree>
    <p:extLst>
      <p:ext uri="{BB962C8B-B14F-4D97-AF65-F5344CB8AC3E}">
        <p14:creationId xmlns:p14="http://schemas.microsoft.com/office/powerpoint/2010/main" val="308462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First graph indicates the rate </a:t>
            </a:r>
            <a:r>
              <a:rPr kumimoji="0" lang="en-CA" sz="1200" b="0" i="0" u="none" strike="noStrike" kern="0" cap="none" spc="-25" normalizeH="0" baseline="0" noProof="0" dirty="0">
                <a:ln>
                  <a:noFill/>
                </a:ln>
                <a:solidFill>
                  <a:sysClr val="windowText" lastClr="000000"/>
                </a:solidFill>
                <a:effectLst/>
                <a:uLnTx/>
                <a:uFillTx/>
                <a:latin typeface="Arial"/>
                <a:cs typeface="Arial"/>
              </a:rPr>
              <a:t>of </a:t>
            </a:r>
            <a:r>
              <a:rPr kumimoji="0" lang="en-CA" sz="1200" b="0" i="0" u="none" strike="noStrike" kern="0" cap="none" spc="0" normalizeH="0" baseline="0" noProof="0" dirty="0" err="1">
                <a:ln>
                  <a:noFill/>
                </a:ln>
                <a:solidFill>
                  <a:sysClr val="windowText" lastClr="000000"/>
                </a:solidFill>
                <a:effectLst/>
                <a:uLnTx/>
                <a:uFillTx/>
                <a:latin typeface="Arial"/>
                <a:cs typeface="Arial"/>
              </a:rPr>
              <a:t>clabsi</a:t>
            </a:r>
            <a:r>
              <a:rPr kumimoji="0" lang="en-CA" sz="1200" b="0" i="0" u="none" strike="noStrike" kern="0" cap="none" spc="0" normalizeH="0" baseline="0" noProof="0" dirty="0">
                <a:ln>
                  <a:noFill/>
                </a:ln>
                <a:solidFill>
                  <a:sysClr val="windowText" lastClr="000000"/>
                </a:solidFill>
                <a:effectLst/>
                <a:uLnTx/>
                <a:uFillTx/>
                <a:latin typeface="Arial"/>
                <a:cs typeface="Arial"/>
              </a:rPr>
              <a:t>/1000 catheter days, </a:t>
            </a:r>
            <a:r>
              <a:rPr kumimoji="0" lang="en-CA" sz="1200" b="0" i="0" u="none" strike="noStrike" kern="0" cap="none" spc="-25" normalizeH="0" baseline="0" noProof="0" dirty="0">
                <a:ln>
                  <a:noFill/>
                </a:ln>
                <a:solidFill>
                  <a:sysClr val="windowText" lastClr="000000"/>
                </a:solidFill>
                <a:effectLst/>
                <a:uLnTx/>
                <a:uFillTx/>
                <a:latin typeface="Arial"/>
                <a:cs typeface="Arial"/>
              </a:rPr>
              <a:t>in </a:t>
            </a:r>
            <a:r>
              <a:rPr kumimoji="0" lang="en-CA" sz="1200" b="0" i="0" u="none" strike="noStrike" kern="0" cap="none" spc="0" normalizeH="0" baseline="0" noProof="0" dirty="0">
                <a:ln>
                  <a:noFill/>
                </a:ln>
                <a:solidFill>
                  <a:sysClr val="windowText" lastClr="000000"/>
                </a:solidFill>
                <a:effectLst/>
                <a:uLnTx/>
                <a:uFillTx/>
                <a:latin typeface="Arial"/>
                <a:cs typeface="Arial"/>
              </a:rPr>
              <a:t>2021, the rate reached </a:t>
            </a:r>
            <a:r>
              <a:rPr kumimoji="0" lang="en-CA" sz="1200" b="0" i="0" u="none" strike="noStrike" kern="0" cap="none" spc="-25" normalizeH="0" baseline="0" noProof="0" dirty="0">
                <a:ln>
                  <a:noFill/>
                </a:ln>
                <a:solidFill>
                  <a:sysClr val="windowText" lastClr="000000"/>
                </a:solidFill>
                <a:effectLst/>
                <a:uLnTx/>
                <a:uFillTx/>
                <a:latin typeface="Arial"/>
                <a:cs typeface="Arial"/>
              </a:rPr>
              <a:t>2.1</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7</a:t>
            </a:fld>
            <a:endParaRPr lang="en-US" dirty="0"/>
          </a:p>
        </p:txBody>
      </p:sp>
    </p:spTree>
    <p:extLst>
      <p:ext uri="{BB962C8B-B14F-4D97-AF65-F5344CB8AC3E}">
        <p14:creationId xmlns:p14="http://schemas.microsoft.com/office/powerpoint/2010/main" val="384790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latin typeface="Arial"/>
                <a:cs typeface="Arial"/>
              </a:rPr>
              <a:t>Note</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mostly</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CONS</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2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blue,</a:t>
            </a:r>
            <a:r>
              <a:rPr kumimoji="0" lang="en-CA" sz="1200" b="0" i="0" u="none" strike="noStrike" kern="0" cap="none" spc="25" normalizeH="0" baseline="0" noProof="0" dirty="0">
                <a:ln>
                  <a:noFill/>
                </a:ln>
                <a:solidFill>
                  <a:sysClr val="windowText" lastClr="000000"/>
                </a:solidFill>
                <a:effectLst/>
                <a:uLnTx/>
                <a:uFillTx/>
                <a:latin typeface="Arial"/>
                <a:cs typeface="Arial"/>
              </a:rPr>
              <a:t> </a:t>
            </a:r>
            <a:r>
              <a:rPr kumimoji="0" lang="en-CA" sz="1200" b="0" i="0" u="none" strike="noStrike" kern="0" cap="none" spc="-20" normalizeH="0" baseline="0" noProof="0" dirty="0">
                <a:ln>
                  <a:noFill/>
                </a:ln>
                <a:solidFill>
                  <a:sysClr val="windowText" lastClr="000000"/>
                </a:solidFill>
                <a:effectLst/>
                <a:uLnTx/>
                <a:uFillTx/>
                <a:latin typeface="Arial"/>
                <a:cs typeface="Arial"/>
              </a:rPr>
              <a:t>then </a:t>
            </a:r>
            <a:r>
              <a:rPr kumimoji="0" lang="en-CA" sz="1200" b="0" i="0" u="none" strike="noStrike" kern="0" cap="none" spc="0" normalizeH="0" baseline="0" noProof="0" dirty="0">
                <a:ln>
                  <a:noFill/>
                </a:ln>
                <a:solidFill>
                  <a:sysClr val="windowText" lastClr="000000"/>
                </a:solidFill>
                <a:effectLst/>
                <a:uLnTx/>
                <a:uFillTx/>
                <a:latin typeface="Arial"/>
                <a:cs typeface="Arial"/>
              </a:rPr>
              <a:t>enterococcus</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3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green</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5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increasing,</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then</a:t>
            </a:r>
            <a:r>
              <a:rPr kumimoji="0" lang="en-CA" sz="1200" b="0" i="0" u="none" strike="noStrike" kern="0" cap="none" spc="35" normalizeH="0" baseline="0" noProof="0" dirty="0">
                <a:ln>
                  <a:noFill/>
                </a:ln>
                <a:solidFill>
                  <a:sysClr val="windowText" lastClr="000000"/>
                </a:solidFill>
                <a:effectLst/>
                <a:uLnTx/>
                <a:uFillTx/>
                <a:latin typeface="Arial"/>
                <a:cs typeface="Arial"/>
              </a:rPr>
              <a:t> </a:t>
            </a:r>
            <a:r>
              <a:rPr kumimoji="0" lang="en-CA" sz="1200" b="0" i="0" u="none" strike="noStrike" kern="0" cap="none" spc="-10" normalizeH="0" baseline="0" noProof="0" dirty="0">
                <a:ln>
                  <a:noFill/>
                </a:ln>
                <a:solidFill>
                  <a:sysClr val="windowText" lastClr="000000"/>
                </a:solidFill>
                <a:effectLst/>
                <a:uLnTx/>
                <a:uFillTx/>
                <a:latin typeface="Arial"/>
                <a:cs typeface="Arial"/>
              </a:rPr>
              <a:t>Candida</a:t>
            </a:r>
            <a:r>
              <a:rPr kumimoji="0" lang="en-CA" sz="1200" b="0" i="0" u="none" strike="noStrike" kern="0" cap="none" spc="0" normalizeH="0" baseline="0" noProof="0" dirty="0">
                <a:ln>
                  <a:noFill/>
                </a:ln>
                <a:solidFill>
                  <a:sysClr val="windowText" lastClr="000000"/>
                </a:solidFill>
                <a:effectLst/>
                <a:uLnTx/>
                <a:uFillTx/>
                <a:latin typeface="Arial"/>
                <a:cs typeface="Arial"/>
              </a:rPr>
              <a:t> albicans</a:t>
            </a:r>
            <a:r>
              <a:rPr kumimoji="0" lang="en-CA" sz="1200" b="0" i="0" u="none" strike="noStrike" kern="0" cap="none" spc="310" normalizeH="0" baseline="0" noProof="0" dirty="0">
                <a:ln>
                  <a:noFill/>
                </a:ln>
                <a:solidFill>
                  <a:sysClr val="windowText" lastClr="000000"/>
                </a:solidFill>
                <a:effectLst/>
                <a:uLnTx/>
                <a:uFillTx/>
                <a:latin typeface="Arial"/>
                <a:cs typeface="Arial"/>
              </a:rPr>
              <a:t> </a:t>
            </a:r>
            <a:r>
              <a:rPr kumimoji="0" lang="en-CA" sz="1200" b="0" i="0" u="none" strike="noStrike" kern="0" cap="none" spc="0" normalizeH="0" baseline="0" noProof="0" dirty="0">
                <a:ln>
                  <a:noFill/>
                </a:ln>
                <a:solidFill>
                  <a:sysClr val="windowText" lastClr="000000"/>
                </a:solidFill>
                <a:effectLst/>
                <a:uLnTx/>
                <a:uFillTx/>
                <a:latin typeface="Arial"/>
                <a:cs typeface="Arial"/>
              </a:rPr>
              <a:t>-</a:t>
            </a:r>
            <a:r>
              <a:rPr kumimoji="0" lang="en-CA" sz="1200" b="0" i="0" u="none" strike="noStrike" kern="0" cap="none" spc="15" normalizeH="0" baseline="0" noProof="0" dirty="0">
                <a:ln>
                  <a:noFill/>
                </a:ln>
                <a:solidFill>
                  <a:sysClr val="windowText" lastClr="000000"/>
                </a:solidFill>
                <a:effectLst/>
                <a:uLnTx/>
                <a:uFillTx/>
                <a:latin typeface="Arial"/>
                <a:cs typeface="Arial"/>
              </a:rPr>
              <a:t> </a:t>
            </a:r>
            <a:r>
              <a:rPr kumimoji="0" lang="en-CA" sz="1200" b="0" i="0" u="none" strike="noStrike" kern="0" cap="none" spc="-25" normalizeH="0" baseline="0" noProof="0" dirty="0">
                <a:ln>
                  <a:noFill/>
                </a:ln>
                <a:solidFill>
                  <a:sysClr val="windowText" lastClr="000000"/>
                </a:solidFill>
                <a:effectLst/>
                <a:uLnTx/>
                <a:uFillTx/>
                <a:latin typeface="Arial"/>
                <a:cs typeface="Arial"/>
              </a:rPr>
              <a:t>red</a:t>
            </a:r>
            <a:endParaRPr kumimoji="0" lang="en-CA" sz="1200" b="0" i="0" u="none" strike="noStrike" kern="0" cap="none" spc="0" normalizeH="0" baseline="0" noProof="0" dirty="0">
              <a:ln>
                <a:noFill/>
              </a:ln>
              <a:solidFill>
                <a:sysClr val="windowText" lastClr="000000"/>
              </a:solidFill>
              <a:effectLst/>
              <a:uLnTx/>
              <a:uFillTx/>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0508B0C5-DC73-48B7-BA82-B0CE4466459B}" type="slidenum">
              <a:rPr lang="en-US" smtClean="0"/>
              <a:t>8</a:t>
            </a:fld>
            <a:endParaRPr lang="en-US" dirty="0"/>
          </a:p>
        </p:txBody>
      </p:sp>
    </p:spTree>
    <p:extLst>
      <p:ext uri="{BB962C8B-B14F-4D97-AF65-F5344CB8AC3E}">
        <p14:creationId xmlns:p14="http://schemas.microsoft.com/office/powerpoint/2010/main" val="183733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Historically, as you can see, coag.-negative staph, a common skin commensal, is by far the biggest culprit, followed by various enterococci, and </a:t>
            </a:r>
            <a:r>
              <a:rPr lang="en-CA" i="1" baseline="0" dirty="0"/>
              <a:t>Staph. aureus, enteric gram-negative bacilli, Pseudomonas, Candida, </a:t>
            </a:r>
            <a:r>
              <a:rPr lang="en-CA" i="0" baseline="0" dirty="0"/>
              <a:t>and others</a:t>
            </a:r>
            <a:r>
              <a:rPr lang="en-CA" i="1"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also something to consider when looking at blood culture results</a:t>
            </a:r>
            <a:r>
              <a:rPr lang="en-US" baseline="0" dirty="0"/>
              <a:t> – skin organisms are the most likely organisms to be found – both because of infection and contamination!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13% of the Staph aureus was MRSA and 17% of the enterococcus was VRE in Canada from 2009-2018.</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If we compare</a:t>
            </a:r>
            <a:r>
              <a:rPr lang="en-US" b="1" baseline="0" dirty="0"/>
              <a:t> the 2021 organisms from the previous slide, we can see an increase in CON staff, enterococcus, and candida.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the current APIC Text: Cdn data align e.g., CNISP </a:t>
            </a:r>
            <a:r>
              <a:rPr lang="en-CA" sz="1200" b="1" i="0" kern="1200" dirty="0">
                <a:solidFill>
                  <a:schemeClr val="tx1"/>
                </a:solidFill>
                <a:effectLst/>
                <a:latin typeface="+mn-lt"/>
                <a:ea typeface="+mn-ea"/>
                <a:cs typeface="+mn-cs"/>
              </a:rPr>
              <a:t>2009 to 2018 -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Device-associated infections in Canadian acute care hospitals from 2009 to 2018, CCDR 46(11/12) - Canada.ca</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508B0C5-DC73-48B7-BA82-B0CE4466459B}" type="slidenum">
              <a:rPr lang="en-US" smtClean="0"/>
              <a:t>9</a:t>
            </a:fld>
            <a:endParaRPr lang="en-US" dirty="0"/>
          </a:p>
        </p:txBody>
      </p:sp>
    </p:spTree>
    <p:extLst>
      <p:ext uri="{BB962C8B-B14F-4D97-AF65-F5344CB8AC3E}">
        <p14:creationId xmlns:p14="http://schemas.microsoft.com/office/powerpoint/2010/main" val="862098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69166D7C-D09E-52CB-C4DD-51262B997E95}"/>
              </a:ext>
            </a:extLst>
          </p:cNvPr>
          <p:cNvSpPr>
            <a:spLocks noGrp="1"/>
          </p:cNvSpPr>
          <p:nvPr>
            <p:ph sz="quarter" idx="10" hasCustomPrompt="1"/>
          </p:nvPr>
        </p:nvSpPr>
        <p:spPr>
          <a:xfrm>
            <a:off x="4456391" y="903890"/>
            <a:ext cx="6768661" cy="2732689"/>
          </a:xfrm>
          <a:prstGeom prst="rect">
            <a:avLst/>
          </a:prstGeom>
        </p:spPr>
        <p:txBody>
          <a:bodyPr anchor="ctr"/>
          <a:lstStyle>
            <a:lvl1pPr marL="0" indent="0">
              <a:buNone/>
              <a:defRPr sz="4200" b="1">
                <a:solidFill>
                  <a:srgbClr val="EA665C"/>
                </a:solidFill>
                <a:latin typeface="Arial" panose="020B0604020202020204" pitchFamily="34" charset="0"/>
                <a:cs typeface="Arial" panose="020B0604020202020204" pitchFamily="34" charset="0"/>
              </a:defRPr>
            </a:lvl1pPr>
          </a:lstStyle>
          <a:p>
            <a:pPr lvl="0"/>
            <a:r>
              <a:rPr lang="en-US" dirty="0"/>
              <a:t>Click to insert main title</a:t>
            </a:r>
          </a:p>
        </p:txBody>
      </p:sp>
      <p:sp>
        <p:nvSpPr>
          <p:cNvPr id="8" name="TextBox 7">
            <a:extLst>
              <a:ext uri="{FF2B5EF4-FFF2-40B4-BE49-F238E27FC236}">
                <a16:creationId xmlns:a16="http://schemas.microsoft.com/office/drawing/2014/main" xmlns="" id="{C4491882-2428-1F70-B6D5-D19A02DCC8EB}"/>
              </a:ext>
            </a:extLst>
          </p:cNvPr>
          <p:cNvSpPr txBox="1"/>
          <p:nvPr userDrawn="1"/>
        </p:nvSpPr>
        <p:spPr>
          <a:xfrm>
            <a:off x="4456392" y="3794233"/>
            <a:ext cx="6880768" cy="400110"/>
          </a:xfrm>
          <a:prstGeom prst="rect">
            <a:avLst/>
          </a:prstGeom>
          <a:noFill/>
        </p:spPr>
        <p:txBody>
          <a:bodyPr wrap="square" rtlCol="0">
            <a:spAutoFit/>
          </a:bodyPr>
          <a:lstStyle/>
          <a:p>
            <a:r>
              <a:rPr lang="en-US" sz="2000" b="1" dirty="0">
                <a:solidFill>
                  <a:srgbClr val="E21B35"/>
                </a:solidFill>
                <a:latin typeface="Arial" panose="020B0604020202020204" pitchFamily="34" charset="0"/>
                <a:cs typeface="Arial" panose="020B0604020202020204" pitchFamily="34" charset="0"/>
              </a:rPr>
              <a:t>Presented by:</a:t>
            </a:r>
          </a:p>
        </p:txBody>
      </p:sp>
      <p:sp>
        <p:nvSpPr>
          <p:cNvPr id="10" name="Content Placeholder 9">
            <a:extLst>
              <a:ext uri="{FF2B5EF4-FFF2-40B4-BE49-F238E27FC236}">
                <a16:creationId xmlns:a16="http://schemas.microsoft.com/office/drawing/2014/main" xmlns="" id="{C7948596-A457-0FDE-D721-F1E8E0B93B8B}"/>
              </a:ext>
            </a:extLst>
          </p:cNvPr>
          <p:cNvSpPr>
            <a:spLocks noGrp="1"/>
          </p:cNvSpPr>
          <p:nvPr>
            <p:ph sz="quarter" idx="11" hasCustomPrompt="1"/>
          </p:nvPr>
        </p:nvSpPr>
        <p:spPr>
          <a:xfrm>
            <a:off x="4456023" y="4215364"/>
            <a:ext cx="6768661" cy="1018789"/>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solidFill>
                  <a:schemeClr val="bg1"/>
                </a:solidFill>
                <a:latin typeface="Arial" panose="020B0604020202020204" pitchFamily="34" charset="0"/>
                <a:cs typeface="Arial" panose="020B0604020202020204" pitchFamily="34" charset="0"/>
              </a:defRPr>
            </a:lvl2pPr>
            <a:lvl3pPr marL="914400" indent="0">
              <a:buNone/>
              <a:defRPr sz="2000" b="1">
                <a:solidFill>
                  <a:schemeClr val="bg1"/>
                </a:solidFill>
                <a:latin typeface="Arial" panose="020B0604020202020204" pitchFamily="34" charset="0"/>
                <a:cs typeface="Arial" panose="020B0604020202020204" pitchFamily="34" charset="0"/>
              </a:defRPr>
            </a:lvl3pPr>
            <a:lvl4pPr marL="1371600" indent="0">
              <a:buNone/>
              <a:defRPr sz="2000" b="1">
                <a:solidFill>
                  <a:schemeClr val="bg1"/>
                </a:solidFill>
                <a:latin typeface="Arial" panose="020B0604020202020204" pitchFamily="34" charset="0"/>
                <a:cs typeface="Arial" panose="020B0604020202020204" pitchFamily="34" charset="0"/>
              </a:defRPr>
            </a:lvl4pPr>
            <a:lvl5pPr marL="1828800" indent="0">
              <a:buNone/>
              <a:defRPr sz="2000" b="1">
                <a:solidFill>
                  <a:schemeClr val="bg1"/>
                </a:solidFill>
                <a:latin typeface="Arial" panose="020B0604020202020204" pitchFamily="34" charset="0"/>
                <a:cs typeface="Arial" panose="020B0604020202020204" pitchFamily="34" charset="0"/>
              </a:defRPr>
            </a:lvl5pPr>
          </a:lstStyle>
          <a:p>
            <a:pPr lvl="0"/>
            <a:r>
              <a:rPr lang="en-US" dirty="0"/>
              <a:t>Click to insert presenter info</a:t>
            </a:r>
          </a:p>
        </p:txBody>
      </p:sp>
    </p:spTree>
    <p:custDataLst>
      <p:tags r:id="rId1"/>
    </p:custDataLst>
    <p:extLst>
      <p:ext uri="{BB962C8B-B14F-4D97-AF65-F5344CB8AC3E}">
        <p14:creationId xmlns:p14="http://schemas.microsoft.com/office/powerpoint/2010/main" val="36634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1826238" cy="6705598"/>
          </a:xfrm>
          <a:prstGeom prst="rect">
            <a:avLst/>
          </a:prstGeom>
        </p:spPr>
      </p:pic>
      <p:sp>
        <p:nvSpPr>
          <p:cNvPr id="17" name="bg object 17"/>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6629399" y="237744"/>
            <a:ext cx="5306567" cy="6620255"/>
          </a:xfrm>
          <a:prstGeom prst="rect">
            <a:avLst/>
          </a:prstGeom>
        </p:spPr>
      </p:pic>
      <p:sp>
        <p:nvSpPr>
          <p:cNvPr id="19" name="bg object 19"/>
          <p:cNvSpPr/>
          <p:nvPr/>
        </p:nvSpPr>
        <p:spPr>
          <a:xfrm>
            <a:off x="6624637" y="232981"/>
            <a:ext cx="5316220" cy="6625590"/>
          </a:xfrm>
          <a:custGeom>
            <a:avLst/>
            <a:gdLst/>
            <a:ahLst/>
            <a:cxnLst/>
            <a:rect l="l" t="t" r="r" b="b"/>
            <a:pathLst>
              <a:path w="5316220" h="6625590">
                <a:moveTo>
                  <a:pt x="0" y="0"/>
                </a:moveTo>
                <a:lnTo>
                  <a:pt x="5316092" y="0"/>
                </a:lnTo>
                <a:lnTo>
                  <a:pt x="5316092" y="6625018"/>
                </a:lnTo>
              </a:path>
              <a:path w="5316220" h="6625590">
                <a:moveTo>
                  <a:pt x="0" y="6625018"/>
                </a:moveTo>
                <a:lnTo>
                  <a:pt x="0" y="0"/>
                </a:lnTo>
              </a:path>
            </a:pathLst>
          </a:custGeom>
          <a:ln w="9525">
            <a:solidFill>
              <a:srgbClr val="2D75B6"/>
            </a:solidFill>
          </a:ln>
        </p:spPr>
        <p:txBody>
          <a:bodyPr wrap="square" lIns="0" tIns="0" rIns="0" bIns="0" rtlCol="0"/>
          <a:lstStyle/>
          <a:p>
            <a:endParaRPr/>
          </a:p>
        </p:txBody>
      </p:sp>
      <p:sp>
        <p:nvSpPr>
          <p:cNvPr id="2" name="Holder 2"/>
          <p:cNvSpPr>
            <a:spLocks noGrp="1"/>
          </p:cNvSpPr>
          <p:nvPr>
            <p:ph type="ctrTitle"/>
          </p:nvPr>
        </p:nvSpPr>
        <p:spPr>
          <a:xfrm>
            <a:off x="2135975" y="625852"/>
            <a:ext cx="2931795" cy="925194"/>
          </a:xfrm>
          <a:prstGeom prst="rect">
            <a:avLst/>
          </a:prstGeom>
        </p:spPr>
        <p:txBody>
          <a:bodyPr wrap="square" lIns="0" tIns="0" rIns="0" bIns="0">
            <a:spAutoFit/>
          </a:bodyPr>
          <a:lstStyle>
            <a:lvl1pPr>
              <a:defRPr sz="4000" b="0" i="0">
                <a:solidFill>
                  <a:srgbClr val="9F1122"/>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199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F112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523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F1122"/>
                </a:solidFill>
                <a:latin typeface="Calibri"/>
                <a:cs typeface="Calibri"/>
              </a:defRPr>
            </a:lvl1pPr>
          </a:lstStyle>
          <a:p>
            <a:endParaRPr/>
          </a:p>
        </p:txBody>
      </p:sp>
      <p:sp>
        <p:nvSpPr>
          <p:cNvPr id="3" name="Holder 3"/>
          <p:cNvSpPr>
            <a:spLocks noGrp="1"/>
          </p:cNvSpPr>
          <p:nvPr>
            <p:ph sz="half" idx="2"/>
          </p:nvPr>
        </p:nvSpPr>
        <p:spPr>
          <a:xfrm>
            <a:off x="1410884" y="1421049"/>
            <a:ext cx="4760595" cy="4119245"/>
          </a:xfrm>
          <a:prstGeom prst="rect">
            <a:avLst/>
          </a:prstGeom>
        </p:spPr>
        <p:txBody>
          <a:bodyPr wrap="square" lIns="0" tIns="0" rIns="0" bIns="0">
            <a:spAutoFit/>
          </a:bodyPr>
          <a:lstStyle>
            <a:lvl1pPr>
              <a:defRPr sz="2800" b="0" i="0">
                <a:solidFill>
                  <a:srgbClr val="17134B"/>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368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F112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853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404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41917" y="509588"/>
            <a:ext cx="6096000" cy="838200"/>
          </a:xfrm>
        </p:spPr>
        <p:txBody>
          <a:bodyPr/>
          <a:lstStyle/>
          <a:p>
            <a:r>
              <a:rPr lang="en-US"/>
              <a:t>Click to edit Master title style</a:t>
            </a:r>
            <a:endParaRPr lang="en-CA"/>
          </a:p>
        </p:txBody>
      </p:sp>
      <p:sp>
        <p:nvSpPr>
          <p:cNvPr id="3" name="SmartArt Placeholder 2"/>
          <p:cNvSpPr>
            <a:spLocks noGrp="1"/>
          </p:cNvSpPr>
          <p:nvPr>
            <p:ph type="dgm" idx="1"/>
          </p:nvPr>
        </p:nvSpPr>
        <p:spPr>
          <a:xfrm>
            <a:off x="1016000" y="1981200"/>
            <a:ext cx="10160000" cy="4114800"/>
          </a:xfrm>
        </p:spPr>
        <p:txBody>
          <a:bodyPr/>
          <a:lstStyle/>
          <a:p>
            <a:pPr lvl="0"/>
            <a:endParaRPr lang="en-CA" noProof="0"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9440526-9E30-43B2-9DC1-A484E539ECA6}" type="slidenum">
              <a:rPr lang="en-US"/>
              <a:pPr>
                <a:defRPr/>
              </a:pPr>
              <a:t>‹#›</a:t>
            </a:fld>
            <a:endParaRPr lang="en-US" dirty="0"/>
          </a:p>
        </p:txBody>
      </p:sp>
    </p:spTree>
    <p:extLst>
      <p:ext uri="{BB962C8B-B14F-4D97-AF65-F5344CB8AC3E}">
        <p14:creationId xmlns:p14="http://schemas.microsoft.com/office/powerpoint/2010/main" val="31484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91124" y="365125"/>
            <a:ext cx="10515600" cy="1325563"/>
          </a:xfrm>
          <a:prstGeom prst="rect">
            <a:avLst/>
          </a:prstGeom>
        </p:spPr>
        <p:txBody>
          <a:bodyPr/>
          <a:lstStyle>
            <a:lvl1pPr algn="ctr">
              <a:defRPr>
                <a:solidFill>
                  <a:srgbClr val="A01123"/>
                </a:solidFill>
                <a:latin typeface="+mn-lt"/>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1191124" y="1885950"/>
            <a:ext cx="10515600" cy="4141788"/>
          </a:xfrm>
          <a:prstGeom prst="rect">
            <a:avLst/>
          </a:prstGeom>
        </p:spPr>
        <p:txBody>
          <a:bodyPr/>
          <a:lstStyle>
            <a:lvl1pPr>
              <a:defRPr>
                <a:solidFill>
                  <a:srgbClr val="18144C"/>
                </a:solidFill>
                <a:latin typeface="+mn-lt"/>
                <a:cs typeface="Arial" panose="020B0604020202020204" pitchFamily="34" charset="0"/>
              </a:defRPr>
            </a:lvl1pPr>
            <a:lvl2pPr>
              <a:defRPr>
                <a:solidFill>
                  <a:srgbClr val="18144C"/>
                </a:solidFill>
                <a:latin typeface="+mn-lt"/>
                <a:cs typeface="Arial" panose="020B0604020202020204" pitchFamily="34" charset="0"/>
              </a:defRPr>
            </a:lvl2pPr>
            <a:lvl3pPr>
              <a:defRPr>
                <a:solidFill>
                  <a:srgbClr val="18144C"/>
                </a:solidFill>
                <a:latin typeface="+mn-lt"/>
                <a:cs typeface="Arial" panose="020B0604020202020204" pitchFamily="34" charset="0"/>
              </a:defRPr>
            </a:lvl3pPr>
            <a:lvl4pPr>
              <a:defRPr>
                <a:solidFill>
                  <a:srgbClr val="18144C"/>
                </a:solidFill>
                <a:latin typeface="+mn-lt"/>
                <a:cs typeface="Arial" panose="020B0604020202020204" pitchFamily="34" charset="0"/>
              </a:defRPr>
            </a:lvl4pPr>
            <a:lvl5pPr>
              <a:defRPr>
                <a:solidFill>
                  <a:srgbClr val="18144C"/>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7576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05000"/>
            <a:ext cx="53848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8421A5D-59CC-4CB5-8710-A99A0622A967}" type="slidenum">
              <a:rPr lang="en-US"/>
              <a:pPr>
                <a:defRPr/>
              </a:pPr>
              <a:t>‹#›</a:t>
            </a:fld>
            <a:endParaRPr lang="en-US" dirty="0"/>
          </a:p>
        </p:txBody>
      </p:sp>
    </p:spTree>
    <p:extLst>
      <p:ext uri="{BB962C8B-B14F-4D97-AF65-F5344CB8AC3E}">
        <p14:creationId xmlns:p14="http://schemas.microsoft.com/office/powerpoint/2010/main" val="20348596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2393287-427D-CB3C-7B07-4AE0BF1D3E39}"/>
              </a:ext>
            </a:extLst>
          </p:cNvPr>
          <p:cNvSpPr>
            <a:spLocks noGrp="1"/>
          </p:cNvSpPr>
          <p:nvPr>
            <p:ph type="body" sz="quarter" idx="10"/>
          </p:nvPr>
        </p:nvSpPr>
        <p:spPr>
          <a:xfrm>
            <a:off x="4181475" y="365126"/>
            <a:ext cx="7639050" cy="49323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Titre 3">
            <a:extLst>
              <a:ext uri="{FF2B5EF4-FFF2-40B4-BE49-F238E27FC236}">
                <a16:creationId xmlns:a16="http://schemas.microsoft.com/office/drawing/2014/main" xmlns="" id="{F17D1017-E844-F186-73EF-F115F421549D}"/>
              </a:ext>
            </a:extLst>
          </p:cNvPr>
          <p:cNvSpPr>
            <a:spLocks noGrp="1"/>
          </p:cNvSpPr>
          <p:nvPr>
            <p:ph type="title"/>
          </p:nvPr>
        </p:nvSpPr>
        <p:spPr>
          <a:xfrm>
            <a:off x="371475" y="365125"/>
            <a:ext cx="3118857" cy="1430221"/>
          </a:xfrm>
          <a:prstGeom prst="rect">
            <a:avLst/>
          </a:prstGeom>
        </p:spPr>
        <p:txBody>
          <a:bodyPr/>
          <a:lstStyle>
            <a:lvl1pPr>
              <a:defRPr>
                <a:solidFill>
                  <a:srgbClr val="18144C"/>
                </a:solidFill>
              </a:defRPr>
            </a:lvl1pPr>
          </a:lstStyle>
          <a:p>
            <a:r>
              <a:rPr lang="fr-CA"/>
              <a:t>Modifier le style du titre</a:t>
            </a:r>
            <a:endParaRPr lang="fr-FR"/>
          </a:p>
        </p:txBody>
      </p:sp>
    </p:spTree>
    <p:custDataLst>
      <p:tags r:id="rId1"/>
    </p:custDataLst>
    <p:extLst>
      <p:ext uri="{BB962C8B-B14F-4D97-AF65-F5344CB8AC3E}">
        <p14:creationId xmlns:p14="http://schemas.microsoft.com/office/powerpoint/2010/main" val="291021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2393287-427D-CB3C-7B07-4AE0BF1D3E39}"/>
              </a:ext>
            </a:extLst>
          </p:cNvPr>
          <p:cNvSpPr>
            <a:spLocks noGrp="1"/>
          </p:cNvSpPr>
          <p:nvPr>
            <p:ph type="body" sz="quarter" idx="10"/>
          </p:nvPr>
        </p:nvSpPr>
        <p:spPr>
          <a:xfrm>
            <a:off x="4181475" y="1538868"/>
            <a:ext cx="7639050" cy="37586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Titre 3">
            <a:extLst>
              <a:ext uri="{FF2B5EF4-FFF2-40B4-BE49-F238E27FC236}">
                <a16:creationId xmlns:a16="http://schemas.microsoft.com/office/drawing/2014/main" xmlns="" id="{F17D1017-E844-F186-73EF-F115F421549D}"/>
              </a:ext>
            </a:extLst>
          </p:cNvPr>
          <p:cNvSpPr>
            <a:spLocks noGrp="1"/>
          </p:cNvSpPr>
          <p:nvPr>
            <p:ph type="title"/>
          </p:nvPr>
        </p:nvSpPr>
        <p:spPr>
          <a:xfrm>
            <a:off x="4181475" y="339299"/>
            <a:ext cx="7639050" cy="1032301"/>
          </a:xfrm>
          <a:prstGeom prst="rect">
            <a:avLst/>
          </a:prstGeom>
        </p:spPr>
        <p:txBody>
          <a:bodyPr/>
          <a:lstStyle>
            <a:lvl1pPr>
              <a:defRPr>
                <a:solidFill>
                  <a:srgbClr val="EA665C"/>
                </a:solidFill>
              </a:defRPr>
            </a:lvl1pPr>
          </a:lstStyle>
          <a:p>
            <a:r>
              <a:rPr lang="fr-CA"/>
              <a:t>Modifier le style du titre</a:t>
            </a:r>
            <a:endParaRPr lang="fr-FR"/>
          </a:p>
        </p:txBody>
      </p:sp>
    </p:spTree>
    <p:custDataLst>
      <p:tags r:id="rId1"/>
    </p:custDataLst>
    <p:extLst>
      <p:ext uri="{BB962C8B-B14F-4D97-AF65-F5344CB8AC3E}">
        <p14:creationId xmlns:p14="http://schemas.microsoft.com/office/powerpoint/2010/main" val="343262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2393287-427D-CB3C-7B07-4AE0BF1D3E39}"/>
              </a:ext>
            </a:extLst>
          </p:cNvPr>
          <p:cNvSpPr>
            <a:spLocks noGrp="1"/>
          </p:cNvSpPr>
          <p:nvPr>
            <p:ph type="body" sz="quarter" idx="10"/>
          </p:nvPr>
        </p:nvSpPr>
        <p:spPr>
          <a:xfrm>
            <a:off x="4181475" y="365125"/>
            <a:ext cx="7639050" cy="49323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custDataLst>
      <p:tags r:id="rId1"/>
    </p:custDataLst>
    <p:extLst>
      <p:ext uri="{BB962C8B-B14F-4D97-AF65-F5344CB8AC3E}">
        <p14:creationId xmlns:p14="http://schemas.microsoft.com/office/powerpoint/2010/main" val="249698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91124" y="365125"/>
            <a:ext cx="10515600" cy="1325563"/>
          </a:xfrm>
          <a:prstGeom prst="rect">
            <a:avLst/>
          </a:prstGeom>
        </p:spPr>
        <p:txBody>
          <a:bodyPr/>
          <a:lstStyle>
            <a:lvl1pPr algn="ctr">
              <a:defRPr>
                <a:solidFill>
                  <a:srgbClr val="A01123"/>
                </a:solidFill>
                <a:latin typeface="+mn-lt"/>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1191124" y="1885950"/>
            <a:ext cx="10515600" cy="4141788"/>
          </a:xfrm>
          <a:prstGeom prst="rect">
            <a:avLst/>
          </a:prstGeom>
        </p:spPr>
        <p:txBody>
          <a:bodyPr/>
          <a:lstStyle>
            <a:lvl1pPr>
              <a:defRPr>
                <a:solidFill>
                  <a:srgbClr val="18144C"/>
                </a:solidFill>
                <a:latin typeface="+mn-lt"/>
                <a:cs typeface="Arial" panose="020B0604020202020204" pitchFamily="34" charset="0"/>
              </a:defRPr>
            </a:lvl1pPr>
            <a:lvl2pPr>
              <a:defRPr>
                <a:solidFill>
                  <a:srgbClr val="18144C"/>
                </a:solidFill>
                <a:latin typeface="+mn-lt"/>
                <a:cs typeface="Arial" panose="020B0604020202020204" pitchFamily="34" charset="0"/>
              </a:defRPr>
            </a:lvl2pPr>
            <a:lvl3pPr>
              <a:defRPr>
                <a:solidFill>
                  <a:srgbClr val="18144C"/>
                </a:solidFill>
                <a:latin typeface="+mn-lt"/>
                <a:cs typeface="Arial" panose="020B0604020202020204" pitchFamily="34" charset="0"/>
              </a:defRPr>
            </a:lvl3pPr>
            <a:lvl4pPr>
              <a:defRPr>
                <a:solidFill>
                  <a:srgbClr val="18144C"/>
                </a:solidFill>
                <a:latin typeface="+mn-lt"/>
                <a:cs typeface="Arial" panose="020B0604020202020204" pitchFamily="34" charset="0"/>
              </a:defRPr>
            </a:lvl4pPr>
            <a:lvl5pPr>
              <a:defRPr>
                <a:solidFill>
                  <a:srgbClr val="18144C"/>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116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lgn="ctr">
              <a:defRPr b="1">
                <a:solidFill>
                  <a:srgbClr val="A01123"/>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1615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lones with title">
    <p:spTree>
      <p:nvGrpSpPr>
        <p:cNvPr id="1" name=""/>
        <p:cNvGrpSpPr/>
        <p:nvPr/>
      </p:nvGrpSpPr>
      <p:grpSpPr>
        <a:xfrm>
          <a:off x="0" y="0"/>
          <a:ext cx="0" cy="0"/>
          <a:chOff x="0" y="0"/>
          <a:chExt cx="0" cy="0"/>
        </a:xfrm>
      </p:grpSpPr>
      <p:sp>
        <p:nvSpPr>
          <p:cNvPr id="2" name="Title 1"/>
          <p:cNvSpPr>
            <a:spLocks noGrp="1"/>
          </p:cNvSpPr>
          <p:nvPr>
            <p:ph type="title"/>
          </p:nvPr>
        </p:nvSpPr>
        <p:spPr>
          <a:xfrm>
            <a:off x="1303423" y="365125"/>
            <a:ext cx="10515600" cy="1325563"/>
          </a:xfrm>
          <a:prstGeom prst="rect">
            <a:avLst/>
          </a:prstGeom>
        </p:spPr>
        <p:txBody>
          <a:bodyPr/>
          <a:lstStyle>
            <a:lvl1pPr algn="ctr">
              <a:defRPr b="1">
                <a:solidFill>
                  <a:srgbClr val="A01123"/>
                </a:solidFill>
              </a:defRPr>
            </a:lvl1pPr>
          </a:lstStyle>
          <a:p>
            <a:r>
              <a:rPr lang="en-US" dirty="0"/>
              <a:t>Click to edit Master title style</a:t>
            </a:r>
          </a:p>
        </p:txBody>
      </p:sp>
      <p:sp>
        <p:nvSpPr>
          <p:cNvPr id="4" name="Content Placeholder 3"/>
          <p:cNvSpPr>
            <a:spLocks noGrp="1"/>
          </p:cNvSpPr>
          <p:nvPr>
            <p:ph sz="quarter" idx="10"/>
          </p:nvPr>
        </p:nvSpPr>
        <p:spPr>
          <a:xfrm>
            <a:off x="1303423" y="2564780"/>
            <a:ext cx="5176838" cy="343438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642185" y="2564780"/>
            <a:ext cx="5176838" cy="343438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Espace réservé du texte 5">
            <a:extLst>
              <a:ext uri="{FF2B5EF4-FFF2-40B4-BE49-F238E27FC236}">
                <a16:creationId xmlns:a16="http://schemas.microsoft.com/office/drawing/2014/main" xmlns="" id="{51890866-00E5-8356-F43F-0D71FC311B1F}"/>
              </a:ext>
            </a:extLst>
          </p:cNvPr>
          <p:cNvSpPr>
            <a:spLocks noGrp="1"/>
          </p:cNvSpPr>
          <p:nvPr>
            <p:ph type="body" sz="quarter" idx="12" hasCustomPrompt="1"/>
          </p:nvPr>
        </p:nvSpPr>
        <p:spPr>
          <a:xfrm>
            <a:off x="1303338" y="1817688"/>
            <a:ext cx="5176837" cy="635000"/>
          </a:xfrm>
          <a:prstGeom prst="rect">
            <a:avLst/>
          </a:prstGeom>
        </p:spPr>
        <p:txBody>
          <a:bodyPr/>
          <a:lstStyle>
            <a:lvl1pPr marL="0" indent="0">
              <a:buNone/>
              <a:defRPr b="1">
                <a:solidFill>
                  <a:srgbClr val="18144C"/>
                </a:solidFill>
              </a:defRPr>
            </a:lvl1pPr>
            <a:lvl2pPr>
              <a:defRPr b="1"/>
            </a:lvl2pPr>
            <a:lvl3pPr>
              <a:defRPr b="1"/>
            </a:lvl3pPr>
            <a:lvl4pPr>
              <a:defRPr b="1"/>
            </a:lvl4pPr>
            <a:lvl5pPr>
              <a:defRPr b="1"/>
            </a:lvl5pPr>
          </a:lstStyle>
          <a:p>
            <a:pPr lvl="0"/>
            <a:r>
              <a:rPr lang="fr-CA" dirty="0" err="1"/>
              <a:t>Edit</a:t>
            </a:r>
            <a:r>
              <a:rPr lang="fr-CA" dirty="0"/>
              <a:t> </a:t>
            </a:r>
            <a:r>
              <a:rPr lang="fr-CA" dirty="0" err="1"/>
              <a:t>title</a:t>
            </a:r>
            <a:endParaRPr lang="fr-FR" dirty="0"/>
          </a:p>
        </p:txBody>
      </p:sp>
      <p:sp>
        <p:nvSpPr>
          <p:cNvPr id="7" name="Espace réservé du texte 5">
            <a:extLst>
              <a:ext uri="{FF2B5EF4-FFF2-40B4-BE49-F238E27FC236}">
                <a16:creationId xmlns:a16="http://schemas.microsoft.com/office/drawing/2014/main" xmlns="" id="{451A6420-0C6E-A003-1B54-5A743A81484F}"/>
              </a:ext>
            </a:extLst>
          </p:cNvPr>
          <p:cNvSpPr>
            <a:spLocks noGrp="1"/>
          </p:cNvSpPr>
          <p:nvPr>
            <p:ph type="body" sz="quarter" idx="13" hasCustomPrompt="1"/>
          </p:nvPr>
        </p:nvSpPr>
        <p:spPr>
          <a:xfrm>
            <a:off x="6642185" y="1817688"/>
            <a:ext cx="5095875" cy="635000"/>
          </a:xfrm>
          <a:prstGeom prst="rect">
            <a:avLst/>
          </a:prstGeom>
        </p:spPr>
        <p:txBody>
          <a:bodyPr/>
          <a:lstStyle>
            <a:lvl1pPr marL="0" indent="0">
              <a:buNone/>
              <a:defRPr b="1">
                <a:solidFill>
                  <a:srgbClr val="18144C"/>
                </a:solidFill>
              </a:defRPr>
            </a:lvl1pPr>
            <a:lvl2pPr>
              <a:defRPr b="1"/>
            </a:lvl2pPr>
            <a:lvl3pPr>
              <a:defRPr b="1"/>
            </a:lvl3pPr>
            <a:lvl4pPr>
              <a:defRPr b="1"/>
            </a:lvl4pPr>
            <a:lvl5pPr>
              <a:defRPr b="1"/>
            </a:lvl5pPr>
          </a:lstStyle>
          <a:p>
            <a:pPr lvl="0"/>
            <a:r>
              <a:rPr lang="fr-CA" dirty="0" err="1"/>
              <a:t>Edit</a:t>
            </a:r>
            <a:r>
              <a:rPr lang="fr-CA" dirty="0"/>
              <a:t> </a:t>
            </a:r>
            <a:r>
              <a:rPr lang="fr-CA" dirty="0" err="1"/>
              <a:t>title</a:t>
            </a:r>
            <a:endParaRPr lang="fr-FR" dirty="0"/>
          </a:p>
        </p:txBody>
      </p:sp>
    </p:spTree>
    <p:custDataLst>
      <p:tags r:id="rId1"/>
    </p:custDataLst>
    <p:extLst>
      <p:ext uri="{BB962C8B-B14F-4D97-AF65-F5344CB8AC3E}">
        <p14:creationId xmlns:p14="http://schemas.microsoft.com/office/powerpoint/2010/main" val="189355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lones">
    <p:spTree>
      <p:nvGrpSpPr>
        <p:cNvPr id="1" name=""/>
        <p:cNvGrpSpPr/>
        <p:nvPr/>
      </p:nvGrpSpPr>
      <p:grpSpPr>
        <a:xfrm>
          <a:off x="0" y="0"/>
          <a:ext cx="0" cy="0"/>
          <a:chOff x="0" y="0"/>
          <a:chExt cx="0" cy="0"/>
        </a:xfrm>
      </p:grpSpPr>
      <p:sp>
        <p:nvSpPr>
          <p:cNvPr id="2" name="Title 1"/>
          <p:cNvSpPr>
            <a:spLocks noGrp="1"/>
          </p:cNvSpPr>
          <p:nvPr>
            <p:ph type="title"/>
          </p:nvPr>
        </p:nvSpPr>
        <p:spPr>
          <a:xfrm>
            <a:off x="1303423" y="365125"/>
            <a:ext cx="10515600" cy="1325563"/>
          </a:xfrm>
          <a:prstGeom prst="rect">
            <a:avLst/>
          </a:prstGeom>
        </p:spPr>
        <p:txBody>
          <a:bodyPr/>
          <a:lstStyle>
            <a:lvl1pPr algn="ctr">
              <a:defRPr b="1">
                <a:solidFill>
                  <a:srgbClr val="A01123"/>
                </a:solidFill>
              </a:defRPr>
            </a:lvl1pPr>
          </a:lstStyle>
          <a:p>
            <a:r>
              <a:rPr lang="en-US" dirty="0"/>
              <a:t>Click to edit Master title style</a:t>
            </a:r>
          </a:p>
        </p:txBody>
      </p:sp>
      <p:sp>
        <p:nvSpPr>
          <p:cNvPr id="4" name="Content Placeholder 3"/>
          <p:cNvSpPr>
            <a:spLocks noGrp="1"/>
          </p:cNvSpPr>
          <p:nvPr>
            <p:ph sz="quarter" idx="10"/>
          </p:nvPr>
        </p:nvSpPr>
        <p:spPr>
          <a:xfrm>
            <a:off x="1303423" y="1784196"/>
            <a:ext cx="5176838" cy="4214968"/>
          </a:xfrm>
          <a:prstGeom prst="rect">
            <a:avLst/>
          </a:prstGeom>
        </p:spPr>
        <p:txBody>
          <a:bodyPr/>
          <a:lstStyle>
            <a:lvl1pPr>
              <a:defRPr sz="2800">
                <a:solidFill>
                  <a:srgbClr val="18144C"/>
                </a:solidFill>
              </a:defRPr>
            </a:lvl1pPr>
            <a:lvl2pPr>
              <a:defRPr sz="2400">
                <a:solidFill>
                  <a:srgbClr val="18144C"/>
                </a:solidFill>
              </a:defRPr>
            </a:lvl2pPr>
            <a:lvl3pPr>
              <a:defRPr sz="2000">
                <a:solidFill>
                  <a:srgbClr val="18144C"/>
                </a:solidFill>
              </a:defRPr>
            </a:lvl3pPr>
            <a:lvl4pPr>
              <a:defRPr sz="1800">
                <a:solidFill>
                  <a:srgbClr val="18144C"/>
                </a:solidFill>
              </a:defRPr>
            </a:lvl4pPr>
            <a:lvl5pPr>
              <a:defRPr sz="1800">
                <a:solidFill>
                  <a:srgbClr val="18144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642185" y="1784196"/>
            <a:ext cx="5176838" cy="4214967"/>
          </a:xfrm>
          <a:prstGeom prst="rect">
            <a:avLst/>
          </a:prstGeom>
        </p:spPr>
        <p:txBody>
          <a:bodyPr/>
          <a:lstStyle>
            <a:lvl1pPr>
              <a:defRPr sz="2800">
                <a:solidFill>
                  <a:srgbClr val="18144C"/>
                </a:solidFill>
              </a:defRPr>
            </a:lvl1pPr>
            <a:lvl2pPr>
              <a:defRPr sz="2400">
                <a:solidFill>
                  <a:srgbClr val="18144C"/>
                </a:solidFill>
              </a:defRPr>
            </a:lvl2pPr>
            <a:lvl3pPr>
              <a:defRPr sz="2000">
                <a:solidFill>
                  <a:srgbClr val="18144C"/>
                </a:solidFill>
              </a:defRPr>
            </a:lvl3pPr>
            <a:lvl4pPr>
              <a:defRPr sz="1800">
                <a:solidFill>
                  <a:srgbClr val="18144C"/>
                </a:solidFill>
              </a:defRPr>
            </a:lvl4pPr>
            <a:lvl5pPr>
              <a:defRPr sz="1800">
                <a:solidFill>
                  <a:srgbClr val="18144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3287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6CCEC09-E74A-64AA-5C0C-EF50867DF4B4}"/>
              </a:ext>
            </a:extLst>
          </p:cNvPr>
          <p:cNvSpPr>
            <a:spLocks noGrp="1"/>
          </p:cNvSpPr>
          <p:nvPr>
            <p:ph sz="half" idx="1"/>
          </p:nvPr>
        </p:nvSpPr>
        <p:spPr>
          <a:xfrm>
            <a:off x="838200" y="1825625"/>
            <a:ext cx="5181600" cy="4351339"/>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u contenu 3">
            <a:extLst>
              <a:ext uri="{FF2B5EF4-FFF2-40B4-BE49-F238E27FC236}">
                <a16:creationId xmlns:a16="http://schemas.microsoft.com/office/drawing/2014/main" xmlns="" id="{A9130FDC-3EDB-856C-5F86-5C5B7C26858C}"/>
              </a:ext>
            </a:extLst>
          </p:cNvPr>
          <p:cNvSpPr>
            <a:spLocks noGrp="1"/>
          </p:cNvSpPr>
          <p:nvPr>
            <p:ph sz="half" idx="2"/>
          </p:nvPr>
        </p:nvSpPr>
        <p:spPr>
          <a:xfrm>
            <a:off x="6172200" y="1825625"/>
            <a:ext cx="5181600" cy="4351339"/>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547452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119169"/>
      </p:ext>
    </p:extLst>
  </p:cSld>
  <p:clrMap bg1="lt1" tx1="dk1" bg2="lt2" tx2="dk2" accent1="accent1" accent2="accent2" accent3="accent3" accent4="accent4" accent5="accent5" accent6="accent6" hlink="hlink" folHlink="folHlink"/>
  <p:sldLayoutIdLst>
    <p:sldLayoutId id="2147483680" r:id="rId1"/>
    <p:sldLayoutId id="2147483737" r:id="rId2"/>
    <p:sldLayoutId id="2147483739" r:id="rId3"/>
    <p:sldLayoutId id="214748373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87429"/>
      </p:ext>
    </p:extLst>
  </p:cSld>
  <p:clrMap bg1="lt1" tx1="dk1" bg2="lt2" tx2="dk2" accent1="accent1" accent2="accent2" accent3="accent3" accent4="accent4" accent5="accent5" accent6="accent6" hlink="hlink" folHlink="folHlink"/>
  <p:sldLayoutIdLst>
    <p:sldLayoutId id="2147483720" r:id="rId1"/>
    <p:sldLayoutId id="2147483734" r:id="rId2"/>
    <p:sldLayoutId id="2147483735" r:id="rId3"/>
    <p:sldLayoutId id="2147483736" r:id="rId4"/>
    <p:sldLayoutId id="214748372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0" cstate="print"/>
          <a:stretch>
            <a:fillRect/>
          </a:stretch>
        </p:blipFill>
        <p:spPr>
          <a:xfrm>
            <a:off x="0" y="0"/>
            <a:ext cx="11826238" cy="6705598"/>
          </a:xfrm>
          <a:prstGeom prst="rect">
            <a:avLst/>
          </a:prstGeom>
        </p:spPr>
      </p:pic>
      <p:sp>
        <p:nvSpPr>
          <p:cNvPr id="2" name="Holder 2"/>
          <p:cNvSpPr>
            <a:spLocks noGrp="1"/>
          </p:cNvSpPr>
          <p:nvPr>
            <p:ph type="title"/>
          </p:nvPr>
        </p:nvSpPr>
        <p:spPr>
          <a:xfrm>
            <a:off x="2018750" y="294513"/>
            <a:ext cx="8154499" cy="696594"/>
          </a:xfrm>
          <a:prstGeom prst="rect">
            <a:avLst/>
          </a:prstGeom>
        </p:spPr>
        <p:txBody>
          <a:bodyPr wrap="square" lIns="0" tIns="0" rIns="0" bIns="0">
            <a:spAutoFit/>
          </a:bodyPr>
          <a:lstStyle>
            <a:lvl1pPr>
              <a:defRPr sz="4000" b="0" i="0">
                <a:solidFill>
                  <a:srgbClr val="9F1122"/>
                </a:solidFill>
                <a:latin typeface="Calibri"/>
                <a:cs typeface="Calibri"/>
              </a:defRPr>
            </a:lvl1pPr>
          </a:lstStyle>
          <a:p>
            <a:endParaRPr/>
          </a:p>
        </p:txBody>
      </p:sp>
      <p:sp>
        <p:nvSpPr>
          <p:cNvPr id="3" name="Holder 3"/>
          <p:cNvSpPr>
            <a:spLocks noGrp="1"/>
          </p:cNvSpPr>
          <p:nvPr>
            <p:ph type="body" idx="1"/>
          </p:nvPr>
        </p:nvSpPr>
        <p:spPr>
          <a:xfrm>
            <a:off x="1589396" y="1211067"/>
            <a:ext cx="5231765" cy="4399280"/>
          </a:xfrm>
          <a:prstGeom prst="rect">
            <a:avLst/>
          </a:prstGeom>
        </p:spPr>
        <p:txBody>
          <a:bodyPr wrap="square" lIns="0" tIns="0" rIns="0" bIns="0">
            <a:spAutoFit/>
          </a:bodyPr>
          <a:lstStyle>
            <a:lvl1pPr>
              <a:defRPr sz="2800" b="0"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28652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pubmed.ncbi.nlm.nih.gov/12711818/" TargetMode="External"/><Relationship Id="rId4" Type="http://schemas.openxmlformats.org/officeDocument/2006/relationships/hyperlink" Target="https://www.pinterest.ca/pin/AWnIczzEgbjWwzMSz85KwgQo-u26RJYjrBHdss7ZE-M117oYPsDXd4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article/strategies-to-prevent-central-lineassociated-bloodstream-infections-in-acutecare-hospitals-2022-update/01DC7C8BBEA1F496BC20C6E0EF634E3D"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www.mtnaneocare.com/images/graphics/mvc417s.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11094662/"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1592696/"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ihi.org/IHI/Programs/Campaign/"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www.ihi.org/_layouts/15/ihi/login/login.aspx?BasicReg=1&amp;ReturnURL=/resources/Pages/Tools/HowtoGuidePreventCentralLineAssociatedBloodstreamInfection.aspx?PostAuthRed%3d/resources/_layouts/download.aspx?SourceURL%3d%2fresources%2fKnowledge%2bCenter%2bAssets%2fTools%2b-%2bHow-toGuidePreventCentralLine-AssociatedBloodstreamInfection_624c4eb6-598d-4345-85e9-9efb603b6373%2fHowtoGuidePreventCentralLineInfection.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atientsafetyinstitute.ca/en/Pages/default.aspx" TargetMode="External"/><Relationship Id="rId2" Type="http://schemas.openxmlformats.org/officeDocument/2006/relationships/hyperlink" Target="https://www.patientsafetyinstitute.ca/en/toolsResources/Documents/Interventions/Central%20Line-Associated%20Bloodstream%20Infection/CLI%20Getting%20Started%20Kit.pdf" TargetMode="Externa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languages.oup.com/google-dictionary-en/"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www.merriam-webster.com/dictionary/aseptic"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www.wolterskluwer.com/en/expert-insights/getting-back-to-basics-with-preventing-clabsi#%3A%7E%3Atext%3DGuide%20infection%20prevention%20practices%20during%2Cbarrier%20precautions%20during%20CVC%20insertion"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8" Type="http://schemas.openxmlformats.org/officeDocument/2006/relationships/hyperlink" Target="https://www.bd.com/en-ca/offerings/capabilities/infusion-therapy/iv-administration-sets/iv-accessories/bd-purehub-disinfecting-cap" TargetMode="External"/><Relationship Id="rId3" Type="http://schemas.openxmlformats.org/officeDocument/2006/relationships/notesSlide" Target="../notesSlides/notesSlide28.xml"/><Relationship Id="rId7" Type="http://schemas.openxmlformats.org/officeDocument/2006/relationships/hyperlink" Target="https://www.researchgate.net/figure/Ideal-hand-position-for-ultrasound-guided-peripheral-intravenous-line-placement_fig5_320574943" TargetMode="Externa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cambridge.org/core/journals/infection-control-and-hospital-epidemiology/article/strategies-to-prevent-central-lineassociated-bloodstream-infections-in-acutecare-hospitals-2022-update/01DC7C8BBEA1F496BC20C6E0EF634E3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psqh.com/analysis/zero-tolerance-curbing-catheter-related-blood-stream-infections/" TargetMode="External"/><Relationship Id="rId5" Type="http://schemas.openxmlformats.org/officeDocument/2006/relationships/hyperlink" Target="https://deltamed.pro/en/news/venipuncture-and-skin-disinfection" TargetMode="Externa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4" Type="http://schemas.openxmlformats.org/officeDocument/2006/relationships/hyperlink" Target="https://www.semanticscholar.org/paper/Use-of-a-1-piece-chlorhexidine-gluconate-dressing-Pfaff-Heithaus/611394ee5dd00e71d400ac3fd774a265f0a757d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europepmc.org/article/nbk/nbk430891#free-full-text" TargetMode="External"/><Relationship Id="rId5" Type="http://schemas.openxmlformats.org/officeDocument/2006/relationships/hyperlink" Target="https://www.uptodate.com/contents/intravascular-catheter-related-infection-epidemiology-pathogenesis-and-microbiology" TargetMode="External"/><Relationship Id="rId4" Type="http://schemas.openxmlformats.org/officeDocument/2006/relationships/hyperlink" Target="https://www.pickpik.com/hand-hands-old-old-age-ipad-elderly-63276#google_vignett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article/strategies-to-prevent-central-lineassociated-bloodstream-infections-in-acutecare-hospitals-2022-update/01DC7C8BBEA1F496BC20C6E0EF634E3D"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article/sheaidsaapic-practice-recommendation-strategies-to-prevent-healthcareassociated-infections-through-hand-hygiene-2022-update/FCD05235C79DC57F0E7F54D7EC314C2C"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1.xml"/><Relationship Id="rId5" Type="http://schemas.openxmlformats.org/officeDocument/2006/relationships/hyperlink" Target="https://www.nursingtimes.net/news/research-and-innovation/paper-towels-much-more-effective-at-removing-viruses-than-hand-dryers-17-04-2020/" TargetMode="External"/><Relationship Id="rId4" Type="http://schemas.openxmlformats.org/officeDocument/2006/relationships/hyperlink" Target="https://vitalacy.com/understanding-the-correct-and-incorrect-uses-of-gloves-for-world-hand-hygiene-day/"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healthline.com/health/7-steps-of-handwashing" TargetMode="External"/><Relationship Id="rId3" Type="http://schemas.openxmlformats.org/officeDocument/2006/relationships/image" Target="../media/image34.jpg"/><Relationship Id="rId7" Type="http://schemas.openxmlformats.org/officeDocument/2006/relationships/hyperlink" Target="https://www.youtube.com/watch?v=kPHtUjCd5sU"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hyperlink" Target="https://www.infusioninstitute.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jpg"/><Relationship Id="rId7" Type="http://schemas.openxmlformats.org/officeDocument/2006/relationships/hyperlink" Target="https://www.ebay.ca/itm/364229176629"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s://www.yourglovesource.com/blogs/glove-knowledgebase/double-gloving-is-it-really-necessary" TargetMode="External"/><Relationship Id="rId5" Type="http://schemas.openxmlformats.org/officeDocument/2006/relationships/hyperlink" Target="https://www.whitedogpromos.com/ws/ws.dll/PrDtl?UID=22770&amp;SPC=opsbc-nzhnd&amp;Print=1" TargetMode="Externa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hyperlink" Target="https://www.cdc.gov/infectioncontrol/guidelines/bsi/" TargetMode="External"/><Relationship Id="rId4" Type="http://schemas.openxmlformats.org/officeDocument/2006/relationships/hyperlink" Target="https://www.cdc.gov/mmwr/preview/mmwrhtml/mm5132a9.htm"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cambridge.org/core/journals/infection-control-and-hospital-epidemiology/compendium" TargetMode="Externa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www.nursingcenter.com/ncblog/february-2015-(1)/complications-of-peripheral-i-v-therapy" TargetMode="External"/><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proquest.com/docview/2563801222?pq-origsite=gscholar&amp;fromopenview=true" TargetMode="External"/><Relationship Id="rId5" Type="http://schemas.openxmlformats.org/officeDocument/2006/relationships/hyperlink" Target="https://www.ncbi.nlm.nih.gov/pmc/articles/PMC10044591/" TargetMode="External"/><Relationship Id="rId4" Type="http://schemas.openxmlformats.org/officeDocument/2006/relationships/hyperlink" Target="https://www.sciencedirect.com/science/article/pii/S1198743X1461507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https://meridian.allenpress.com/java/article/24/3/31/436378/Reaching-One-Peripheral-Intravenous-Catheter-PIVC" TargetMode="External"/><Relationship Id="rId3" Type="http://schemas.openxmlformats.org/officeDocument/2006/relationships/hyperlink" Target="https://academic.oup.com/ofid/article/3/2/ofw072/2399348?login=false" TargetMode="External"/><Relationship Id="rId7" Type="http://schemas.openxmlformats.org/officeDocument/2006/relationships/hyperlink" Target="https://journals.lww.com/journalofinfusionnursing/Citation/2021/01001/Infusion_Therapy_Standards_of_Practice,_8th.1.aspx?context=LatestArticles"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www.thelancet.com/journals/laninf/article/PIIS1473-3099(20)30738-6/fulltext" TargetMode="External"/><Relationship Id="rId5" Type="http://schemas.openxmlformats.org/officeDocument/2006/relationships/hyperlink" Target="https://academic.oup.com/cid/article/65/10/1757/4079720" TargetMode="External"/><Relationship Id="rId4" Type="http://schemas.openxmlformats.org/officeDocument/2006/relationships/hyperlink" Target="https://journals.sagepub.com/doi/abs/10.1177/175717741665547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bi.nlm.nih.gov/pmc/articles/PMC9132074/"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hyperlink" Target="https://pubmed.ncbi.nlm.nih.gov/?term=Mer%20M%5bAuthor%5d"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http://www.sciencedirect.com/science/article/pii/S1198743X1461507X" TargetMode="External"/><Relationship Id="rId2" Type="http://schemas.openxmlformats.org/officeDocument/2006/relationships/hyperlink" Target="http://www.uptodate.com/contents/intravascular-catheter-related-infection-epidemiology-pathogenesis-" TargetMode="External"/><Relationship Id="rId1" Type="http://schemas.openxmlformats.org/officeDocument/2006/relationships/slideLayout" Target="../slideLayouts/slideLayout11.xml"/><Relationship Id="rId6" Type="http://schemas.openxmlformats.org/officeDocument/2006/relationships/hyperlink" Target="http://www.cambridge.org/core/journals/infection-control-and-hospital-epidemiology/article/covid19-" TargetMode="External"/><Relationship Id="rId5" Type="http://schemas.openxmlformats.org/officeDocument/2006/relationships/hyperlink" Target="http://www.proquest.com/docview/2563801222?pq-origsite=gscholar&amp;fromopenview=true" TargetMode="External"/><Relationship Id="rId4" Type="http://schemas.openxmlformats.org/officeDocument/2006/relationships/hyperlink" Target="http://www.ncbi.nlm.nih.gov/pmc/articles/PMC1004459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ambridge.org/core/journals/infection-control-and-hospital-epidemiology/article/strategies-to-" TargetMode="External"/><Relationship Id="rId2" Type="http://schemas.openxmlformats.org/officeDocument/2006/relationships/hyperlink" Target="http://www.cambridge.org/core/journals/infection-control-and-hospital-"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www.ncbi.nlm.nih.gov/pmc/articles/PMC8007950/" TargetMode="Externa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wolterskluwer.com/en/expert-insights/getting-back-to-basics-with-preventing-" TargetMode="External"/><Relationship Id="rId2" Type="http://schemas.openxmlformats.org/officeDocument/2006/relationships/hyperlink" Target="https://journals.asm.org/doi/full/10.1128/cmr.00062-05" TargetMode="External"/><Relationship Id="rId1" Type="http://schemas.openxmlformats.org/officeDocument/2006/relationships/slideLayout" Target="../slideLayouts/slideLayout11.xml"/><Relationship Id="rId4" Type="http://schemas.openxmlformats.org/officeDocument/2006/relationships/hyperlink" Target="http://www.cambridge.org/core/journals/infection-control-and-hospital-epidemiology/article/sheaidsaapic-"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www.thelancet.com/journals/laninf/article/PIIS1473-3099(20)30738-6/fulltext" TargetMode="Externa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hyperlink" Target="mailto:Madeleine.Ashcroft@thp.ca"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pubmed.ncbi.nlm.nih.gov/373425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pubmed.ncbi.nlm.nih.gov/3734253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article/antimicrobialresistant-pathogens-associated-with-healthcareassociated-infections-summary-of-data-reported-to-the-national-healthcare-safety-network-at-the-centers-for-disease-control-and-prevention-20112014/599EB379C92AF1B053E065DC9F809323"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canada.ca/en/public-health/services/reports-publications/canada-communicable-disease-report-ccdr/monthly-issue/2020-46/issue-11-12-november-5-2020/infections-acute-care-hospitals-2009-201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1AB9704-1FDE-EEAC-B04B-EC5C7185C6EC}"/>
              </a:ext>
            </a:extLst>
          </p:cNvPr>
          <p:cNvSpPr>
            <a:spLocks noGrp="1"/>
          </p:cNvSpPr>
          <p:nvPr>
            <p:ph sz="quarter" idx="10"/>
          </p:nvPr>
        </p:nvSpPr>
        <p:spPr>
          <a:xfrm>
            <a:off x="4456391" y="903890"/>
            <a:ext cx="7625119" cy="2732689"/>
          </a:xfrm>
        </p:spPr>
        <p:txBody>
          <a:bodyPr/>
          <a:lstStyle/>
          <a:p>
            <a:endParaRPr lang="en-CA" b="0" dirty="0"/>
          </a:p>
          <a:p>
            <a:r>
              <a:rPr lang="en-CA" b="0" dirty="0"/>
              <a:t>Back to Basics: </a:t>
            </a:r>
          </a:p>
          <a:p>
            <a:r>
              <a:rPr lang="en-CA" b="0" dirty="0"/>
              <a:t>IPAC Considerations in Vascular Access </a:t>
            </a:r>
            <a:endParaRPr lang="en-US" dirty="0"/>
          </a:p>
        </p:txBody>
      </p:sp>
      <p:sp>
        <p:nvSpPr>
          <p:cNvPr id="3" name="Content Placeholder 2">
            <a:extLst>
              <a:ext uri="{FF2B5EF4-FFF2-40B4-BE49-F238E27FC236}">
                <a16:creationId xmlns:a16="http://schemas.microsoft.com/office/drawing/2014/main" xmlns="" id="{BAA1B05E-E8EB-E2B2-6F04-635DDFBFDC6E}"/>
              </a:ext>
            </a:extLst>
          </p:cNvPr>
          <p:cNvSpPr>
            <a:spLocks noGrp="1"/>
          </p:cNvSpPr>
          <p:nvPr>
            <p:ph sz="quarter" idx="11"/>
          </p:nvPr>
        </p:nvSpPr>
        <p:spPr/>
        <p:txBody>
          <a:bodyPr/>
          <a:lstStyle/>
          <a:p>
            <a:pPr fontAlgn="base"/>
            <a:r>
              <a:rPr lang="fr-CA" b="0" dirty="0"/>
              <a:t>Madeleine Ashcroft, RN, MHS, CIC, CVAA (c)</a:t>
            </a:r>
            <a:r>
              <a:rPr lang="en-US" b="0" dirty="0"/>
              <a:t>​</a:t>
            </a:r>
          </a:p>
          <a:p>
            <a:pPr fontAlgn="base"/>
            <a:r>
              <a:rPr lang="en-US" b="0" dirty="0"/>
              <a:t>12 December </a:t>
            </a:r>
            <a:r>
              <a:rPr lang="fr-CA" b="0" dirty="0"/>
              <a:t>2023</a:t>
            </a:r>
            <a:endParaRPr lang="en-US" b="0" dirty="0"/>
          </a:p>
        </p:txBody>
      </p:sp>
    </p:spTree>
    <p:custDataLst>
      <p:tags r:id="rId1"/>
    </p:custDataLst>
    <p:extLst>
      <p:ext uri="{BB962C8B-B14F-4D97-AF65-F5344CB8AC3E}">
        <p14:creationId xmlns:p14="http://schemas.microsoft.com/office/powerpoint/2010/main" val="260083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3619" y="1429130"/>
            <a:ext cx="7310120" cy="4371975"/>
            <a:chOff x="1523619" y="1429130"/>
            <a:chExt cx="7310120" cy="4371975"/>
          </a:xfrm>
        </p:grpSpPr>
        <p:pic>
          <p:nvPicPr>
            <p:cNvPr id="3" name="object 3"/>
            <p:cNvPicPr/>
            <p:nvPr/>
          </p:nvPicPr>
          <p:blipFill>
            <a:blip r:embed="rId3" cstate="print"/>
            <a:stretch>
              <a:fillRect/>
            </a:stretch>
          </p:blipFill>
          <p:spPr>
            <a:xfrm>
              <a:off x="1533144" y="1438655"/>
              <a:ext cx="7290815" cy="4352531"/>
            </a:xfrm>
            <a:prstGeom prst="rect">
              <a:avLst/>
            </a:prstGeom>
          </p:spPr>
        </p:pic>
        <p:sp>
          <p:nvSpPr>
            <p:cNvPr id="4" name="object 4"/>
            <p:cNvSpPr/>
            <p:nvPr/>
          </p:nvSpPr>
          <p:spPr>
            <a:xfrm>
              <a:off x="1528381" y="1433893"/>
              <a:ext cx="7300595" cy="4362450"/>
            </a:xfrm>
            <a:custGeom>
              <a:avLst/>
              <a:gdLst/>
              <a:ahLst/>
              <a:cxnLst/>
              <a:rect l="l" t="t" r="r" b="b"/>
              <a:pathLst>
                <a:path w="7300595" h="4362450">
                  <a:moveTo>
                    <a:pt x="0" y="0"/>
                  </a:moveTo>
                  <a:lnTo>
                    <a:pt x="7300341" y="0"/>
                  </a:lnTo>
                  <a:lnTo>
                    <a:pt x="7300341" y="4362069"/>
                  </a:lnTo>
                  <a:lnTo>
                    <a:pt x="0" y="4362069"/>
                  </a:lnTo>
                  <a:lnTo>
                    <a:pt x="0" y="0"/>
                  </a:lnTo>
                  <a:close/>
                </a:path>
              </a:pathLst>
            </a:custGeom>
            <a:ln w="9525">
              <a:solidFill>
                <a:srgbClr val="006FC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txBox="1">
            <a:spLocks noGrp="1"/>
          </p:cNvSpPr>
          <p:nvPr>
            <p:ph type="title"/>
          </p:nvPr>
        </p:nvSpPr>
        <p:spPr>
          <a:xfrm>
            <a:off x="2283096" y="131645"/>
            <a:ext cx="2741295" cy="635000"/>
          </a:xfrm>
          <a:prstGeom prst="rect">
            <a:avLst/>
          </a:prstGeom>
        </p:spPr>
        <p:txBody>
          <a:bodyPr vert="horz" wrap="square" lIns="0" tIns="12065" rIns="0" bIns="0" rtlCol="0">
            <a:spAutoFit/>
          </a:bodyPr>
          <a:lstStyle/>
          <a:p>
            <a:pPr marL="12700">
              <a:lnSpc>
                <a:spcPct val="100000"/>
              </a:lnSpc>
              <a:spcBef>
                <a:spcPts val="95"/>
              </a:spcBef>
            </a:pPr>
            <a:r>
              <a:rPr spc="-10" dirty="0"/>
              <a:t>Pathogenesis</a:t>
            </a:r>
          </a:p>
        </p:txBody>
      </p:sp>
      <p:sp>
        <p:nvSpPr>
          <p:cNvPr id="6" name="object 6"/>
          <p:cNvSpPr txBox="1"/>
          <p:nvPr/>
        </p:nvSpPr>
        <p:spPr>
          <a:xfrm>
            <a:off x="8875756" y="1449072"/>
            <a:ext cx="2802255" cy="3866515"/>
          </a:xfrm>
          <a:prstGeom prst="rect">
            <a:avLst/>
          </a:prstGeom>
        </p:spPr>
        <p:txBody>
          <a:bodyPr vert="horz" wrap="square" lIns="0" tIns="12065" rIns="0" bIns="0" rtlCol="0">
            <a:spAutoFit/>
          </a:bodyPr>
          <a:lstStyle/>
          <a:p>
            <a:pPr marL="355600" marR="5080" lvl="0" indent="-343535" defTabSz="914400" eaLnBrk="1" fontAlgn="auto" latinLnBrk="0" hangingPunct="1">
              <a:lnSpc>
                <a:spcPct val="100000"/>
              </a:lnSpc>
              <a:spcBef>
                <a:spcPts val="95"/>
              </a:spcBef>
              <a:spcAft>
                <a:spcPts val="0"/>
              </a:spcAft>
              <a:buClrTx/>
              <a:buSzTx/>
              <a:buFont typeface="Arial"/>
              <a:buChar char="•"/>
              <a:tabLst>
                <a:tab pos="355600" algn="l"/>
              </a:tabLst>
              <a:defRPr/>
            </a:pPr>
            <a:r>
              <a:rPr kumimoji="0" sz="2800" b="0" i="0" u="none" strike="noStrike" kern="0" cap="none" spc="-10" normalizeH="0" baseline="0" noProof="0" dirty="0">
                <a:ln>
                  <a:noFill/>
                </a:ln>
                <a:solidFill>
                  <a:srgbClr val="001F5F"/>
                </a:solidFill>
                <a:effectLst/>
                <a:uLnTx/>
                <a:uFillTx/>
                <a:latin typeface="Calibri"/>
                <a:cs typeface="Calibri"/>
              </a:rPr>
              <a:t>Migration</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skin </a:t>
            </a:r>
            <a:r>
              <a:rPr kumimoji="0" sz="2800" b="0" i="0" u="none" strike="noStrike" kern="0" cap="none" spc="-10" normalizeH="0" baseline="0" noProof="0" dirty="0">
                <a:ln>
                  <a:noFill/>
                </a:ln>
                <a:solidFill>
                  <a:srgbClr val="001F5F"/>
                </a:solidFill>
                <a:effectLst/>
                <a:uLnTx/>
                <a:uFillTx/>
                <a:latin typeface="Calibri"/>
                <a:cs typeface="Calibri"/>
              </a:rPr>
              <a:t>organisms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343535" lvl="0" indent="-343535" defTabSz="914400" eaLnBrk="1" fontAlgn="auto" latinLnBrk="0" hangingPunct="1">
              <a:lnSpc>
                <a:spcPct val="100000"/>
              </a:lnSpc>
              <a:spcBef>
                <a:spcPts val="0"/>
              </a:spcBef>
              <a:spcAft>
                <a:spcPts val="0"/>
              </a:spcAft>
              <a:buClrTx/>
              <a:buSzTx/>
              <a:buFont typeface="Arial"/>
              <a:buChar char="•"/>
              <a:tabLst>
                <a:tab pos="355600" algn="l"/>
              </a:tabLst>
              <a:defRPr/>
            </a:pPr>
            <a:r>
              <a:rPr kumimoji="0" sz="2800" b="0" i="0" u="none" strike="noStrike" kern="0" cap="none" spc="-25" normalizeH="0" baseline="0" noProof="0" dirty="0">
                <a:ln>
                  <a:noFill/>
                </a:ln>
                <a:solidFill>
                  <a:srgbClr val="001F5F"/>
                </a:solidFill>
                <a:effectLst/>
                <a:uLnTx/>
                <a:uFillTx/>
                <a:latin typeface="Calibri"/>
                <a:cs typeface="Calibri"/>
              </a:rPr>
              <a:t>Hub </a:t>
            </a:r>
            <a:r>
              <a:rPr kumimoji="0" sz="2800" b="0" i="0" u="none" strike="noStrike" kern="0" cap="none" spc="-20" normalizeH="0" baseline="0" noProof="0" dirty="0">
                <a:ln>
                  <a:noFill/>
                </a:ln>
                <a:solidFill>
                  <a:srgbClr val="001F5F"/>
                </a:solidFill>
                <a:effectLst/>
                <a:uLnTx/>
                <a:uFillTx/>
                <a:latin typeface="Calibri"/>
                <a:cs typeface="Calibri"/>
              </a:rPr>
              <a:t>contamination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247650" lvl="0" indent="-343535" defTabSz="914400" eaLnBrk="1" fontAlgn="auto" latinLnBrk="0" hangingPunct="1">
              <a:lnSpc>
                <a:spcPct val="100000"/>
              </a:lnSpc>
              <a:spcBef>
                <a:spcPts val="5"/>
              </a:spcBef>
              <a:spcAft>
                <a:spcPts val="0"/>
              </a:spcAft>
              <a:buClrTx/>
              <a:buSzTx/>
              <a:buFont typeface="Arial"/>
              <a:buChar char="•"/>
              <a:tabLst>
                <a:tab pos="355600" algn="l"/>
              </a:tabLst>
              <a:defRPr/>
            </a:pPr>
            <a:r>
              <a:rPr kumimoji="0" sz="2800" b="0" i="0" u="none" strike="noStrike" kern="0" cap="none" spc="-20" normalizeH="0" baseline="0" noProof="0" dirty="0">
                <a:ln>
                  <a:noFill/>
                </a:ln>
                <a:solidFill>
                  <a:srgbClr val="001F5F"/>
                </a:solidFill>
                <a:effectLst/>
                <a:uLnTx/>
                <a:uFillTx/>
                <a:latin typeface="Calibri"/>
                <a:cs typeface="Calibri"/>
              </a:rPr>
              <a:t>Hematogenous </a:t>
            </a:r>
            <a:r>
              <a:rPr kumimoji="0" sz="2800" b="0" i="0" u="none" strike="noStrike" kern="0" cap="none" spc="-10" normalizeH="0" baseline="0" noProof="0" dirty="0">
                <a:ln>
                  <a:noFill/>
                </a:ln>
                <a:solidFill>
                  <a:srgbClr val="001F5F"/>
                </a:solidFill>
                <a:effectLst/>
                <a:uLnTx/>
                <a:uFillTx/>
                <a:latin typeface="Calibri"/>
                <a:cs typeface="Calibri"/>
              </a:rPr>
              <a:t>seeding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343535" lvl="0" indent="-343535" defTabSz="914400" eaLnBrk="1" fontAlgn="auto" latinLnBrk="0" hangingPunct="1">
              <a:lnSpc>
                <a:spcPct val="100000"/>
              </a:lnSpc>
              <a:spcBef>
                <a:spcPts val="0"/>
              </a:spcBef>
              <a:spcAft>
                <a:spcPts val="0"/>
              </a:spcAft>
              <a:buClrTx/>
              <a:buSzTx/>
              <a:buFont typeface="Arial"/>
              <a:buChar char="•"/>
              <a:tabLst>
                <a:tab pos="355600" algn="l"/>
              </a:tabLst>
              <a:defRPr/>
            </a:pPr>
            <a:r>
              <a:rPr kumimoji="0" sz="2800" b="0" i="0" u="none" strike="noStrike" kern="0" cap="none" spc="-10" normalizeH="0" baseline="0" noProof="0" dirty="0">
                <a:ln>
                  <a:noFill/>
                </a:ln>
                <a:solidFill>
                  <a:srgbClr val="001F5F"/>
                </a:solidFill>
                <a:effectLst/>
                <a:uLnTx/>
                <a:uFillTx/>
                <a:latin typeface="Calibri"/>
                <a:cs typeface="Calibri"/>
              </a:rPr>
              <a:t>Infusate </a:t>
            </a:r>
            <a:r>
              <a:rPr kumimoji="0" sz="2800" b="0" i="0" u="none" strike="noStrike" kern="0" cap="none" spc="-20" normalizeH="0" baseline="0" noProof="0" dirty="0">
                <a:ln>
                  <a:noFill/>
                </a:ln>
                <a:solidFill>
                  <a:srgbClr val="001F5F"/>
                </a:solidFill>
                <a:effectLst/>
                <a:uLnTx/>
                <a:uFillTx/>
                <a:latin typeface="Calibri"/>
                <a:cs typeface="Calibri"/>
              </a:rPr>
              <a:t>contamination </a:t>
            </a:r>
            <a:r>
              <a:rPr kumimoji="0" sz="2800" b="0" i="0" u="none" strike="noStrike" kern="0" cap="none" spc="-10" normalizeH="0" baseline="0" noProof="0" dirty="0">
                <a:ln>
                  <a:noFill/>
                </a:ln>
                <a:solidFill>
                  <a:srgbClr val="001F5F"/>
                </a:solidFill>
                <a:effectLst/>
                <a:uLnTx/>
                <a:uFillTx/>
                <a:latin typeface="Calibri"/>
                <a:cs typeface="Calibri"/>
              </a:rPr>
              <a:t>(rare)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1082039" y="5925498"/>
            <a:ext cx="1320165" cy="162560"/>
          </a:xfrm>
          <a:prstGeom prst="rect">
            <a:avLst/>
          </a:prstGeom>
        </p:spPr>
        <p:txBody>
          <a:bodyPr vert="horz" wrap="square" lIns="0" tIns="12700" rIns="0" bIns="0" rtlCol="0">
            <a:spAutoFit/>
          </a:bodyPr>
          <a:lstStyle/>
          <a:p>
            <a:pPr marL="381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Palatino Linotype"/>
                <a:cs typeface="Palatino Linotype"/>
              </a:rPr>
              <a:t>Crnich</a:t>
            </a:r>
            <a:r>
              <a:rPr kumimoji="0" sz="900" b="0" i="0" u="none" strike="noStrike" kern="0" cap="none" spc="-15" normalizeH="0" baseline="0" noProof="0" dirty="0">
                <a:ln>
                  <a:noFill/>
                </a:ln>
                <a:solidFill>
                  <a:sysClr val="windowText" lastClr="000000"/>
                </a:solidFill>
                <a:effectLst/>
                <a:uLnTx/>
                <a:uFillTx/>
                <a:latin typeface="Palatino Linotype"/>
                <a:cs typeface="Palatino Linotype"/>
              </a:rPr>
              <a:t> </a:t>
            </a:r>
            <a:r>
              <a:rPr kumimoji="0" sz="900" b="0" i="0" u="none" strike="noStrike" kern="0" cap="none" spc="0" normalizeH="0" baseline="0" noProof="0" dirty="0">
                <a:ln>
                  <a:noFill/>
                </a:ln>
                <a:solidFill>
                  <a:sysClr val="windowText" lastClr="000000"/>
                </a:solidFill>
                <a:effectLst/>
                <a:uLnTx/>
                <a:uFillTx/>
                <a:latin typeface="Palatino Linotype"/>
                <a:cs typeface="Palatino Linotype"/>
              </a:rPr>
              <a:t>C,</a:t>
            </a:r>
            <a:r>
              <a:rPr kumimoji="0" sz="900" b="0" i="0" u="none" strike="noStrike" kern="0" cap="none" spc="-20" normalizeH="0" baseline="0" noProof="0" dirty="0">
                <a:ln>
                  <a:noFill/>
                </a:ln>
                <a:solidFill>
                  <a:sysClr val="windowText" lastClr="000000"/>
                </a:solidFill>
                <a:effectLst/>
                <a:uLnTx/>
                <a:uFillTx/>
                <a:latin typeface="Palatino Linotype"/>
                <a:cs typeface="Palatino Linotype"/>
              </a:rPr>
              <a:t> </a:t>
            </a:r>
            <a:r>
              <a:rPr kumimoji="0" sz="900" b="0" i="0" u="none" strike="noStrike" kern="0" cap="none" spc="0" normalizeH="0" baseline="0" noProof="0" dirty="0">
                <a:ln>
                  <a:noFill/>
                </a:ln>
                <a:solidFill>
                  <a:sysClr val="windowText" lastClr="000000"/>
                </a:solidFill>
                <a:effectLst/>
                <a:uLnTx/>
                <a:uFillTx/>
                <a:latin typeface="Palatino Linotype"/>
                <a:cs typeface="Palatino Linotype"/>
              </a:rPr>
              <a:t>Maki</a:t>
            </a:r>
            <a:r>
              <a:rPr kumimoji="0" sz="900" b="0" i="0" u="none" strike="noStrike" kern="0" cap="none" spc="-5" normalizeH="0" baseline="0" noProof="0" dirty="0">
                <a:ln>
                  <a:noFill/>
                </a:ln>
                <a:solidFill>
                  <a:sysClr val="windowText" lastClr="000000"/>
                </a:solidFill>
                <a:effectLst/>
                <a:uLnTx/>
                <a:uFillTx/>
                <a:latin typeface="Palatino Linotype"/>
                <a:cs typeface="Palatino Linotype"/>
              </a:rPr>
              <a:t> </a:t>
            </a:r>
            <a:r>
              <a:rPr kumimoji="0" sz="900" b="0" i="0" u="none" strike="noStrike" kern="0" cap="none" spc="0" normalizeH="0" baseline="0" noProof="0" dirty="0">
                <a:ln>
                  <a:noFill/>
                </a:ln>
                <a:solidFill>
                  <a:sysClr val="windowText" lastClr="000000"/>
                </a:solidFill>
                <a:effectLst/>
                <a:uLnTx/>
                <a:uFillTx/>
                <a:latin typeface="Palatino Linotype"/>
                <a:cs typeface="Palatino Linotype"/>
              </a:rPr>
              <a:t>D.,</a:t>
            </a:r>
            <a:r>
              <a:rPr kumimoji="0" sz="900" b="0" i="0" u="none" strike="noStrike" kern="0" cap="none" spc="-15" normalizeH="0" baseline="0" noProof="0" dirty="0">
                <a:ln>
                  <a:noFill/>
                </a:ln>
                <a:solidFill>
                  <a:sysClr val="windowText" lastClr="000000"/>
                </a:solidFill>
                <a:effectLst/>
                <a:uLnTx/>
                <a:uFillTx/>
                <a:latin typeface="Palatino Linotype"/>
                <a:cs typeface="Palatino Linotype"/>
              </a:rPr>
              <a:t> </a:t>
            </a:r>
            <a:r>
              <a:rPr kumimoji="0" sz="900" b="0" i="0" u="none" strike="noStrike" kern="0" cap="none" spc="-20" normalizeH="0" baseline="0" noProof="0" dirty="0">
                <a:ln>
                  <a:noFill/>
                </a:ln>
                <a:solidFill>
                  <a:sysClr val="windowText" lastClr="000000"/>
                </a:solidFill>
                <a:effectLst/>
                <a:uLnTx/>
                <a:uFillTx/>
                <a:latin typeface="Palatino Linotype"/>
                <a:cs typeface="Palatino Linotype"/>
              </a:rPr>
              <a:t>2009</a:t>
            </a:r>
            <a:r>
              <a:rPr kumimoji="0" sz="900" b="0" i="0" u="none" strike="noStrike" kern="0" cap="none" spc="-30" normalizeH="0" baseline="27777" noProof="0" dirty="0">
                <a:ln>
                  <a:noFill/>
                </a:ln>
                <a:solidFill>
                  <a:sysClr val="windowText" lastClr="000000"/>
                </a:solidFill>
                <a:effectLst/>
                <a:uLnTx/>
                <a:uFillTx/>
                <a:latin typeface="Palatino Linotype"/>
                <a:cs typeface="Palatino Linotype"/>
              </a:rPr>
              <a:t>9</a:t>
            </a:r>
            <a:endParaRPr kumimoji="0" sz="900" b="0" i="0" u="none" strike="noStrike" kern="0" cap="none" spc="0" normalizeH="0" baseline="27777" noProof="0">
              <a:ln>
                <a:noFill/>
              </a:ln>
              <a:solidFill>
                <a:sysClr val="windowText" lastClr="000000"/>
              </a:solidFill>
              <a:effectLst/>
              <a:uLnTx/>
              <a:uFillTx/>
              <a:latin typeface="Palatino Linotype"/>
              <a:cs typeface="Palatino Linotype"/>
            </a:endParaRPr>
          </a:p>
        </p:txBody>
      </p:sp>
      <p:sp>
        <p:nvSpPr>
          <p:cNvPr id="8" name="object 8"/>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05884" y="4256151"/>
            <a:ext cx="7603490" cy="2602230"/>
            <a:chOff x="4405884" y="4256151"/>
            <a:chExt cx="7603490" cy="2602230"/>
          </a:xfrm>
        </p:grpSpPr>
        <p:sp>
          <p:nvSpPr>
            <p:cNvPr id="3" name="object 3"/>
            <p:cNvSpPr/>
            <p:nvPr/>
          </p:nvSpPr>
          <p:spPr>
            <a:xfrm>
              <a:off x="4405884" y="5739384"/>
              <a:ext cx="7603490" cy="1118870"/>
            </a:xfrm>
            <a:custGeom>
              <a:avLst/>
              <a:gdLst/>
              <a:ahLst/>
              <a:cxnLst/>
              <a:rect l="l" t="t" r="r" b="b"/>
              <a:pathLst>
                <a:path w="7603490" h="1118870">
                  <a:moveTo>
                    <a:pt x="7603235" y="0"/>
                  </a:moveTo>
                  <a:lnTo>
                    <a:pt x="0" y="0"/>
                  </a:lnTo>
                  <a:lnTo>
                    <a:pt x="0" y="1118615"/>
                  </a:lnTo>
                  <a:lnTo>
                    <a:pt x="7603235" y="1118615"/>
                  </a:lnTo>
                  <a:lnTo>
                    <a:pt x="760323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3" cstate="print"/>
            <a:stretch>
              <a:fillRect/>
            </a:stretch>
          </p:blipFill>
          <p:spPr>
            <a:xfrm>
              <a:off x="8711184" y="4265676"/>
              <a:ext cx="2866643" cy="2232647"/>
            </a:xfrm>
            <a:prstGeom prst="rect">
              <a:avLst/>
            </a:prstGeom>
          </p:spPr>
        </p:pic>
        <p:sp>
          <p:nvSpPr>
            <p:cNvPr id="5" name="object 5"/>
            <p:cNvSpPr/>
            <p:nvPr/>
          </p:nvSpPr>
          <p:spPr>
            <a:xfrm>
              <a:off x="8706421" y="4260913"/>
              <a:ext cx="2876550" cy="2242185"/>
            </a:xfrm>
            <a:custGeom>
              <a:avLst/>
              <a:gdLst/>
              <a:ahLst/>
              <a:cxnLst/>
              <a:rect l="l" t="t" r="r" b="b"/>
              <a:pathLst>
                <a:path w="2876550" h="2242184">
                  <a:moveTo>
                    <a:pt x="0" y="0"/>
                  </a:moveTo>
                  <a:lnTo>
                    <a:pt x="2876169" y="0"/>
                  </a:lnTo>
                  <a:lnTo>
                    <a:pt x="2876169" y="2242185"/>
                  </a:lnTo>
                  <a:lnTo>
                    <a:pt x="0" y="2242185"/>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a:spLocks noGrp="1"/>
          </p:cNvSpPr>
          <p:nvPr>
            <p:ph type="title"/>
          </p:nvPr>
        </p:nvSpPr>
        <p:spPr>
          <a:xfrm>
            <a:off x="1911854" y="92669"/>
            <a:ext cx="3894454" cy="635000"/>
          </a:xfrm>
          <a:prstGeom prst="rect">
            <a:avLst/>
          </a:prstGeom>
        </p:spPr>
        <p:txBody>
          <a:bodyPr vert="horz" wrap="square" lIns="0" tIns="12065" rIns="0" bIns="0" rtlCol="0">
            <a:spAutoFit/>
          </a:bodyPr>
          <a:lstStyle/>
          <a:p>
            <a:pPr marL="12700">
              <a:lnSpc>
                <a:spcPct val="100000"/>
              </a:lnSpc>
              <a:spcBef>
                <a:spcPts val="95"/>
              </a:spcBef>
            </a:pPr>
            <a:r>
              <a:rPr dirty="0"/>
              <a:t>Risk</a:t>
            </a:r>
            <a:r>
              <a:rPr spc="-125" dirty="0"/>
              <a:t> </a:t>
            </a:r>
            <a:r>
              <a:rPr spc="-25" dirty="0"/>
              <a:t>Factors</a:t>
            </a:r>
            <a:r>
              <a:rPr spc="-140" dirty="0"/>
              <a:t> </a:t>
            </a:r>
            <a:r>
              <a:rPr dirty="0"/>
              <a:t>for</a:t>
            </a:r>
            <a:r>
              <a:rPr spc="-125" dirty="0"/>
              <a:t> </a:t>
            </a:r>
            <a:r>
              <a:rPr spc="-25" dirty="0"/>
              <a:t>BSI</a:t>
            </a:r>
          </a:p>
        </p:txBody>
      </p:sp>
      <p:sp>
        <p:nvSpPr>
          <p:cNvPr id="7" name="object 7"/>
          <p:cNvSpPr txBox="1"/>
          <p:nvPr/>
        </p:nvSpPr>
        <p:spPr>
          <a:xfrm>
            <a:off x="1473508" y="1940140"/>
            <a:ext cx="8593455" cy="2159000"/>
          </a:xfrm>
          <a:prstGeom prst="rect">
            <a:avLst/>
          </a:prstGeom>
        </p:spPr>
        <p:txBody>
          <a:bodyPr vert="horz" wrap="square" lIns="0" tIns="12065" rIns="0" bIns="0" rtlCol="0">
            <a:spAutoFit/>
          </a:bodyPr>
          <a:lstStyle/>
          <a:p>
            <a:pPr marL="469265" marR="0" lvl="0" indent="-456565" defTabSz="914400" eaLnBrk="1" fontAlgn="auto" latinLnBrk="0" hangingPunct="1">
              <a:lnSpc>
                <a:spcPct val="100000"/>
              </a:lnSpc>
              <a:spcBef>
                <a:spcPts val="95"/>
              </a:spcBef>
              <a:spcAft>
                <a:spcPts val="0"/>
              </a:spcAft>
              <a:buClrTx/>
              <a:buSzTx/>
              <a:buFont typeface="Arial"/>
              <a:buChar char="•"/>
              <a:tabLst>
                <a:tab pos="469265" algn="l"/>
              </a:tabLst>
              <a:defRPr/>
            </a:pPr>
            <a:r>
              <a:rPr kumimoji="0" sz="2800" b="0" i="0" u="none" strike="noStrike" kern="0" cap="none" spc="0" normalizeH="0" baseline="0" noProof="0" dirty="0">
                <a:ln>
                  <a:noFill/>
                </a:ln>
                <a:solidFill>
                  <a:srgbClr val="001F5F"/>
                </a:solidFill>
                <a:effectLst/>
                <a:uLnTx/>
                <a:uFillTx/>
                <a:latin typeface="Calibri"/>
                <a:cs typeface="Calibri"/>
              </a:rPr>
              <a:t>Having</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intravascular</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40" normalizeH="0" baseline="0" noProof="0" dirty="0">
                <a:ln>
                  <a:noFill/>
                </a:ln>
                <a:solidFill>
                  <a:srgbClr val="001F5F"/>
                </a:solidFill>
                <a:effectLst/>
                <a:uLnTx/>
                <a:uFillTx/>
                <a:latin typeface="Calibri"/>
                <a:cs typeface="Calibri"/>
              </a:rPr>
              <a:t>catheter,</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especially</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central</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line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900" marR="629920" lvl="0" indent="-457200" defTabSz="914400" eaLnBrk="1" fontAlgn="auto" latinLnBrk="0" hangingPunct="1">
              <a:lnSpc>
                <a:spcPct val="100000"/>
              </a:lnSpc>
              <a:spcBef>
                <a:spcPts val="0"/>
              </a:spcBef>
              <a:spcAft>
                <a:spcPts val="0"/>
              </a:spcAft>
              <a:buClrTx/>
              <a:buSzTx/>
              <a:buFont typeface="Arial"/>
              <a:buChar char="•"/>
              <a:tabLst>
                <a:tab pos="469900" algn="l"/>
              </a:tabLst>
              <a:defRPr/>
            </a:pPr>
            <a:r>
              <a:rPr kumimoji="0" sz="2800" b="0" i="0" u="none" strike="noStrike" kern="0" cap="none" spc="0" normalizeH="0" baseline="0" noProof="0" dirty="0">
                <a:ln>
                  <a:noFill/>
                </a:ln>
                <a:solidFill>
                  <a:srgbClr val="001F5F"/>
                </a:solidFill>
                <a:effectLst/>
                <a:uLnTx/>
                <a:uFillTx/>
                <a:latin typeface="Calibri"/>
                <a:cs typeface="Calibri"/>
              </a:rPr>
              <a:t>Being</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ICU</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or</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having</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hemodialysis</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(HD),</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surgery</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or </a:t>
            </a:r>
            <a:r>
              <a:rPr kumimoji="0" sz="2800" b="0" i="0" u="none" strike="noStrike" kern="0" cap="none" spc="0" normalizeH="0" baseline="0" noProof="0" dirty="0">
                <a:ln>
                  <a:noFill/>
                </a:ln>
                <a:solidFill>
                  <a:srgbClr val="001F5F"/>
                </a:solidFill>
                <a:effectLst/>
                <a:uLnTx/>
                <a:uFillTx/>
                <a:latin typeface="Calibri"/>
                <a:cs typeface="Calibri"/>
              </a:rPr>
              <a:t>oncology</a:t>
            </a:r>
            <a:r>
              <a:rPr kumimoji="0" sz="2800" b="0" i="0" u="none" strike="noStrike" kern="0" cap="none" spc="-13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treatment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0"/>
              </a:spcBef>
              <a:spcAft>
                <a:spcPts val="0"/>
              </a:spcAft>
              <a:buClrTx/>
              <a:buSzTx/>
              <a:buFont typeface="Arial"/>
              <a:buChar char="•"/>
              <a:tabLst>
                <a:tab pos="469265" algn="l"/>
              </a:tabLst>
              <a:defRPr/>
            </a:pPr>
            <a:r>
              <a:rPr kumimoji="0" sz="2800" b="0" i="0" u="none" strike="noStrike" kern="0" cap="none" spc="0" normalizeH="0" baseline="0" noProof="0" dirty="0">
                <a:ln>
                  <a:noFill/>
                </a:ln>
                <a:solidFill>
                  <a:srgbClr val="001F5F"/>
                </a:solidFill>
                <a:effectLst/>
                <a:uLnTx/>
                <a:uFillTx/>
                <a:latin typeface="Calibri"/>
                <a:cs typeface="Calibri"/>
              </a:rPr>
              <a:t>Previous</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use</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antibiotics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0"/>
              </a:spcBef>
              <a:spcAft>
                <a:spcPts val="0"/>
              </a:spcAft>
              <a:buClrTx/>
              <a:buSzTx/>
              <a:buFont typeface="Arial"/>
              <a:buChar char="•"/>
              <a:tabLst>
                <a:tab pos="469265" algn="l"/>
              </a:tabLst>
              <a:defRPr/>
            </a:pPr>
            <a:r>
              <a:rPr kumimoji="0" sz="2800" b="0" i="0" u="none" strike="noStrike" kern="0" cap="none" spc="0" normalizeH="0" baseline="0" noProof="0" dirty="0">
                <a:ln>
                  <a:noFill/>
                </a:ln>
                <a:solidFill>
                  <a:srgbClr val="001F5F"/>
                </a:solidFill>
                <a:effectLst/>
                <a:uLnTx/>
                <a:uFillTx/>
                <a:latin typeface="Calibri"/>
                <a:cs typeface="Calibri"/>
              </a:rPr>
              <a:t>For</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secondary</a:t>
            </a:r>
            <a:r>
              <a:rPr kumimoji="0" sz="2800" b="0" i="0" u="none" strike="noStrike" kern="0" cap="none" spc="-3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bacteremia</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UTI</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IV</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catheter</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10310134" y="6519038"/>
            <a:ext cx="124269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Pinterest</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1911854" y="6379012"/>
            <a:ext cx="671512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9.</a:t>
            </a:r>
            <a:r>
              <a:rPr kumimoji="0" sz="1200" b="0" i="0" u="none" strike="noStrike" kern="0" cap="none" spc="-20" normalizeH="0" baseline="0" noProof="0" dirty="0">
                <a:ln>
                  <a:noFill/>
                </a:ln>
                <a:solidFill>
                  <a:sysClr val="windowText" lastClr="000000"/>
                </a:solidFill>
                <a:effectLst/>
                <a:uLnTx/>
                <a:uFillTx/>
                <a:latin typeface="Calibri"/>
                <a:cs typeface="Calibri"/>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two-</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year</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analysis</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of risk</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factors</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and</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outcome</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in</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patients</a:t>
            </a:r>
            <a:r>
              <a:rPr kumimoji="0" sz="1200" b="0" i="0" u="sng" strike="noStrike" kern="0" cap="none" spc="-4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with bloodstream</a:t>
            </a:r>
            <a:r>
              <a:rPr kumimoji="0" sz="1200" b="0" i="0" u="sng" strike="noStrike" kern="0" cap="none" spc="-3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infection</a:t>
            </a:r>
            <a:r>
              <a:rPr kumimoji="0" sz="1200" b="0" i="0" u="sng" strike="noStrike" kern="0" cap="none" spc="-4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PubMed</a:t>
            </a:r>
            <a:r>
              <a:rPr kumimoji="0" sz="1200" b="0" i="0" u="sng" strike="noStrike" kern="0" cap="none" spc="-3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(nih.gov)</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47615" y="5609844"/>
            <a:ext cx="7557770" cy="1248410"/>
          </a:xfrm>
          <a:custGeom>
            <a:avLst/>
            <a:gdLst/>
            <a:ahLst/>
            <a:cxnLst/>
            <a:rect l="l" t="t" r="r" b="b"/>
            <a:pathLst>
              <a:path w="7557770" h="1248409">
                <a:moveTo>
                  <a:pt x="7557516" y="0"/>
                </a:moveTo>
                <a:lnTo>
                  <a:pt x="0" y="0"/>
                </a:lnTo>
                <a:lnTo>
                  <a:pt x="0" y="1248155"/>
                </a:lnTo>
                <a:lnTo>
                  <a:pt x="7557516" y="1248155"/>
                </a:lnTo>
                <a:lnTo>
                  <a:pt x="755751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911854" y="92669"/>
            <a:ext cx="5204460" cy="635000"/>
          </a:xfrm>
          <a:prstGeom prst="rect">
            <a:avLst/>
          </a:prstGeom>
        </p:spPr>
        <p:txBody>
          <a:bodyPr vert="horz" wrap="square" lIns="0" tIns="12065" rIns="0" bIns="0" rtlCol="0">
            <a:spAutoFit/>
          </a:bodyPr>
          <a:lstStyle/>
          <a:p>
            <a:pPr marL="12700">
              <a:lnSpc>
                <a:spcPct val="100000"/>
              </a:lnSpc>
              <a:spcBef>
                <a:spcPts val="95"/>
              </a:spcBef>
            </a:pPr>
            <a:r>
              <a:rPr spc="-10" dirty="0"/>
              <a:t>Independent</a:t>
            </a:r>
            <a:r>
              <a:rPr spc="-125" dirty="0"/>
              <a:t> </a:t>
            </a:r>
            <a:r>
              <a:rPr dirty="0"/>
              <a:t>Risk</a:t>
            </a:r>
            <a:r>
              <a:rPr spc="-120" dirty="0"/>
              <a:t> </a:t>
            </a:r>
            <a:r>
              <a:rPr spc="-10" dirty="0"/>
              <a:t>Factors</a:t>
            </a:r>
          </a:p>
        </p:txBody>
      </p:sp>
      <p:sp>
        <p:nvSpPr>
          <p:cNvPr id="4" name="object 4"/>
          <p:cNvSpPr txBox="1"/>
          <p:nvPr/>
        </p:nvSpPr>
        <p:spPr>
          <a:xfrm>
            <a:off x="1576069" y="1209813"/>
            <a:ext cx="10237470" cy="4780915"/>
          </a:xfrm>
          <a:prstGeom prst="rect">
            <a:avLst/>
          </a:prstGeom>
        </p:spPr>
        <p:txBody>
          <a:bodyPr vert="horz" wrap="square" lIns="0" tIns="13335" rIns="0" bIns="0" rtlCol="0">
            <a:spAutoFit/>
          </a:bodyPr>
          <a:lstStyle/>
          <a:p>
            <a:pPr marL="527685" marR="0" lvl="0" indent="-514984" defTabSz="914400" eaLnBrk="1" fontAlgn="auto" latinLnBrk="0" hangingPunct="1">
              <a:lnSpc>
                <a:spcPct val="100000"/>
              </a:lnSpc>
              <a:spcBef>
                <a:spcPts val="105"/>
              </a:spcBef>
              <a:spcAft>
                <a:spcPts val="0"/>
              </a:spcAft>
              <a:buClrTx/>
              <a:buSzTx/>
              <a:buFontTx/>
              <a:buAutoNum type="alphaLcPeriod"/>
              <a:tabLst>
                <a:tab pos="527685" algn="l"/>
              </a:tabLst>
              <a:defRPr/>
            </a:pPr>
            <a:r>
              <a:rPr kumimoji="0" sz="2600" b="0" i="0" u="none" strike="noStrike" kern="0" cap="none" spc="0" normalizeH="0" baseline="0" noProof="0" dirty="0">
                <a:ln>
                  <a:noFill/>
                </a:ln>
                <a:solidFill>
                  <a:srgbClr val="001F5F"/>
                </a:solidFill>
                <a:effectLst/>
                <a:uLnTx/>
                <a:uFillTx/>
                <a:latin typeface="Calibri"/>
                <a:cs typeface="Calibri"/>
              </a:rPr>
              <a:t>Prolonged</a:t>
            </a:r>
            <a:r>
              <a:rPr kumimoji="0" sz="2600" b="0" i="0" u="none" strike="noStrike" kern="0" cap="none" spc="-13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hospitalization</a:t>
            </a:r>
            <a:r>
              <a:rPr kumimoji="0" sz="2600" b="1" i="0" u="none" strike="noStrike" kern="0" cap="none" spc="-90"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before</a:t>
            </a:r>
            <a:r>
              <a:rPr kumimoji="0" sz="2600" b="0" i="0" u="none" strike="noStrike" kern="0" cap="none" spc="-114"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catheterization</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0" i="0" u="none" strike="noStrike" kern="0" cap="none" spc="0" normalizeH="0" baseline="0" noProof="0" dirty="0">
                <a:ln>
                  <a:noFill/>
                </a:ln>
                <a:solidFill>
                  <a:srgbClr val="001F5F"/>
                </a:solidFill>
                <a:effectLst/>
                <a:uLnTx/>
                <a:uFillTx/>
                <a:latin typeface="Calibri"/>
                <a:cs typeface="Calibri"/>
              </a:rPr>
              <a:t>Prolonged</a:t>
            </a:r>
            <a:r>
              <a:rPr kumimoji="0" sz="2600" b="0" i="0" u="none" strike="noStrike" kern="0" cap="none" spc="-10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duration</a:t>
            </a:r>
            <a:r>
              <a:rPr kumimoji="0" sz="2600" b="1" i="0" u="none" strike="noStrike" kern="0" cap="none" spc="-6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of</a:t>
            </a:r>
            <a:r>
              <a:rPr kumimoji="0" sz="2600" b="0" i="0" u="none" strike="noStrike" kern="0" cap="none" spc="-75"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catheterization</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0" i="0" u="none" strike="noStrike" kern="0" cap="none" spc="0" normalizeH="0" baseline="0" noProof="0" dirty="0">
                <a:ln>
                  <a:noFill/>
                </a:ln>
                <a:solidFill>
                  <a:srgbClr val="001F5F"/>
                </a:solidFill>
                <a:effectLst/>
                <a:uLnTx/>
                <a:uFillTx/>
                <a:latin typeface="Calibri"/>
                <a:cs typeface="Calibri"/>
              </a:rPr>
              <a:t>Heavy</a:t>
            </a:r>
            <a:r>
              <a:rPr kumimoji="0" sz="2600" b="0" i="0" u="none" strike="noStrike" kern="0" cap="none" spc="-6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microbial</a:t>
            </a:r>
            <a:r>
              <a:rPr kumimoji="0" sz="2600" b="0" i="0" u="none" strike="noStrike" kern="0" cap="none" spc="-4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colonization</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at</a:t>
            </a:r>
            <a:r>
              <a:rPr kumimoji="0" sz="2600" b="0" i="0" u="none" strike="noStrike" kern="0" cap="none" spc="-4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insertion</a:t>
            </a:r>
            <a:r>
              <a:rPr kumimoji="0" sz="2600" b="0" i="0" u="none" strike="noStrike" kern="0" cap="none" spc="-7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site</a:t>
            </a:r>
            <a:r>
              <a:rPr kumimoji="0" sz="2600" b="0" i="0" u="none" strike="noStrike" kern="0" cap="none" spc="-7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or</a:t>
            </a:r>
            <a:r>
              <a:rPr kumimoji="0" sz="2600" b="0" i="0" u="none" strike="noStrike" kern="0" cap="none" spc="-3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catheter</a:t>
            </a:r>
            <a:r>
              <a:rPr kumimoji="0" sz="2600" b="0" i="0" u="none" strike="noStrike" kern="0" cap="none" spc="-65" normalizeH="0" baseline="0" noProof="0" dirty="0">
                <a:ln>
                  <a:noFill/>
                </a:ln>
                <a:solidFill>
                  <a:srgbClr val="001F5F"/>
                </a:solidFill>
                <a:effectLst/>
                <a:uLnTx/>
                <a:uFillTx/>
                <a:latin typeface="Calibri"/>
                <a:cs typeface="Calibri"/>
              </a:rPr>
              <a:t> </a:t>
            </a:r>
            <a:r>
              <a:rPr kumimoji="0" sz="2600" b="0" i="0" u="none" strike="noStrike" kern="0" cap="none" spc="-25" normalizeH="0" baseline="0" noProof="0" dirty="0">
                <a:ln>
                  <a:noFill/>
                </a:ln>
                <a:solidFill>
                  <a:srgbClr val="001F5F"/>
                </a:solidFill>
                <a:effectLst/>
                <a:uLnTx/>
                <a:uFillTx/>
                <a:latin typeface="Calibri"/>
                <a:cs typeface="Calibri"/>
              </a:rPr>
              <a:t>hub</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10" normalizeH="0" baseline="0" noProof="0" dirty="0">
                <a:ln>
                  <a:noFill/>
                </a:ln>
                <a:solidFill>
                  <a:srgbClr val="001F5F"/>
                </a:solidFill>
                <a:effectLst/>
                <a:uLnTx/>
                <a:uFillTx/>
                <a:latin typeface="Calibri"/>
                <a:cs typeface="Calibri"/>
              </a:rPr>
              <a:t>Multi-</a:t>
            </a:r>
            <a:r>
              <a:rPr kumimoji="0" sz="2600" b="1" i="0" u="none" strike="noStrike" kern="0" cap="none" spc="0" normalizeH="0" baseline="0" noProof="0" dirty="0">
                <a:ln>
                  <a:noFill/>
                </a:ln>
                <a:solidFill>
                  <a:srgbClr val="001F5F"/>
                </a:solidFill>
                <a:effectLst/>
                <a:uLnTx/>
                <a:uFillTx/>
                <a:latin typeface="Calibri"/>
                <a:cs typeface="Calibri"/>
              </a:rPr>
              <a:t>lumen</a:t>
            </a:r>
            <a:r>
              <a:rPr kumimoji="0" sz="2600" b="1" i="0" u="none" strike="noStrike" kern="0" cap="none" spc="20"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catheters</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0" normalizeH="0" baseline="0" noProof="0" dirty="0">
                <a:ln>
                  <a:noFill/>
                </a:ln>
                <a:solidFill>
                  <a:srgbClr val="001F5F"/>
                </a:solidFill>
                <a:effectLst/>
                <a:uLnTx/>
                <a:uFillTx/>
                <a:latin typeface="Calibri"/>
                <a:cs typeface="Calibri"/>
              </a:rPr>
              <a:t>Concurrent</a:t>
            </a:r>
            <a:r>
              <a:rPr kumimoji="0" sz="2600" b="1" i="0" u="none" strike="noStrike" kern="0" cap="none" spc="-85"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catheters</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10" normalizeH="0" baseline="0" noProof="0" dirty="0">
                <a:ln>
                  <a:noFill/>
                </a:ln>
                <a:solidFill>
                  <a:srgbClr val="001F5F"/>
                </a:solidFill>
                <a:effectLst/>
                <a:uLnTx/>
                <a:uFillTx/>
                <a:latin typeface="Calibri"/>
                <a:cs typeface="Calibri"/>
              </a:rPr>
              <a:t>Neutropenia</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0" i="0" u="none" strike="noStrike" kern="0" cap="none" spc="0" normalizeH="0" baseline="0" noProof="0" dirty="0">
                <a:ln>
                  <a:noFill/>
                </a:ln>
                <a:solidFill>
                  <a:srgbClr val="001F5F"/>
                </a:solidFill>
                <a:effectLst/>
                <a:uLnTx/>
                <a:uFillTx/>
                <a:latin typeface="Calibri"/>
                <a:cs typeface="Calibri"/>
              </a:rPr>
              <a:t>Body</a:t>
            </a:r>
            <a:r>
              <a:rPr kumimoji="0" sz="2600" b="0" i="0" u="none" strike="noStrike" kern="0" cap="none" spc="-2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mass</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index</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(BMI)</a:t>
            </a:r>
            <a:r>
              <a:rPr kumimoji="0" sz="2600" b="1" i="0" u="none" strike="noStrike" kern="0" cap="none" spc="-35" normalizeH="0" baseline="0" noProof="0" dirty="0">
                <a:ln>
                  <a:noFill/>
                </a:ln>
                <a:solidFill>
                  <a:srgbClr val="001F5F"/>
                </a:solidFill>
                <a:effectLst/>
                <a:uLnTx/>
                <a:uFillTx/>
                <a:latin typeface="Calibri"/>
                <a:cs typeface="Calibri"/>
              </a:rPr>
              <a:t> </a:t>
            </a:r>
            <a:r>
              <a:rPr kumimoji="0" sz="2600" b="1" i="0" u="none" strike="noStrike" kern="0" cap="none" spc="-25" normalizeH="0" baseline="0" noProof="0" dirty="0">
                <a:ln>
                  <a:noFill/>
                </a:ln>
                <a:solidFill>
                  <a:srgbClr val="001F5F"/>
                </a:solidFill>
                <a:effectLst/>
                <a:uLnTx/>
                <a:uFillTx/>
                <a:latin typeface="Calibri"/>
                <a:cs typeface="Calibri"/>
              </a:rPr>
              <a:t>&gt;40</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0" normalizeH="0" baseline="0" noProof="0" dirty="0">
                <a:ln>
                  <a:noFill/>
                </a:ln>
                <a:solidFill>
                  <a:srgbClr val="001F5F"/>
                </a:solidFill>
                <a:effectLst/>
                <a:uLnTx/>
                <a:uFillTx/>
                <a:latin typeface="Calibri"/>
                <a:cs typeface="Calibri"/>
              </a:rPr>
              <a:t>Prematurity</a:t>
            </a:r>
            <a:r>
              <a:rPr kumimoji="0" sz="2600" b="1" i="0" u="none" strike="noStrike" kern="0" cap="none" spc="-5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(i.e.,</a:t>
            </a:r>
            <a:r>
              <a:rPr kumimoji="0" sz="2600" b="0" i="0" u="none" strike="noStrike" kern="0" cap="none" spc="-7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early</a:t>
            </a:r>
            <a:r>
              <a:rPr kumimoji="0" sz="2600" b="0" i="0" u="none" strike="noStrike" kern="0" cap="none" spc="-6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gestational</a:t>
            </a:r>
            <a:r>
              <a:rPr kumimoji="0" sz="2600" b="0" i="0" u="none" strike="noStrike" kern="0" cap="none" spc="-65" normalizeH="0" baseline="0" noProof="0" dirty="0">
                <a:ln>
                  <a:noFill/>
                </a:ln>
                <a:solidFill>
                  <a:srgbClr val="001F5F"/>
                </a:solidFill>
                <a:effectLst/>
                <a:uLnTx/>
                <a:uFillTx/>
                <a:latin typeface="Calibri"/>
                <a:cs typeface="Calibri"/>
              </a:rPr>
              <a:t> </a:t>
            </a:r>
            <a:r>
              <a:rPr kumimoji="0" sz="2600" b="0" i="0" u="none" strike="noStrike" kern="0" cap="none" spc="-20" normalizeH="0" baseline="0" noProof="0" dirty="0">
                <a:ln>
                  <a:noFill/>
                </a:ln>
                <a:solidFill>
                  <a:srgbClr val="001F5F"/>
                </a:solidFill>
                <a:effectLst/>
                <a:uLnTx/>
                <a:uFillTx/>
                <a:latin typeface="Calibri"/>
                <a:cs typeface="Calibri"/>
              </a:rPr>
              <a:t>age)</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0" normalizeH="0" baseline="0" noProof="0" dirty="0">
                <a:ln>
                  <a:noFill/>
                </a:ln>
                <a:solidFill>
                  <a:srgbClr val="001F5F"/>
                </a:solidFill>
                <a:effectLst/>
                <a:uLnTx/>
                <a:uFillTx/>
                <a:latin typeface="Calibri"/>
                <a:cs typeface="Calibri"/>
              </a:rPr>
              <a:t>Reduced</a:t>
            </a:r>
            <a:r>
              <a:rPr kumimoji="0" sz="2600" b="1" i="0" u="none" strike="noStrike" kern="0" cap="none" spc="-20" normalizeH="0" baseline="0" noProof="0" dirty="0">
                <a:ln>
                  <a:noFill/>
                </a:ln>
                <a:solidFill>
                  <a:srgbClr val="001F5F"/>
                </a:solidFill>
                <a:effectLst/>
                <a:uLnTx/>
                <a:uFillTx/>
                <a:latin typeface="Calibri"/>
                <a:cs typeface="Calibri"/>
              </a:rPr>
              <a:t> nurse-to-</a:t>
            </a:r>
            <a:r>
              <a:rPr kumimoji="0" sz="2600" b="1" i="0" u="none" strike="noStrike" kern="0" cap="none" spc="0" normalizeH="0" baseline="0" noProof="0" dirty="0">
                <a:ln>
                  <a:noFill/>
                </a:ln>
                <a:solidFill>
                  <a:srgbClr val="001F5F"/>
                </a:solidFill>
                <a:effectLst/>
                <a:uLnTx/>
                <a:uFillTx/>
                <a:latin typeface="Calibri"/>
                <a:cs typeface="Calibri"/>
              </a:rPr>
              <a:t>patient</a:t>
            </a:r>
            <a:r>
              <a:rPr kumimoji="0" sz="2600" b="1" i="0" u="none" strike="noStrike" kern="0" cap="none" spc="2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ratio</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a:t>
            </a:r>
            <a:r>
              <a:rPr kumimoji="0" sz="2600" b="0" i="0" u="none" strike="noStrike" kern="0" cap="none" spc="-4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the</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0" i="0" u="none" strike="noStrike" kern="0" cap="none" spc="-25" normalizeH="0" baseline="0" noProof="0" dirty="0">
                <a:ln>
                  <a:noFill/>
                </a:ln>
                <a:solidFill>
                  <a:srgbClr val="001F5F"/>
                </a:solidFill>
                <a:effectLst/>
                <a:uLnTx/>
                <a:uFillTx/>
                <a:latin typeface="Calibri"/>
                <a:cs typeface="Calibri"/>
              </a:rPr>
              <a:t>ICU</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10" normalizeH="0" baseline="0" noProof="0" dirty="0">
                <a:ln>
                  <a:noFill/>
                </a:ln>
                <a:solidFill>
                  <a:srgbClr val="001F5F"/>
                </a:solidFill>
                <a:effectLst/>
                <a:uLnTx/>
                <a:uFillTx/>
                <a:latin typeface="Calibri"/>
                <a:cs typeface="Calibri"/>
              </a:rPr>
              <a:t>Parenteral</a:t>
            </a:r>
            <a:r>
              <a:rPr kumimoji="0" sz="2600" b="1" i="0" u="none" strike="noStrike" kern="0" cap="none" spc="-110" normalizeH="0" baseline="0" noProof="0" dirty="0">
                <a:ln>
                  <a:noFill/>
                </a:ln>
                <a:solidFill>
                  <a:srgbClr val="001F5F"/>
                </a:solidFill>
                <a:effectLst/>
                <a:uLnTx/>
                <a:uFillTx/>
                <a:latin typeface="Calibri"/>
                <a:cs typeface="Calibri"/>
              </a:rPr>
              <a:t> </a:t>
            </a:r>
            <a:r>
              <a:rPr kumimoji="0" sz="2600" b="1" i="0" u="none" strike="noStrike" kern="0" cap="none" spc="-10" normalizeH="0" baseline="0" noProof="0" dirty="0">
                <a:ln>
                  <a:noFill/>
                </a:ln>
                <a:solidFill>
                  <a:srgbClr val="001F5F"/>
                </a:solidFill>
                <a:effectLst/>
                <a:uLnTx/>
                <a:uFillTx/>
                <a:latin typeface="Calibri"/>
                <a:cs typeface="Calibri"/>
              </a:rPr>
              <a:t>nutrition</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527685" marR="0" lvl="0" indent="-514984" defTabSz="914400" eaLnBrk="1" fontAlgn="auto" latinLnBrk="0" hangingPunct="1">
              <a:lnSpc>
                <a:spcPct val="100000"/>
              </a:lnSpc>
              <a:spcBef>
                <a:spcPts val="0"/>
              </a:spcBef>
              <a:spcAft>
                <a:spcPts val="0"/>
              </a:spcAft>
              <a:buClrTx/>
              <a:buSzTx/>
              <a:buFontTx/>
              <a:buAutoNum type="alphaLcPeriod"/>
              <a:tabLst>
                <a:tab pos="527685" algn="l"/>
              </a:tabLst>
              <a:defRPr/>
            </a:pPr>
            <a:r>
              <a:rPr kumimoji="0" sz="2600" b="1" i="0" u="none" strike="noStrike" kern="0" cap="none" spc="0" normalizeH="0" baseline="0" noProof="0" dirty="0">
                <a:ln>
                  <a:noFill/>
                </a:ln>
                <a:solidFill>
                  <a:srgbClr val="001F5F"/>
                </a:solidFill>
                <a:effectLst/>
                <a:uLnTx/>
                <a:uFillTx/>
                <a:latin typeface="Calibri"/>
                <a:cs typeface="Calibri"/>
              </a:rPr>
              <a:t>Substandard</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catheter</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care</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(e.g.,</a:t>
            </a:r>
            <a:r>
              <a:rPr kumimoji="0" sz="2600" b="0" i="0" u="none" strike="noStrike" kern="0" cap="none" spc="-55"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excessive</a:t>
            </a:r>
            <a:r>
              <a:rPr kumimoji="0" sz="2600" b="0" i="0" u="none" strike="noStrike" kern="0" cap="none" spc="-10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manipulation</a:t>
            </a:r>
            <a:r>
              <a:rPr kumimoji="0" sz="2600" b="0" i="0" u="none" strike="noStrike" kern="0" cap="none" spc="-6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of</a:t>
            </a:r>
            <a:r>
              <a:rPr kumimoji="0" sz="2600" b="0" i="0" u="none" strike="noStrike" kern="0" cap="none" spc="-5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the</a:t>
            </a:r>
            <a:r>
              <a:rPr kumimoji="0" sz="2600" b="0" i="0" u="none" strike="noStrike" kern="0" cap="none" spc="-70"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catheter)</a:t>
            </a:r>
            <a:endParaRPr kumimoji="0" sz="26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600" b="1" i="0" u="none" strike="noStrike" kern="0" cap="none" spc="-25" normalizeH="0" baseline="0" noProof="0" dirty="0">
                <a:ln>
                  <a:noFill/>
                </a:ln>
                <a:solidFill>
                  <a:srgbClr val="001F5F"/>
                </a:solidFill>
                <a:effectLst/>
                <a:uLnTx/>
                <a:uFillTx/>
                <a:latin typeface="Calibri"/>
                <a:cs typeface="Calibri"/>
              </a:rPr>
              <a:t>l.</a:t>
            </a:r>
            <a:endParaRPr kumimoji="0" sz="26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2091182" y="5568453"/>
            <a:ext cx="5746115" cy="4222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600" b="1" i="0" u="none" strike="noStrike" kern="0" cap="none" spc="-10" normalizeH="0" baseline="0" noProof="0" dirty="0">
                <a:ln>
                  <a:noFill/>
                </a:ln>
                <a:solidFill>
                  <a:srgbClr val="001F5F"/>
                </a:solidFill>
                <a:effectLst/>
                <a:uLnTx/>
                <a:uFillTx/>
                <a:latin typeface="Calibri"/>
                <a:cs typeface="Calibri"/>
              </a:rPr>
              <a:t>Transfusion</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of</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blood</a:t>
            </a:r>
            <a:r>
              <a:rPr kumimoji="0" sz="2600" b="0" i="0" u="none" strike="noStrike" kern="0" cap="none" spc="-5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products</a:t>
            </a:r>
            <a:r>
              <a:rPr kumimoji="0" sz="2600" b="0" i="0" u="none" strike="noStrike" kern="0" cap="none" spc="-7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a:t>
            </a:r>
            <a:r>
              <a:rPr kumimoji="0" sz="2600" b="0" i="0" u="none" strike="noStrike" kern="0" cap="none" spc="-45" normalizeH="0" baseline="0" noProof="0" dirty="0">
                <a:ln>
                  <a:noFill/>
                </a:ln>
                <a:solidFill>
                  <a:srgbClr val="001F5F"/>
                </a:solidFill>
                <a:effectLst/>
                <a:uLnTx/>
                <a:uFillTx/>
                <a:latin typeface="Calibri"/>
                <a:cs typeface="Calibri"/>
              </a:rPr>
              <a:t> </a:t>
            </a:r>
            <a:r>
              <a:rPr kumimoji="0" sz="2600" b="0" i="0" u="none" strike="noStrike" kern="0" cap="none" spc="-10" normalizeH="0" baseline="0" noProof="0" dirty="0">
                <a:ln>
                  <a:noFill/>
                </a:ln>
                <a:solidFill>
                  <a:srgbClr val="001F5F"/>
                </a:solidFill>
                <a:effectLst/>
                <a:uLnTx/>
                <a:uFillTx/>
                <a:latin typeface="Calibri"/>
                <a:cs typeface="Calibri"/>
              </a:rPr>
              <a:t>children)</a:t>
            </a:r>
            <a:endParaRPr kumimoji="0" sz="26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463828" y="6378144"/>
            <a:ext cx="1013650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10. </a:t>
            </a:r>
            <a:r>
              <a:rPr kumimoji="0" sz="1000" b="0" i="0" u="none" strike="noStrike" kern="0" cap="none" spc="-10" normalizeH="0" baseline="0" noProof="0" dirty="0">
                <a:ln>
                  <a:noFill/>
                </a:ln>
                <a:solidFill>
                  <a:sysClr val="windowText" lastClr="000000"/>
                </a:solidFill>
                <a:effectLst/>
                <a:uLnTx/>
                <a:uFillTx/>
                <a:latin typeface="Calibri"/>
                <a:cs typeface="Calibri"/>
              </a:rPr>
              <a:t>SHEA-IDSA-</a:t>
            </a:r>
            <a:r>
              <a:rPr kumimoji="0" sz="1000" b="0" i="0" u="none" strike="noStrike" kern="0" cap="none" spc="0" normalizeH="0" baseline="0" noProof="0" dirty="0">
                <a:ln>
                  <a:noFill/>
                </a:ln>
                <a:solidFill>
                  <a:sysClr val="windowText" lastClr="000000"/>
                </a:solidFill>
                <a:effectLst/>
                <a:uLnTx/>
                <a:uFillTx/>
                <a:latin typeface="Calibri"/>
                <a:cs typeface="Calibri"/>
              </a:rPr>
              <a:t>APIC.</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(2022).</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Strategies</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to</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prevent central</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line-associated bloodstream</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infections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in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acute-</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care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hospitals:</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2022</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Update</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 Infection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Control</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&amp;</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Hospital</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Epidemiology</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 Cambridge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Core</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854" y="322813"/>
            <a:ext cx="7731125" cy="635000"/>
          </a:xfrm>
          <a:prstGeom prst="rect">
            <a:avLst/>
          </a:prstGeom>
        </p:spPr>
        <p:txBody>
          <a:bodyPr vert="horz" wrap="square" lIns="0" tIns="12065" rIns="0" bIns="0" rtlCol="0">
            <a:spAutoFit/>
          </a:bodyPr>
          <a:lstStyle/>
          <a:p>
            <a:pPr marL="12700">
              <a:lnSpc>
                <a:spcPct val="100000"/>
              </a:lnSpc>
              <a:spcBef>
                <a:spcPts val="95"/>
              </a:spcBef>
            </a:pPr>
            <a:r>
              <a:rPr dirty="0"/>
              <a:t>Risk</a:t>
            </a:r>
            <a:r>
              <a:rPr spc="-90" dirty="0"/>
              <a:t> </a:t>
            </a:r>
            <a:r>
              <a:rPr spc="-25" dirty="0"/>
              <a:t>Factors</a:t>
            </a:r>
            <a:r>
              <a:rPr spc="-110" dirty="0"/>
              <a:t> </a:t>
            </a:r>
            <a:r>
              <a:rPr dirty="0"/>
              <a:t>–</a:t>
            </a:r>
            <a:r>
              <a:rPr spc="-90" dirty="0"/>
              <a:t> </a:t>
            </a:r>
            <a:r>
              <a:rPr spc="-10" dirty="0"/>
              <a:t>General</a:t>
            </a:r>
            <a:r>
              <a:rPr spc="-105" dirty="0"/>
              <a:t> </a:t>
            </a:r>
            <a:r>
              <a:rPr spc="-45" dirty="0"/>
              <a:t>Patient-</a:t>
            </a:r>
            <a:r>
              <a:rPr spc="-10" dirty="0"/>
              <a:t>related</a:t>
            </a:r>
          </a:p>
        </p:txBody>
      </p:sp>
      <p:sp>
        <p:nvSpPr>
          <p:cNvPr id="3" name="object 3"/>
          <p:cNvSpPr txBox="1"/>
          <p:nvPr/>
        </p:nvSpPr>
        <p:spPr>
          <a:xfrm>
            <a:off x="1386839" y="1749288"/>
            <a:ext cx="5022215" cy="3093720"/>
          </a:xfrm>
          <a:prstGeom prst="rect">
            <a:avLst/>
          </a:prstGeom>
        </p:spPr>
        <p:txBody>
          <a:bodyPr vert="horz" wrap="square" lIns="0" tIns="97790" rIns="0" bIns="0" rtlCol="0">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kumimoji="0" sz="2800" b="0" i="0" u="none" strike="noStrike" kern="0" cap="none" spc="0" normalizeH="0" baseline="0" noProof="0" dirty="0">
                <a:ln>
                  <a:noFill/>
                </a:ln>
                <a:solidFill>
                  <a:srgbClr val="001F5F"/>
                </a:solidFill>
                <a:effectLst/>
                <a:uLnTx/>
                <a:uFillTx/>
                <a:latin typeface="Calibri"/>
                <a:cs typeface="Calibri"/>
              </a:rPr>
              <a:t>Also</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consider</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the</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susceptible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host: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Age</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sng" strike="noStrike" kern="0" cap="none" spc="0" normalizeH="0" baseline="0" noProof="0" dirty="0">
                <a:ln>
                  <a:noFill/>
                </a:ln>
                <a:solidFill>
                  <a:srgbClr val="001F5F"/>
                </a:solidFill>
                <a:effectLst/>
                <a:uLnTx/>
                <a:uFill>
                  <a:solidFill>
                    <a:srgbClr val="001F5F"/>
                  </a:solidFill>
                </a:uFill>
                <a:latin typeface="Calibri"/>
                <a:cs typeface="Calibri"/>
              </a:rPr>
              <a:t>&lt;</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1</a:t>
            </a:r>
            <a:r>
              <a:rPr kumimoji="0" sz="2800" b="0" i="0" u="none" strike="noStrike" kern="0" cap="none" spc="-2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year</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or</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sng" strike="noStrike" kern="0" cap="none" spc="0" normalizeH="0" baseline="0" noProof="0" dirty="0">
                <a:ln>
                  <a:noFill/>
                </a:ln>
                <a:solidFill>
                  <a:srgbClr val="001F5F"/>
                </a:solidFill>
                <a:effectLst/>
                <a:uLnTx/>
                <a:uFill>
                  <a:solidFill>
                    <a:srgbClr val="001F5F"/>
                  </a:solidFill>
                </a:uFill>
                <a:latin typeface="Calibri"/>
                <a:cs typeface="Calibri"/>
              </a:rPr>
              <a:t>&gt;</a:t>
            </a:r>
            <a:r>
              <a:rPr kumimoji="0" sz="2800" b="0" i="0" u="none" strike="noStrike" kern="0" cap="none" spc="-2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60</a:t>
            </a:r>
            <a:r>
              <a:rPr kumimoji="0" sz="2800" b="0" i="0" u="none" strike="noStrike" kern="0" cap="none" spc="-1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years)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Loss</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skin</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integrity</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(burns)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Chemo</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or</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radiotherapy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Distant</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focus</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infection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Severity</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underlying</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illness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4" name="object 4"/>
          <p:cNvGrpSpPr/>
          <p:nvPr/>
        </p:nvGrpSpPr>
        <p:grpSpPr>
          <a:xfrm>
            <a:off x="9300591" y="3666363"/>
            <a:ext cx="2811145" cy="1880235"/>
            <a:chOff x="9300591" y="3666363"/>
            <a:chExt cx="2811145" cy="1880235"/>
          </a:xfrm>
        </p:grpSpPr>
        <p:pic>
          <p:nvPicPr>
            <p:cNvPr id="5" name="object 5"/>
            <p:cNvPicPr/>
            <p:nvPr/>
          </p:nvPicPr>
          <p:blipFill>
            <a:blip r:embed="rId3" cstate="print"/>
            <a:stretch>
              <a:fillRect/>
            </a:stretch>
          </p:blipFill>
          <p:spPr>
            <a:xfrm>
              <a:off x="9310116" y="3675888"/>
              <a:ext cx="2791967" cy="1860791"/>
            </a:xfrm>
            <a:prstGeom prst="rect">
              <a:avLst/>
            </a:prstGeom>
          </p:spPr>
        </p:pic>
        <p:sp>
          <p:nvSpPr>
            <p:cNvPr id="6" name="object 6"/>
            <p:cNvSpPr/>
            <p:nvPr/>
          </p:nvSpPr>
          <p:spPr>
            <a:xfrm>
              <a:off x="9305353" y="3671125"/>
              <a:ext cx="2801620" cy="1870710"/>
            </a:xfrm>
            <a:custGeom>
              <a:avLst/>
              <a:gdLst/>
              <a:ahLst/>
              <a:cxnLst/>
              <a:rect l="l" t="t" r="r" b="b"/>
              <a:pathLst>
                <a:path w="2801620" h="1870710">
                  <a:moveTo>
                    <a:pt x="0" y="0"/>
                  </a:moveTo>
                  <a:lnTo>
                    <a:pt x="2801493" y="0"/>
                  </a:lnTo>
                  <a:lnTo>
                    <a:pt x="2801493" y="1870329"/>
                  </a:lnTo>
                  <a:lnTo>
                    <a:pt x="0" y="1870329"/>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object 7"/>
          <p:cNvGrpSpPr/>
          <p:nvPr/>
        </p:nvGrpSpPr>
        <p:grpSpPr>
          <a:xfrm>
            <a:off x="8361806" y="1287399"/>
            <a:ext cx="2353945" cy="1779270"/>
            <a:chOff x="8361806" y="1287399"/>
            <a:chExt cx="2353945" cy="1779270"/>
          </a:xfrm>
        </p:grpSpPr>
        <p:pic>
          <p:nvPicPr>
            <p:cNvPr id="8" name="object 8">
              <a:hlinkClick r:id="rId4"/>
            </p:cNvPr>
            <p:cNvPicPr/>
            <p:nvPr/>
          </p:nvPicPr>
          <p:blipFill>
            <a:blip r:embed="rId5" cstate="print"/>
            <a:stretch>
              <a:fillRect/>
            </a:stretch>
          </p:blipFill>
          <p:spPr>
            <a:xfrm>
              <a:off x="8371331" y="1296924"/>
              <a:ext cx="2334766" cy="1760206"/>
            </a:xfrm>
            <a:prstGeom prst="rect">
              <a:avLst/>
            </a:prstGeom>
          </p:spPr>
        </p:pic>
        <p:sp>
          <p:nvSpPr>
            <p:cNvPr id="9" name="object 9">
              <a:hlinkClick r:id="rId4"/>
            </p:cNvPr>
            <p:cNvSpPr/>
            <p:nvPr/>
          </p:nvSpPr>
          <p:spPr>
            <a:xfrm>
              <a:off x="8366569" y="1292161"/>
              <a:ext cx="2344420" cy="1769745"/>
            </a:xfrm>
            <a:custGeom>
              <a:avLst/>
              <a:gdLst/>
              <a:ahLst/>
              <a:cxnLst/>
              <a:rect l="l" t="t" r="r" b="b"/>
              <a:pathLst>
                <a:path w="2344420" h="1769745">
                  <a:moveTo>
                    <a:pt x="0" y="0"/>
                  </a:moveTo>
                  <a:lnTo>
                    <a:pt x="2344293" y="0"/>
                  </a:lnTo>
                  <a:lnTo>
                    <a:pt x="2344293" y="1769745"/>
                  </a:lnTo>
                  <a:lnTo>
                    <a:pt x="0" y="1769745"/>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object 10"/>
          <p:cNvGrpSpPr/>
          <p:nvPr/>
        </p:nvGrpSpPr>
        <p:grpSpPr>
          <a:xfrm>
            <a:off x="4783835" y="3317366"/>
            <a:ext cx="7266940" cy="3540760"/>
            <a:chOff x="4783835" y="3317366"/>
            <a:chExt cx="7266940" cy="3540760"/>
          </a:xfrm>
        </p:grpSpPr>
        <p:pic>
          <p:nvPicPr>
            <p:cNvPr id="11" name="object 11"/>
            <p:cNvPicPr/>
            <p:nvPr/>
          </p:nvPicPr>
          <p:blipFill>
            <a:blip r:embed="rId6" cstate="print"/>
            <a:stretch>
              <a:fillRect/>
            </a:stretch>
          </p:blipFill>
          <p:spPr>
            <a:xfrm>
              <a:off x="7271003" y="3326891"/>
              <a:ext cx="1737347" cy="2607563"/>
            </a:xfrm>
            <a:prstGeom prst="rect">
              <a:avLst/>
            </a:prstGeom>
          </p:spPr>
        </p:pic>
        <p:sp>
          <p:nvSpPr>
            <p:cNvPr id="12" name="object 12"/>
            <p:cNvSpPr/>
            <p:nvPr/>
          </p:nvSpPr>
          <p:spPr>
            <a:xfrm>
              <a:off x="7266241" y="3322129"/>
              <a:ext cx="1746885" cy="2617470"/>
            </a:xfrm>
            <a:custGeom>
              <a:avLst/>
              <a:gdLst/>
              <a:ahLst/>
              <a:cxnLst/>
              <a:rect l="l" t="t" r="r" b="b"/>
              <a:pathLst>
                <a:path w="1746884" h="2617470">
                  <a:moveTo>
                    <a:pt x="0" y="0"/>
                  </a:moveTo>
                  <a:lnTo>
                    <a:pt x="1746884" y="0"/>
                  </a:lnTo>
                  <a:lnTo>
                    <a:pt x="1746884" y="2617089"/>
                  </a:lnTo>
                  <a:lnTo>
                    <a:pt x="0" y="2617089"/>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854" y="322813"/>
            <a:ext cx="7901940" cy="635000"/>
          </a:xfrm>
          <a:prstGeom prst="rect">
            <a:avLst/>
          </a:prstGeom>
        </p:spPr>
        <p:txBody>
          <a:bodyPr vert="horz" wrap="square" lIns="0" tIns="12065" rIns="0" bIns="0" rtlCol="0">
            <a:spAutoFit/>
          </a:bodyPr>
          <a:lstStyle/>
          <a:p>
            <a:pPr marL="12700">
              <a:lnSpc>
                <a:spcPct val="100000"/>
              </a:lnSpc>
              <a:spcBef>
                <a:spcPts val="95"/>
              </a:spcBef>
            </a:pPr>
            <a:r>
              <a:rPr dirty="0"/>
              <a:t>Risk</a:t>
            </a:r>
            <a:r>
              <a:rPr spc="-40" dirty="0"/>
              <a:t> </a:t>
            </a:r>
            <a:r>
              <a:rPr spc="-25" dirty="0"/>
              <a:t>Factors</a:t>
            </a:r>
            <a:r>
              <a:rPr spc="-60" dirty="0"/>
              <a:t> </a:t>
            </a:r>
            <a:r>
              <a:rPr dirty="0"/>
              <a:t>–</a:t>
            </a:r>
            <a:r>
              <a:rPr spc="-45" dirty="0"/>
              <a:t> </a:t>
            </a:r>
            <a:r>
              <a:rPr spc="-35" dirty="0"/>
              <a:t>Catheter/Device-</a:t>
            </a:r>
            <a:r>
              <a:rPr spc="-10" dirty="0"/>
              <a:t>related</a:t>
            </a:r>
          </a:p>
        </p:txBody>
      </p:sp>
      <p:sp>
        <p:nvSpPr>
          <p:cNvPr id="3" name="object 3"/>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1821042" y="1740106"/>
            <a:ext cx="7270750" cy="2159000"/>
          </a:xfrm>
          <a:prstGeom prst="rect">
            <a:avLst/>
          </a:prstGeom>
        </p:spPr>
        <p:txBody>
          <a:bodyPr vert="horz" wrap="square" lIns="0" tIns="12065" rIns="0" bIns="0" rtlCol="0">
            <a:spAutoFit/>
          </a:bodyPr>
          <a:lstStyle/>
          <a:p>
            <a:pPr marL="299085" marR="0" lvl="0" indent="-286385" defTabSz="914400" eaLnBrk="1" fontAlgn="auto" latinLnBrk="0" hangingPunct="1">
              <a:lnSpc>
                <a:spcPct val="100000"/>
              </a:lnSpc>
              <a:spcBef>
                <a:spcPts val="95"/>
              </a:spcBef>
              <a:spcAft>
                <a:spcPts val="0"/>
              </a:spcAft>
              <a:buClrTx/>
              <a:buSzTx/>
              <a:buFont typeface="Arial"/>
              <a:buChar char="•"/>
              <a:tabLst>
                <a:tab pos="299085" algn="l"/>
              </a:tabLst>
              <a:defRPr/>
            </a:pPr>
            <a:r>
              <a:rPr kumimoji="0" sz="2800" b="0" i="0" u="none" strike="noStrike" kern="0" cap="none" spc="-10" normalizeH="0" baseline="0" noProof="0" dirty="0">
                <a:ln>
                  <a:noFill/>
                </a:ln>
                <a:solidFill>
                  <a:srgbClr val="001F5F"/>
                </a:solidFill>
                <a:effectLst/>
                <a:uLnTx/>
                <a:uFillTx/>
                <a:latin typeface="Calibri"/>
                <a:cs typeface="Calibri"/>
              </a:rPr>
              <a:t>Procedure:</a:t>
            </a:r>
            <a:r>
              <a:rPr kumimoji="0" sz="2800" b="0" i="0" u="none" strike="noStrike" kern="0" cap="none" spc="-12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Difficult</a:t>
            </a:r>
            <a:r>
              <a:rPr kumimoji="0" sz="2800" b="0" i="0" u="none" strike="noStrike" kern="0" cap="none" spc="-114"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99085" marR="0" lvl="0" indent="-286385" defTabSz="914400" eaLnBrk="1" fontAlgn="auto" latinLnBrk="0" hangingPunct="1">
              <a:lnSpc>
                <a:spcPct val="100000"/>
              </a:lnSpc>
              <a:spcBef>
                <a:spcPts val="0"/>
              </a:spcBef>
              <a:spcAft>
                <a:spcPts val="0"/>
              </a:spcAft>
              <a:buClrTx/>
              <a:buSzTx/>
              <a:buFont typeface="Arial"/>
              <a:buChar char="•"/>
              <a:tabLst>
                <a:tab pos="299085" algn="l"/>
              </a:tabLst>
              <a:defRPr/>
            </a:pPr>
            <a:r>
              <a:rPr kumimoji="0" sz="2800" b="1" i="0" u="none" strike="noStrike" kern="0" cap="none" spc="0" normalizeH="0" baseline="0" noProof="0" dirty="0">
                <a:ln>
                  <a:noFill/>
                </a:ln>
                <a:solidFill>
                  <a:srgbClr val="001F5F"/>
                </a:solidFill>
                <a:effectLst/>
                <a:uLnTx/>
                <a:uFillTx/>
                <a:latin typeface="Calibri"/>
                <a:cs typeface="Calibri"/>
              </a:rPr>
              <a:t>Type</a:t>
            </a:r>
            <a:r>
              <a:rPr kumimoji="0" sz="2800" b="1" i="0" u="none" strike="noStrike" kern="0" cap="none" spc="-85"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of</a:t>
            </a:r>
            <a:r>
              <a:rPr kumimoji="0" sz="2800" b="1" i="0" u="none" strike="noStrike" kern="0" cap="none" spc="-100" normalizeH="0" baseline="0" noProof="0" dirty="0">
                <a:ln>
                  <a:noFill/>
                </a:ln>
                <a:solidFill>
                  <a:srgbClr val="001F5F"/>
                </a:solidFill>
                <a:effectLst/>
                <a:uLnTx/>
                <a:uFillTx/>
                <a:latin typeface="Calibri"/>
                <a:cs typeface="Calibri"/>
              </a:rPr>
              <a:t> </a:t>
            </a:r>
            <a:r>
              <a:rPr kumimoji="0" sz="2800" b="1" i="0" u="none" strike="noStrike" kern="0" cap="none" spc="-10" normalizeH="0" baseline="0" noProof="0" dirty="0">
                <a:ln>
                  <a:noFill/>
                </a:ln>
                <a:solidFill>
                  <a:srgbClr val="001F5F"/>
                </a:solidFill>
                <a:effectLst/>
                <a:uLnTx/>
                <a:uFillTx/>
                <a:latin typeface="Calibri"/>
                <a:cs typeface="Calibri"/>
              </a:rPr>
              <a:t>catheter</a:t>
            </a:r>
            <a:r>
              <a:rPr kumimoji="0" sz="2800" b="1" i="0" u="none" strike="noStrike" kern="0" cap="none" spc="-65" normalizeH="0" baseline="0" noProof="0" dirty="0">
                <a:ln>
                  <a:noFill/>
                </a:ln>
                <a:solidFill>
                  <a:srgbClr val="001F5F"/>
                </a:solidFill>
                <a:effectLst/>
                <a:uLnTx/>
                <a:uFillTx/>
                <a:latin typeface="Calibri"/>
                <a:cs typeface="Calibri"/>
              </a:rPr>
              <a:t> </a:t>
            </a:r>
            <a:r>
              <a:rPr kumimoji="0" sz="2800" b="1" i="0" u="none" strike="noStrike" kern="0" cap="none" spc="-10" normalizeH="0" baseline="0" noProof="0" dirty="0">
                <a:ln>
                  <a:noFill/>
                </a:ln>
                <a:solidFill>
                  <a:srgbClr val="001F5F"/>
                </a:solidFill>
                <a:effectLst/>
                <a:uLnTx/>
                <a:uFillTx/>
                <a:latin typeface="Calibri"/>
                <a:cs typeface="Calibri"/>
              </a:rPr>
              <a:t>material</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926465" marR="0" lvl="1" indent="-456565" defTabSz="914400" eaLnBrk="1" fontAlgn="auto" latinLnBrk="0" hangingPunct="1">
              <a:lnSpc>
                <a:spcPct val="100000"/>
              </a:lnSpc>
              <a:spcBef>
                <a:spcPts val="0"/>
              </a:spcBef>
              <a:spcAft>
                <a:spcPts val="0"/>
              </a:spcAft>
              <a:buClrTx/>
              <a:buSzTx/>
              <a:buFont typeface="Arial"/>
              <a:buChar char="•"/>
              <a:tabLst>
                <a:tab pos="926465" algn="l"/>
              </a:tabLst>
              <a:defRPr/>
            </a:pPr>
            <a:r>
              <a:rPr kumimoji="0" sz="2800" b="0" i="0" u="none" strike="noStrike" kern="0" cap="none" spc="0" normalizeH="0" baseline="0" noProof="0" dirty="0">
                <a:ln>
                  <a:noFill/>
                </a:ln>
                <a:solidFill>
                  <a:srgbClr val="001F5F"/>
                </a:solidFill>
                <a:effectLst/>
                <a:uLnTx/>
                <a:uFillTx/>
                <a:latin typeface="Calibri"/>
                <a:cs typeface="Calibri"/>
              </a:rPr>
              <a:t>Frequency</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114"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surface</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irregularities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926465" marR="0" lvl="1" indent="-456565" defTabSz="914400" eaLnBrk="1" fontAlgn="auto" latinLnBrk="0" hangingPunct="1">
              <a:lnSpc>
                <a:spcPct val="100000"/>
              </a:lnSpc>
              <a:spcBef>
                <a:spcPts val="0"/>
              </a:spcBef>
              <a:spcAft>
                <a:spcPts val="0"/>
              </a:spcAft>
              <a:buClrTx/>
              <a:buSzTx/>
              <a:buFont typeface="Arial"/>
              <a:buChar char="•"/>
              <a:tabLst>
                <a:tab pos="926465" algn="l"/>
              </a:tabLst>
              <a:defRPr/>
            </a:pPr>
            <a:r>
              <a:rPr kumimoji="0" sz="2800" b="0" i="0" u="none" strike="noStrike" kern="0" cap="none" spc="-10" normalizeH="0" baseline="0" noProof="0" dirty="0">
                <a:ln>
                  <a:noFill/>
                </a:ln>
                <a:solidFill>
                  <a:srgbClr val="001F5F"/>
                </a:solidFill>
                <a:effectLst/>
                <a:uLnTx/>
                <a:uFillTx/>
                <a:latin typeface="Calibri"/>
                <a:cs typeface="Calibri"/>
              </a:rPr>
              <a:t>Thrombogenicity</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catheter</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material</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0"/>
              </a:spcBef>
              <a:spcAft>
                <a:spcPts val="0"/>
              </a:spcAft>
              <a:buClrTx/>
              <a:buSzTx/>
              <a:buFont typeface="Arial"/>
              <a:buChar char="•"/>
              <a:tabLst>
                <a:tab pos="469265" algn="l"/>
              </a:tabLst>
              <a:defRPr/>
            </a:pPr>
            <a:r>
              <a:rPr kumimoji="0" sz="2800" b="1" i="0" u="none" strike="noStrike" kern="0" cap="none" spc="0" normalizeH="0" baseline="0" noProof="0" dirty="0">
                <a:ln>
                  <a:noFill/>
                </a:ln>
                <a:solidFill>
                  <a:srgbClr val="001F5F"/>
                </a:solidFill>
                <a:effectLst/>
                <a:uLnTx/>
                <a:uFillTx/>
                <a:latin typeface="Calibri"/>
                <a:cs typeface="Calibri"/>
              </a:rPr>
              <a:t>Antibiotic</a:t>
            </a:r>
            <a:r>
              <a:rPr kumimoji="0" sz="2800" b="1" i="0" u="none" strike="noStrike" kern="0" cap="none" spc="-105"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or</a:t>
            </a:r>
            <a:r>
              <a:rPr kumimoji="0" sz="2800" b="1" i="0" u="none" strike="noStrike" kern="0" cap="none" spc="-125"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antiseptic</a:t>
            </a:r>
            <a:r>
              <a:rPr kumimoji="0" sz="2800" b="1" i="0" u="none" strike="noStrike" kern="0" cap="none" spc="-105" normalizeH="0" baseline="0" noProof="0" dirty="0">
                <a:ln>
                  <a:noFill/>
                </a:ln>
                <a:solidFill>
                  <a:srgbClr val="001F5F"/>
                </a:solidFill>
                <a:effectLst/>
                <a:uLnTx/>
                <a:uFillTx/>
                <a:latin typeface="Calibri"/>
                <a:cs typeface="Calibri"/>
              </a:rPr>
              <a:t> </a:t>
            </a:r>
            <a:r>
              <a:rPr kumimoji="0" sz="2800" b="1" i="0" u="none" strike="noStrike" kern="0" cap="none" spc="-10" normalizeH="0" baseline="0" noProof="0" dirty="0">
                <a:ln>
                  <a:noFill/>
                </a:ln>
                <a:solidFill>
                  <a:srgbClr val="001F5F"/>
                </a:solidFill>
                <a:effectLst/>
                <a:uLnTx/>
                <a:uFillTx/>
                <a:latin typeface="Calibri"/>
                <a:cs typeface="Calibri"/>
              </a:rPr>
              <a:t>impregnated</a:t>
            </a:r>
            <a:r>
              <a:rPr kumimoji="0" sz="2800" b="1" i="0" u="none" strike="noStrike" kern="0" cap="none" spc="-95" normalizeH="0" baseline="0" noProof="0" dirty="0">
                <a:ln>
                  <a:noFill/>
                </a:ln>
                <a:solidFill>
                  <a:srgbClr val="001F5F"/>
                </a:solidFill>
                <a:effectLst/>
                <a:uLnTx/>
                <a:uFillTx/>
                <a:latin typeface="Calibri"/>
                <a:cs typeface="Calibri"/>
              </a:rPr>
              <a:t> </a:t>
            </a:r>
            <a:r>
              <a:rPr kumimoji="0" sz="2800" b="1" i="0" u="none" strike="noStrike" kern="0" cap="none" spc="-10" normalizeH="0" baseline="0" noProof="0" dirty="0">
                <a:ln>
                  <a:noFill/>
                </a:ln>
                <a:solidFill>
                  <a:srgbClr val="001F5F"/>
                </a:solidFill>
                <a:effectLst/>
                <a:uLnTx/>
                <a:uFillTx/>
                <a:latin typeface="Calibri"/>
                <a:cs typeface="Calibri"/>
              </a:rPr>
              <a:t>catheters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981200" y="353094"/>
            <a:ext cx="9049511" cy="729803"/>
          </a:xfrm>
        </p:spPr>
        <p:txBody>
          <a:bodyPr/>
          <a:lstStyle/>
          <a:p>
            <a:pPr eaLnBrk="1" hangingPunct="1"/>
            <a:r>
              <a:rPr lang="en-US" sz="4000" dirty="0">
                <a:solidFill>
                  <a:srgbClr val="A01123"/>
                </a:solidFill>
                <a:latin typeface="+mn-lt"/>
              </a:rPr>
              <a:t>BSI Rates related to type of device</a:t>
            </a:r>
          </a:p>
        </p:txBody>
      </p:sp>
      <p:sp>
        <p:nvSpPr>
          <p:cNvPr id="32774" name="Line 1031"/>
          <p:cNvSpPr>
            <a:spLocks noChangeShapeType="1"/>
          </p:cNvSpPr>
          <p:nvPr/>
        </p:nvSpPr>
        <p:spPr bwMode="auto">
          <a:xfrm>
            <a:off x="2438400" y="4909457"/>
            <a:ext cx="609600" cy="0"/>
          </a:xfrm>
          <a:prstGeom prst="line">
            <a:avLst/>
          </a:prstGeom>
          <a:noFill/>
          <a:ln w="254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75" name="TextBox 1"/>
          <p:cNvSpPr txBox="1">
            <a:spLocks noChangeArrowheads="1"/>
          </p:cNvSpPr>
          <p:nvPr/>
        </p:nvSpPr>
        <p:spPr bwMode="auto">
          <a:xfrm>
            <a:off x="157843" y="6397624"/>
            <a:ext cx="3352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folHlink"/>
                </a:solidFill>
                <a:latin typeface="Palatino" pitchFamily="1" charset="0"/>
                <a:ea typeface="ＭＳ Ｐゴシック" charset="-128"/>
              </a:defRPr>
            </a:lvl1pPr>
            <a:lvl2pPr marL="742950" indent="-285750" eaLnBrk="0" hangingPunct="0">
              <a:defRPr sz="2400">
                <a:solidFill>
                  <a:schemeClr val="folHlink"/>
                </a:solidFill>
                <a:latin typeface="Palatino" pitchFamily="1" charset="0"/>
                <a:ea typeface="ＭＳ Ｐゴシック" charset="-128"/>
              </a:defRPr>
            </a:lvl2pPr>
            <a:lvl3pPr marL="1143000" indent="-228600" eaLnBrk="0" hangingPunct="0">
              <a:defRPr sz="2400">
                <a:solidFill>
                  <a:schemeClr val="folHlink"/>
                </a:solidFill>
                <a:latin typeface="Palatino" pitchFamily="1" charset="0"/>
                <a:ea typeface="ＭＳ Ｐゴシック" charset="-128"/>
              </a:defRPr>
            </a:lvl3pPr>
            <a:lvl4pPr marL="1600200" indent="-228600" eaLnBrk="0" hangingPunct="0">
              <a:defRPr sz="2400">
                <a:solidFill>
                  <a:schemeClr val="folHlink"/>
                </a:solidFill>
                <a:latin typeface="Palatino" pitchFamily="1" charset="0"/>
                <a:ea typeface="ＭＳ Ｐゴシック" charset="-128"/>
              </a:defRPr>
            </a:lvl4pPr>
            <a:lvl5pPr marL="2057400" indent="-228600" eaLnBrk="0" hangingPunct="0">
              <a:defRPr sz="2400">
                <a:solidFill>
                  <a:schemeClr val="folHlink"/>
                </a:solidFill>
                <a:latin typeface="Palatino" pitchFamily="1" charset="0"/>
                <a:ea typeface="ＭＳ Ｐゴシック" charset="-128"/>
              </a:defRPr>
            </a:lvl5pPr>
            <a:lvl6pPr marL="2514600" indent="-228600" eaLnBrk="0" fontAlgn="base" hangingPunct="0">
              <a:spcBef>
                <a:spcPct val="0"/>
              </a:spcBef>
              <a:spcAft>
                <a:spcPct val="0"/>
              </a:spcAft>
              <a:defRPr sz="2400">
                <a:solidFill>
                  <a:schemeClr val="folHlink"/>
                </a:solidFill>
                <a:latin typeface="Palatino" pitchFamily="1" charset="0"/>
                <a:ea typeface="ＭＳ Ｐゴシック" charset="-128"/>
              </a:defRPr>
            </a:lvl6pPr>
            <a:lvl7pPr marL="2971800" indent="-228600" eaLnBrk="0" fontAlgn="base" hangingPunct="0">
              <a:spcBef>
                <a:spcPct val="0"/>
              </a:spcBef>
              <a:spcAft>
                <a:spcPct val="0"/>
              </a:spcAft>
              <a:defRPr sz="2400">
                <a:solidFill>
                  <a:schemeClr val="folHlink"/>
                </a:solidFill>
                <a:latin typeface="Palatino" pitchFamily="1" charset="0"/>
                <a:ea typeface="ＭＳ Ｐゴシック" charset="-128"/>
              </a:defRPr>
            </a:lvl7pPr>
            <a:lvl8pPr marL="3429000" indent="-228600" eaLnBrk="0" fontAlgn="base" hangingPunct="0">
              <a:spcBef>
                <a:spcPct val="0"/>
              </a:spcBef>
              <a:spcAft>
                <a:spcPct val="0"/>
              </a:spcAft>
              <a:defRPr sz="2400">
                <a:solidFill>
                  <a:schemeClr val="folHlink"/>
                </a:solidFill>
                <a:latin typeface="Palatino" pitchFamily="1" charset="0"/>
                <a:ea typeface="ＭＳ Ｐゴシック" charset="-128"/>
              </a:defRPr>
            </a:lvl8pPr>
            <a:lvl9pPr marL="3886200" indent="-228600" eaLnBrk="0" fontAlgn="base" hangingPunct="0">
              <a:spcBef>
                <a:spcPct val="0"/>
              </a:spcBef>
              <a:spcAft>
                <a:spcPct val="0"/>
              </a:spcAft>
              <a:defRPr sz="2400">
                <a:solidFill>
                  <a:schemeClr val="folHlink"/>
                </a:solidFill>
                <a:latin typeface="Palatino" pitchFamily="1" charset="0"/>
                <a:ea typeface="ＭＳ Ｐゴシック" charset="-128"/>
              </a:defRPr>
            </a:lvl9pPr>
          </a:lstStyle>
          <a:p>
            <a:pPr eaLnBrk="1" hangingPunct="1"/>
            <a:r>
              <a:rPr lang="en-CA" sz="1400">
                <a:solidFill>
                  <a:schemeClr val="tx1"/>
                </a:solidFill>
              </a:rPr>
              <a:t>From Crnich CJ, Maki DG., 2009</a:t>
            </a:r>
            <a:r>
              <a:rPr lang="en-CA" sz="1400" baseline="30000">
                <a:solidFill>
                  <a:schemeClr val="tx1"/>
                </a:solidFill>
              </a:rPr>
              <a:t>1</a:t>
            </a:r>
          </a:p>
        </p:txBody>
      </p:sp>
      <p:pic>
        <p:nvPicPr>
          <p:cNvPr id="8"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14400" y="1524000"/>
            <a:ext cx="7467600" cy="4419600"/>
          </a:xfrm>
        </p:spPr>
      </p:pic>
      <p:pic>
        <p:nvPicPr>
          <p:cNvPr id="9"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048001" y="1333499"/>
            <a:ext cx="9076996" cy="5372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8833757" y="2269671"/>
            <a:ext cx="947057" cy="30861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ine 1031"/>
          <p:cNvSpPr>
            <a:spLocks noChangeShapeType="1"/>
          </p:cNvSpPr>
          <p:nvPr/>
        </p:nvSpPr>
        <p:spPr bwMode="auto">
          <a:xfrm>
            <a:off x="2438400" y="4065815"/>
            <a:ext cx="609600" cy="0"/>
          </a:xfrm>
          <a:prstGeom prst="line">
            <a:avLst/>
          </a:prstGeom>
          <a:noFill/>
          <a:ln w="254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Line 1031"/>
          <p:cNvSpPr>
            <a:spLocks noChangeShapeType="1"/>
          </p:cNvSpPr>
          <p:nvPr/>
        </p:nvSpPr>
        <p:spPr bwMode="auto">
          <a:xfrm>
            <a:off x="2438400" y="3673928"/>
            <a:ext cx="609600" cy="0"/>
          </a:xfrm>
          <a:prstGeom prst="line">
            <a:avLst/>
          </a:prstGeom>
          <a:noFill/>
          <a:ln w="254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ustDataLst>
      <p:tags r:id="rId1"/>
    </p:custDataLst>
    <p:extLst>
      <p:ext uri="{BB962C8B-B14F-4D97-AF65-F5344CB8AC3E}">
        <p14:creationId xmlns:p14="http://schemas.microsoft.com/office/powerpoint/2010/main" val="9802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854" y="322813"/>
            <a:ext cx="4883785" cy="635000"/>
          </a:xfrm>
          <a:prstGeom prst="rect">
            <a:avLst/>
          </a:prstGeom>
        </p:spPr>
        <p:txBody>
          <a:bodyPr vert="horz" wrap="square" lIns="0" tIns="12065" rIns="0" bIns="0" rtlCol="0">
            <a:spAutoFit/>
          </a:bodyPr>
          <a:lstStyle/>
          <a:p>
            <a:pPr marL="12700">
              <a:lnSpc>
                <a:spcPct val="100000"/>
              </a:lnSpc>
              <a:spcBef>
                <a:spcPts val="95"/>
              </a:spcBef>
            </a:pPr>
            <a:r>
              <a:rPr spc="-35" dirty="0"/>
              <a:t>Microbe-</a:t>
            </a:r>
            <a:r>
              <a:rPr spc="-10" dirty="0"/>
              <a:t>related</a:t>
            </a:r>
            <a:r>
              <a:rPr spc="-150" dirty="0"/>
              <a:t> </a:t>
            </a:r>
            <a:r>
              <a:rPr spc="-10" dirty="0"/>
              <a:t>factors</a:t>
            </a:r>
          </a:p>
        </p:txBody>
      </p:sp>
      <p:sp>
        <p:nvSpPr>
          <p:cNvPr id="3" name="object 3"/>
          <p:cNvSpPr txBox="1"/>
          <p:nvPr/>
        </p:nvSpPr>
        <p:spPr>
          <a:xfrm>
            <a:off x="1465580" y="2042160"/>
            <a:ext cx="4556125" cy="1305560"/>
          </a:xfrm>
          <a:prstGeom prst="rect">
            <a:avLst/>
          </a:prstGeom>
        </p:spPr>
        <p:txBody>
          <a:bodyPr vert="horz" wrap="square" lIns="0" tIns="12065" rIns="0" bIns="0" rtlCol="0">
            <a:spAutoFit/>
          </a:bodyPr>
          <a:lstStyle/>
          <a:p>
            <a:pPr marL="469265" marR="0" lvl="0" indent="-456565" defTabSz="914400" eaLnBrk="1" fontAlgn="auto" latinLnBrk="0" hangingPunct="1">
              <a:lnSpc>
                <a:spcPct val="100000"/>
              </a:lnSpc>
              <a:spcBef>
                <a:spcPts val="95"/>
              </a:spcBef>
              <a:spcAft>
                <a:spcPts val="0"/>
              </a:spcAft>
              <a:buClrTx/>
              <a:buSzTx/>
              <a:buFont typeface="Arial"/>
              <a:buChar char="•"/>
              <a:tabLst>
                <a:tab pos="469265" algn="l"/>
              </a:tabLst>
              <a:defRPr/>
            </a:pPr>
            <a:r>
              <a:rPr kumimoji="0" sz="2800" b="0" i="0" u="none" strike="noStrike" kern="0" cap="none" spc="0" normalizeH="0" baseline="0" noProof="0" dirty="0">
                <a:ln>
                  <a:noFill/>
                </a:ln>
                <a:solidFill>
                  <a:srgbClr val="001F5F"/>
                </a:solidFill>
                <a:effectLst/>
                <a:uLnTx/>
                <a:uFillTx/>
                <a:latin typeface="Calibri"/>
                <a:cs typeface="Calibri"/>
              </a:rPr>
              <a:t>Adherence</a:t>
            </a:r>
            <a:r>
              <a:rPr kumimoji="0" sz="2800" b="0" i="0" u="none" strike="noStrike" kern="0" cap="none" spc="-15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properties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0"/>
              </a:spcBef>
              <a:spcAft>
                <a:spcPts val="0"/>
              </a:spcAft>
              <a:buClrTx/>
              <a:buSzTx/>
              <a:buFont typeface="Arial"/>
              <a:buChar char="•"/>
              <a:tabLst>
                <a:tab pos="469265" algn="l"/>
              </a:tabLst>
              <a:defRPr/>
            </a:pPr>
            <a:r>
              <a:rPr kumimoji="0" sz="2800" b="0" i="0" u="none" strike="noStrike" kern="0" cap="none" spc="-10" normalizeH="0" baseline="0" noProof="0" dirty="0">
                <a:ln>
                  <a:noFill/>
                </a:ln>
                <a:solidFill>
                  <a:srgbClr val="001F5F"/>
                </a:solidFill>
                <a:effectLst/>
                <a:uLnTx/>
                <a:uFillTx/>
                <a:latin typeface="Calibri"/>
                <a:cs typeface="Calibri"/>
              </a:rPr>
              <a:t>Formation</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biofilms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0"/>
              </a:spcBef>
              <a:spcAft>
                <a:spcPts val="0"/>
              </a:spcAft>
              <a:buClrTx/>
              <a:buSzTx/>
              <a:buFont typeface="Arial"/>
              <a:buChar char="•"/>
              <a:tabLst>
                <a:tab pos="469265" algn="l"/>
              </a:tabLst>
              <a:defRPr/>
            </a:pPr>
            <a:r>
              <a:rPr kumimoji="0" sz="2800" b="0" i="0" u="none" strike="noStrike" kern="0" cap="none" spc="-10" normalizeH="0" baseline="0" noProof="0" dirty="0">
                <a:ln>
                  <a:noFill/>
                </a:ln>
                <a:solidFill>
                  <a:srgbClr val="001F5F"/>
                </a:solidFill>
                <a:effectLst/>
                <a:uLnTx/>
                <a:uFillTx/>
                <a:latin typeface="Calibri"/>
                <a:cs typeface="Calibri"/>
              </a:rPr>
              <a:t>Increasing</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presence</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yeast</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18745">
              <a:lnSpc>
                <a:spcPct val="100000"/>
              </a:lnSpc>
              <a:spcBef>
                <a:spcPts val="95"/>
              </a:spcBef>
            </a:pPr>
            <a:r>
              <a:rPr spc="-35" dirty="0"/>
              <a:t>Host-microbe-</a:t>
            </a:r>
            <a:r>
              <a:rPr dirty="0"/>
              <a:t>device</a:t>
            </a:r>
            <a:r>
              <a:rPr spc="-60" dirty="0"/>
              <a:t> </a:t>
            </a:r>
            <a:r>
              <a:rPr dirty="0"/>
              <a:t>Risk</a:t>
            </a:r>
            <a:r>
              <a:rPr spc="-70" dirty="0"/>
              <a:t> </a:t>
            </a:r>
            <a:r>
              <a:rPr spc="-10" dirty="0"/>
              <a:t>Factors</a:t>
            </a:r>
          </a:p>
        </p:txBody>
      </p:sp>
      <p:sp>
        <p:nvSpPr>
          <p:cNvPr id="3" name="object 3"/>
          <p:cNvSpPr txBox="1"/>
          <p:nvPr/>
        </p:nvSpPr>
        <p:spPr>
          <a:xfrm>
            <a:off x="2125254" y="1372878"/>
            <a:ext cx="6647815" cy="3093720"/>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Type</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114"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placement</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(cutdown&gt;percutaneous)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Emergent</a:t>
            </a:r>
            <a:r>
              <a:rPr kumimoji="0" sz="2800" b="0" i="0" u="none" strike="noStrike" kern="0" cap="none" spc="-14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placement&gt;elective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Dense</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cutaneous</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colonization</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entry</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site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Dressing</a:t>
            </a:r>
            <a:r>
              <a:rPr kumimoji="0" sz="2800" b="0" i="0" u="none" strike="noStrike" kern="0" cap="none" spc="-114"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material</a:t>
            </a:r>
            <a:r>
              <a:rPr kumimoji="0" sz="2800" b="0" i="0" u="none" strike="noStrike" kern="0" cap="none" spc="-13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(gauze</a:t>
            </a:r>
            <a:r>
              <a:rPr kumimoji="0" sz="2800" b="0" i="0" u="none" strike="noStrike" kern="0" cap="none" spc="-1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versus</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transparent)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Skill</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practitioner</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inserting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Type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skin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antiseptic</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(CHG&gt;PI)</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p:nvPr/>
        </p:nvSpPr>
        <p:spPr>
          <a:xfrm>
            <a:off x="7878354" y="4625703"/>
            <a:ext cx="496570" cy="3308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20" normalizeH="0" baseline="0" noProof="0" dirty="0">
                <a:ln>
                  <a:noFill/>
                </a:ln>
                <a:solidFill>
                  <a:srgbClr val="001F5F"/>
                </a:solidFill>
                <a:effectLst/>
                <a:uLnTx/>
                <a:uFillTx/>
                <a:latin typeface="Calibri"/>
                <a:cs typeface="Calibri"/>
              </a:rPr>
              <a:t>(HD)</a:t>
            </a:r>
            <a:endParaRPr kumimoji="0" sz="20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2125254" y="4439165"/>
            <a:ext cx="5613400" cy="1049655"/>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Use</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topical</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antimicrobial</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ointment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Frequency</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entry</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into</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system</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852" y="330432"/>
            <a:ext cx="10252075" cy="589280"/>
          </a:xfrm>
          <a:prstGeom prst="rect">
            <a:avLst/>
          </a:prstGeom>
        </p:spPr>
        <p:txBody>
          <a:bodyPr vert="horz" wrap="square" lIns="0" tIns="12065" rIns="0" bIns="0" rtlCol="0">
            <a:spAutoFit/>
          </a:bodyPr>
          <a:lstStyle/>
          <a:p>
            <a:pPr marL="12700">
              <a:lnSpc>
                <a:spcPct val="100000"/>
              </a:lnSpc>
              <a:spcBef>
                <a:spcPts val="95"/>
              </a:spcBef>
            </a:pPr>
            <a:r>
              <a:rPr sz="3700" dirty="0"/>
              <a:t>Definition</a:t>
            </a:r>
            <a:r>
              <a:rPr sz="3700" spc="-114" dirty="0"/>
              <a:t> </a:t>
            </a:r>
            <a:r>
              <a:rPr sz="3700" dirty="0"/>
              <a:t>of</a:t>
            </a:r>
            <a:r>
              <a:rPr sz="3700" spc="-130" dirty="0"/>
              <a:t> </a:t>
            </a:r>
            <a:r>
              <a:rPr sz="3700" dirty="0"/>
              <a:t>a</a:t>
            </a:r>
            <a:r>
              <a:rPr sz="3700" spc="-130" dirty="0"/>
              <a:t> </a:t>
            </a:r>
            <a:r>
              <a:rPr sz="3700" spc="-40" dirty="0"/>
              <a:t>catheter-</a:t>
            </a:r>
            <a:r>
              <a:rPr sz="3700" dirty="0"/>
              <a:t>related</a:t>
            </a:r>
            <a:r>
              <a:rPr sz="3700" spc="-85" dirty="0"/>
              <a:t> </a:t>
            </a:r>
            <a:r>
              <a:rPr sz="3700" spc="-10" dirty="0"/>
              <a:t>bloodstream</a:t>
            </a:r>
            <a:r>
              <a:rPr sz="3700" spc="-110" dirty="0"/>
              <a:t> </a:t>
            </a:r>
            <a:r>
              <a:rPr sz="3700" spc="-10" dirty="0"/>
              <a:t>infection</a:t>
            </a:r>
            <a:endParaRPr sz="3700"/>
          </a:p>
        </p:txBody>
      </p:sp>
      <p:sp>
        <p:nvSpPr>
          <p:cNvPr id="3" name="object 3"/>
          <p:cNvSpPr txBox="1"/>
          <p:nvPr/>
        </p:nvSpPr>
        <p:spPr>
          <a:xfrm>
            <a:off x="1541780" y="2448560"/>
            <a:ext cx="10289540" cy="130556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0" i="0" u="none" strike="noStrike" kern="0" cap="none" spc="0" normalizeH="0" baseline="0" noProof="0" dirty="0">
                <a:ln>
                  <a:noFill/>
                </a:ln>
                <a:solidFill>
                  <a:srgbClr val="001F5F"/>
                </a:solidFill>
                <a:effectLst/>
                <a:uLnTx/>
                <a:uFillTx/>
                <a:latin typeface="Calibri"/>
                <a:cs typeface="Calibri"/>
              </a:rPr>
              <a:t>“The</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presence</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bacteremia</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originating</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intravenous</a:t>
            </a:r>
            <a:r>
              <a:rPr kumimoji="0" sz="2800" b="0" i="0" u="none" strike="noStrike" kern="0" cap="none" spc="-3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catheter”</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5"/>
              </a:spcBef>
              <a:spcAft>
                <a:spcPts val="0"/>
              </a:spcAft>
              <a:buClrTx/>
              <a:buSzTx/>
              <a:buFont typeface="Arial"/>
              <a:buChar char="•"/>
              <a:tabLst>
                <a:tab pos="469265" algn="l"/>
              </a:tabLst>
              <a:defRPr/>
            </a:pPr>
            <a:r>
              <a:rPr kumimoji="0" sz="2800" b="0" i="0" u="none" strike="noStrike" kern="0" cap="none" spc="0" normalizeH="0" baseline="0" noProof="0" dirty="0">
                <a:ln>
                  <a:noFill/>
                </a:ln>
                <a:solidFill>
                  <a:srgbClr val="001F5F"/>
                </a:solidFill>
                <a:effectLst/>
                <a:uLnTx/>
                <a:uFillTx/>
                <a:latin typeface="Calibri"/>
                <a:cs typeface="Calibri"/>
              </a:rPr>
              <a:t>Blood</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cultures</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help</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identify</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source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2578" y="255944"/>
            <a:ext cx="10171430" cy="63500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C00000"/>
                </a:solidFill>
              </a:rPr>
              <a:t>Classification</a:t>
            </a:r>
            <a:r>
              <a:rPr spc="-120" dirty="0">
                <a:solidFill>
                  <a:srgbClr val="C00000"/>
                </a:solidFill>
              </a:rPr>
              <a:t> </a:t>
            </a:r>
            <a:r>
              <a:rPr dirty="0">
                <a:solidFill>
                  <a:srgbClr val="C00000"/>
                </a:solidFill>
              </a:rPr>
              <a:t>of</a:t>
            </a:r>
            <a:r>
              <a:rPr spc="-105" dirty="0">
                <a:solidFill>
                  <a:srgbClr val="C00000"/>
                </a:solidFill>
              </a:rPr>
              <a:t> </a:t>
            </a:r>
            <a:r>
              <a:rPr spc="-40" dirty="0">
                <a:solidFill>
                  <a:srgbClr val="C00000"/>
                </a:solidFill>
              </a:rPr>
              <a:t>catheter-</a:t>
            </a:r>
            <a:r>
              <a:rPr spc="-20" dirty="0">
                <a:solidFill>
                  <a:srgbClr val="C00000"/>
                </a:solidFill>
              </a:rPr>
              <a:t>related</a:t>
            </a:r>
            <a:r>
              <a:rPr spc="-135" dirty="0">
                <a:solidFill>
                  <a:srgbClr val="C00000"/>
                </a:solidFill>
              </a:rPr>
              <a:t> </a:t>
            </a:r>
            <a:r>
              <a:rPr spc="-10" dirty="0">
                <a:solidFill>
                  <a:srgbClr val="C00000"/>
                </a:solidFill>
              </a:rPr>
              <a:t>bacterium</a:t>
            </a:r>
            <a:r>
              <a:rPr spc="-105" dirty="0">
                <a:solidFill>
                  <a:srgbClr val="C00000"/>
                </a:solidFill>
              </a:rPr>
              <a:t> </a:t>
            </a:r>
            <a:r>
              <a:rPr spc="-10" dirty="0">
                <a:solidFill>
                  <a:srgbClr val="C00000"/>
                </a:solidFill>
              </a:rPr>
              <a:t>(CRB)</a:t>
            </a:r>
          </a:p>
        </p:txBody>
      </p:sp>
      <p:graphicFrame>
        <p:nvGraphicFramePr>
          <p:cNvPr id="3" name="object 3"/>
          <p:cNvGraphicFramePr>
            <a:graphicFrameLocks noGrp="1"/>
          </p:cNvGraphicFramePr>
          <p:nvPr/>
        </p:nvGraphicFramePr>
        <p:xfrm>
          <a:off x="1517321" y="1865382"/>
          <a:ext cx="9763760" cy="3644900"/>
        </p:xfrm>
        <a:graphic>
          <a:graphicData uri="http://schemas.openxmlformats.org/drawingml/2006/table">
            <a:tbl>
              <a:tblPr firstRow="1" bandRow="1">
                <a:tableStyleId>{2D5ABB26-0587-4C30-8999-92F81FD0307C}</a:tableStyleId>
              </a:tblPr>
              <a:tblGrid>
                <a:gridCol w="4881880">
                  <a:extLst>
                    <a:ext uri="{9D8B030D-6E8A-4147-A177-3AD203B41FA5}">
                      <a16:colId xmlns:a16="http://schemas.microsoft.com/office/drawing/2014/main" xmlns="" val="20000"/>
                    </a:ext>
                  </a:extLst>
                </a:gridCol>
                <a:gridCol w="4881880">
                  <a:extLst>
                    <a:ext uri="{9D8B030D-6E8A-4147-A177-3AD203B41FA5}">
                      <a16:colId xmlns:a16="http://schemas.microsoft.com/office/drawing/2014/main" xmlns="" val="20001"/>
                    </a:ext>
                  </a:extLst>
                </a:gridCol>
              </a:tblGrid>
              <a:tr h="1822450">
                <a:tc>
                  <a:txBody>
                    <a:bodyPr/>
                    <a:lstStyle/>
                    <a:p>
                      <a:pPr marL="91440">
                        <a:lnSpc>
                          <a:spcPct val="100000"/>
                        </a:lnSpc>
                        <a:spcBef>
                          <a:spcPts val="240"/>
                        </a:spcBef>
                      </a:pPr>
                      <a:r>
                        <a:rPr sz="1800" b="1" dirty="0">
                          <a:solidFill>
                            <a:srgbClr val="FFFFFF"/>
                          </a:solidFill>
                          <a:latin typeface="Calibri"/>
                          <a:cs typeface="Calibri"/>
                        </a:rPr>
                        <a:t>DEFINITE</a:t>
                      </a:r>
                      <a:r>
                        <a:rPr sz="1800" b="1" spc="-25" dirty="0">
                          <a:solidFill>
                            <a:srgbClr val="FFFFFF"/>
                          </a:solidFill>
                          <a:latin typeface="Calibri"/>
                          <a:cs typeface="Calibri"/>
                        </a:rPr>
                        <a:t> CRB</a:t>
                      </a:r>
                      <a:endParaRPr sz="1800">
                        <a:latin typeface="Calibri"/>
                        <a:cs typeface="Calibri"/>
                      </a:endParaRPr>
                    </a:p>
                    <a:p>
                      <a:pPr marL="377190" indent="-285750">
                        <a:lnSpc>
                          <a:spcPct val="100000"/>
                        </a:lnSpc>
                        <a:buFont typeface="Arial"/>
                        <a:buChar char="•"/>
                        <a:tabLst>
                          <a:tab pos="377190" algn="l"/>
                        </a:tabLst>
                      </a:pPr>
                      <a:r>
                        <a:rPr sz="1800" dirty="0">
                          <a:solidFill>
                            <a:srgbClr val="FFFFFF"/>
                          </a:solidFill>
                          <a:latin typeface="Calibri"/>
                          <a:cs typeface="Calibri"/>
                        </a:rPr>
                        <a:t>Colonized</a:t>
                      </a:r>
                      <a:r>
                        <a:rPr sz="1800" spc="-40" dirty="0">
                          <a:solidFill>
                            <a:srgbClr val="FFFFFF"/>
                          </a:solidFill>
                          <a:latin typeface="Calibri"/>
                          <a:cs typeface="Calibri"/>
                        </a:rPr>
                        <a:t> </a:t>
                      </a:r>
                      <a:r>
                        <a:rPr sz="1800" spc="-10" dirty="0">
                          <a:solidFill>
                            <a:srgbClr val="FFFFFF"/>
                          </a:solidFill>
                          <a:latin typeface="Calibri"/>
                          <a:cs typeface="Calibri"/>
                        </a:rPr>
                        <a:t>catheter</a:t>
                      </a:r>
                      <a:endParaRPr sz="1800">
                        <a:latin typeface="Calibri"/>
                        <a:cs typeface="Calibri"/>
                      </a:endParaRPr>
                    </a:p>
                    <a:p>
                      <a:pPr marL="377190" indent="-286385">
                        <a:lnSpc>
                          <a:spcPct val="100000"/>
                        </a:lnSpc>
                        <a:buFont typeface="Arial"/>
                        <a:buChar char="•"/>
                        <a:tabLst>
                          <a:tab pos="377190" algn="l"/>
                        </a:tabLst>
                      </a:pPr>
                      <a:r>
                        <a:rPr sz="1800" dirty="0">
                          <a:solidFill>
                            <a:srgbClr val="FFFFFF"/>
                          </a:solidFill>
                          <a:latin typeface="Calibri"/>
                          <a:cs typeface="Calibri"/>
                        </a:rPr>
                        <a:t>Bacteremia</a:t>
                      </a:r>
                      <a:r>
                        <a:rPr sz="1800" spc="-25" dirty="0">
                          <a:solidFill>
                            <a:srgbClr val="FFFFFF"/>
                          </a:solidFill>
                          <a:latin typeface="Calibri"/>
                          <a:cs typeface="Calibri"/>
                        </a:rPr>
                        <a:t> </a:t>
                      </a:r>
                      <a:r>
                        <a:rPr sz="1800" dirty="0">
                          <a:solidFill>
                            <a:srgbClr val="FFFFFF"/>
                          </a:solidFill>
                          <a:latin typeface="Calibri"/>
                          <a:cs typeface="Calibri"/>
                        </a:rPr>
                        <a:t>with</a:t>
                      </a:r>
                      <a:r>
                        <a:rPr sz="1800" spc="-20" dirty="0">
                          <a:solidFill>
                            <a:srgbClr val="FFFFFF"/>
                          </a:solidFill>
                          <a:latin typeface="Calibri"/>
                          <a:cs typeface="Calibri"/>
                        </a:rPr>
                        <a:t> </a:t>
                      </a:r>
                      <a:r>
                        <a:rPr sz="1800" dirty="0">
                          <a:solidFill>
                            <a:srgbClr val="FFFFFF"/>
                          </a:solidFill>
                          <a:latin typeface="Calibri"/>
                          <a:cs typeface="Calibri"/>
                        </a:rPr>
                        <a:t>same</a:t>
                      </a:r>
                      <a:r>
                        <a:rPr sz="1800" spc="-35" dirty="0">
                          <a:solidFill>
                            <a:srgbClr val="FFFFFF"/>
                          </a:solidFill>
                          <a:latin typeface="Calibri"/>
                          <a:cs typeface="Calibri"/>
                        </a:rPr>
                        <a:t> </a:t>
                      </a:r>
                      <a:r>
                        <a:rPr sz="1800" spc="-10" dirty="0">
                          <a:solidFill>
                            <a:srgbClr val="FFFFFF"/>
                          </a:solidFill>
                          <a:latin typeface="Calibri"/>
                          <a:cs typeface="Calibri"/>
                        </a:rPr>
                        <a:t>organism</a:t>
                      </a:r>
                      <a:endParaRPr sz="1800">
                        <a:latin typeface="Calibri"/>
                        <a:cs typeface="Calibri"/>
                      </a:endParaRPr>
                    </a:p>
                    <a:p>
                      <a:pPr marL="377825" marR="107314" indent="-287020">
                        <a:lnSpc>
                          <a:spcPct val="100000"/>
                        </a:lnSpc>
                        <a:buFont typeface="Arial"/>
                        <a:buChar char="•"/>
                        <a:tabLst>
                          <a:tab pos="377825" algn="l"/>
                        </a:tabLst>
                      </a:pPr>
                      <a:r>
                        <a:rPr sz="1800" dirty="0">
                          <a:solidFill>
                            <a:srgbClr val="FFFFFF"/>
                          </a:solidFill>
                          <a:latin typeface="Calibri"/>
                          <a:cs typeface="Calibri"/>
                        </a:rPr>
                        <a:t>Organism</a:t>
                      </a:r>
                      <a:r>
                        <a:rPr sz="1800" spc="-30" dirty="0">
                          <a:solidFill>
                            <a:srgbClr val="FFFFFF"/>
                          </a:solidFill>
                          <a:latin typeface="Calibri"/>
                          <a:cs typeface="Calibri"/>
                        </a:rPr>
                        <a:t> </a:t>
                      </a:r>
                      <a:r>
                        <a:rPr sz="1800" dirty="0">
                          <a:solidFill>
                            <a:srgbClr val="FFFFFF"/>
                          </a:solidFill>
                          <a:latin typeface="Calibri"/>
                          <a:cs typeface="Calibri"/>
                        </a:rPr>
                        <a:t>not</a:t>
                      </a:r>
                      <a:r>
                        <a:rPr sz="1800" spc="-20" dirty="0">
                          <a:solidFill>
                            <a:srgbClr val="FFFFFF"/>
                          </a:solidFill>
                          <a:latin typeface="Calibri"/>
                          <a:cs typeface="Calibri"/>
                        </a:rPr>
                        <a:t> </a:t>
                      </a:r>
                      <a:r>
                        <a:rPr sz="1800" dirty="0">
                          <a:solidFill>
                            <a:srgbClr val="FFFFFF"/>
                          </a:solidFill>
                          <a:latin typeface="Calibri"/>
                          <a:cs typeface="Calibri"/>
                        </a:rPr>
                        <a:t>identified</a:t>
                      </a:r>
                      <a:r>
                        <a:rPr sz="1800" spc="-15"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any</a:t>
                      </a:r>
                      <a:r>
                        <a:rPr sz="1800" spc="-25" dirty="0">
                          <a:solidFill>
                            <a:srgbClr val="FFFFFF"/>
                          </a:solidFill>
                          <a:latin typeface="Calibri"/>
                          <a:cs typeface="Calibri"/>
                        </a:rPr>
                        <a:t> </a:t>
                      </a:r>
                      <a:r>
                        <a:rPr sz="1800" dirty="0">
                          <a:solidFill>
                            <a:srgbClr val="FFFFFF"/>
                          </a:solidFill>
                          <a:latin typeface="Calibri"/>
                          <a:cs typeface="Calibri"/>
                        </a:rPr>
                        <a:t>other</a:t>
                      </a:r>
                      <a:r>
                        <a:rPr sz="1800" spc="-25" dirty="0">
                          <a:solidFill>
                            <a:srgbClr val="FFFFFF"/>
                          </a:solidFill>
                          <a:latin typeface="Calibri"/>
                          <a:cs typeface="Calibri"/>
                        </a:rPr>
                        <a:t> </a:t>
                      </a:r>
                      <a:r>
                        <a:rPr sz="1800" dirty="0">
                          <a:solidFill>
                            <a:srgbClr val="FFFFFF"/>
                          </a:solidFill>
                          <a:latin typeface="Calibri"/>
                          <a:cs typeface="Calibri"/>
                        </a:rPr>
                        <a:t>site</a:t>
                      </a:r>
                      <a:r>
                        <a:rPr sz="1800" spc="-15" dirty="0">
                          <a:solidFill>
                            <a:srgbClr val="FFFFFF"/>
                          </a:solidFill>
                          <a:latin typeface="Calibri"/>
                          <a:cs typeface="Calibri"/>
                        </a:rPr>
                        <a:t> </a:t>
                      </a:r>
                      <a:r>
                        <a:rPr sz="1800" dirty="0">
                          <a:solidFill>
                            <a:srgbClr val="FFFFFF"/>
                          </a:solidFill>
                          <a:latin typeface="Calibri"/>
                          <a:cs typeface="Calibri"/>
                        </a:rPr>
                        <a:t>that</a:t>
                      </a:r>
                      <a:r>
                        <a:rPr sz="1800" spc="-30" dirty="0">
                          <a:solidFill>
                            <a:srgbClr val="FFFFFF"/>
                          </a:solidFill>
                          <a:latin typeface="Calibri"/>
                          <a:cs typeface="Calibri"/>
                        </a:rPr>
                        <a:t> </a:t>
                      </a:r>
                      <a:r>
                        <a:rPr sz="1800" spc="-25" dirty="0">
                          <a:solidFill>
                            <a:srgbClr val="FFFFFF"/>
                          </a:solidFill>
                          <a:latin typeface="Calibri"/>
                          <a:cs typeface="Calibri"/>
                        </a:rPr>
                        <a:t>is </a:t>
                      </a:r>
                      <a:r>
                        <a:rPr sz="1800" dirty="0">
                          <a:solidFill>
                            <a:srgbClr val="FFFFFF"/>
                          </a:solidFill>
                          <a:latin typeface="Calibri"/>
                          <a:cs typeface="Calibri"/>
                        </a:rPr>
                        <a:t>a</a:t>
                      </a:r>
                      <a:r>
                        <a:rPr sz="1800" spc="-20" dirty="0">
                          <a:solidFill>
                            <a:srgbClr val="FFFFFF"/>
                          </a:solidFill>
                          <a:latin typeface="Calibri"/>
                          <a:cs typeface="Calibri"/>
                        </a:rPr>
                        <a:t> </a:t>
                      </a:r>
                      <a:r>
                        <a:rPr sz="1800" dirty="0">
                          <a:solidFill>
                            <a:srgbClr val="FFFFFF"/>
                          </a:solidFill>
                          <a:latin typeface="Calibri"/>
                          <a:cs typeface="Calibri"/>
                        </a:rPr>
                        <a:t>probable</a:t>
                      </a:r>
                      <a:r>
                        <a:rPr sz="1800" spc="-5" dirty="0">
                          <a:solidFill>
                            <a:srgbClr val="FFFFFF"/>
                          </a:solidFill>
                          <a:latin typeface="Calibri"/>
                          <a:cs typeface="Calibri"/>
                        </a:rPr>
                        <a:t> </a:t>
                      </a:r>
                      <a:r>
                        <a:rPr sz="1800" spc="-10" dirty="0">
                          <a:solidFill>
                            <a:srgbClr val="FFFFFF"/>
                          </a:solidFill>
                          <a:latin typeface="Calibri"/>
                          <a:cs typeface="Calibri"/>
                        </a:rPr>
                        <a:t>source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0805">
                        <a:lnSpc>
                          <a:spcPct val="100000"/>
                        </a:lnSpc>
                        <a:spcBef>
                          <a:spcPts val="240"/>
                        </a:spcBef>
                      </a:pPr>
                      <a:r>
                        <a:rPr sz="1800" b="1" dirty="0">
                          <a:solidFill>
                            <a:srgbClr val="FFFFFF"/>
                          </a:solidFill>
                          <a:latin typeface="Calibri"/>
                          <a:cs typeface="Calibri"/>
                        </a:rPr>
                        <a:t>PROBABLE</a:t>
                      </a:r>
                      <a:r>
                        <a:rPr sz="1800" b="1" spc="-20" dirty="0">
                          <a:solidFill>
                            <a:srgbClr val="FFFFFF"/>
                          </a:solidFill>
                          <a:latin typeface="Calibri"/>
                          <a:cs typeface="Calibri"/>
                        </a:rPr>
                        <a:t> </a:t>
                      </a:r>
                      <a:r>
                        <a:rPr sz="1800" b="1" dirty="0">
                          <a:solidFill>
                            <a:srgbClr val="FFFFFF"/>
                          </a:solidFill>
                          <a:latin typeface="Calibri"/>
                          <a:cs typeface="Calibri"/>
                        </a:rPr>
                        <a:t>CRB,</a:t>
                      </a:r>
                      <a:r>
                        <a:rPr sz="1800" b="1" spc="-20" dirty="0">
                          <a:solidFill>
                            <a:srgbClr val="FFFFFF"/>
                          </a:solidFill>
                          <a:latin typeface="Calibri"/>
                          <a:cs typeface="Calibri"/>
                        </a:rPr>
                        <a:t> </a:t>
                      </a:r>
                      <a:r>
                        <a:rPr sz="1800" b="1" dirty="0">
                          <a:solidFill>
                            <a:srgbClr val="FFFFFF"/>
                          </a:solidFill>
                          <a:latin typeface="Calibri"/>
                          <a:cs typeface="Calibri"/>
                        </a:rPr>
                        <a:t>TYPE</a:t>
                      </a:r>
                      <a:r>
                        <a:rPr sz="1800" b="1" spc="-20" dirty="0">
                          <a:solidFill>
                            <a:srgbClr val="FFFFFF"/>
                          </a:solidFill>
                          <a:latin typeface="Calibri"/>
                          <a:cs typeface="Calibri"/>
                        </a:rPr>
                        <a:t> </a:t>
                      </a:r>
                      <a:r>
                        <a:rPr sz="1800" b="1" spc="-50" dirty="0">
                          <a:solidFill>
                            <a:srgbClr val="FFFFFF"/>
                          </a:solidFill>
                          <a:latin typeface="Calibri"/>
                          <a:cs typeface="Calibri"/>
                        </a:rPr>
                        <a:t>1</a:t>
                      </a:r>
                      <a:endParaRPr sz="1800">
                        <a:latin typeface="Calibri"/>
                        <a:cs typeface="Calibri"/>
                      </a:endParaRPr>
                    </a:p>
                    <a:p>
                      <a:pPr marL="377190" indent="-286385">
                        <a:lnSpc>
                          <a:spcPct val="100000"/>
                        </a:lnSpc>
                        <a:buFont typeface="Arial"/>
                        <a:buChar char="•"/>
                        <a:tabLst>
                          <a:tab pos="377190" algn="l"/>
                        </a:tabLst>
                      </a:pPr>
                      <a:r>
                        <a:rPr sz="1800" dirty="0">
                          <a:solidFill>
                            <a:srgbClr val="FFFFFF"/>
                          </a:solidFill>
                          <a:latin typeface="Calibri"/>
                          <a:cs typeface="Calibri"/>
                        </a:rPr>
                        <a:t>Colonized</a:t>
                      </a:r>
                      <a:r>
                        <a:rPr sz="1800" spc="-45" dirty="0">
                          <a:solidFill>
                            <a:srgbClr val="FFFFFF"/>
                          </a:solidFill>
                          <a:latin typeface="Calibri"/>
                          <a:cs typeface="Calibri"/>
                        </a:rPr>
                        <a:t> </a:t>
                      </a:r>
                      <a:r>
                        <a:rPr sz="1800" spc="-10" dirty="0">
                          <a:solidFill>
                            <a:srgbClr val="FFFFFF"/>
                          </a:solidFill>
                          <a:latin typeface="Calibri"/>
                          <a:cs typeface="Calibri"/>
                        </a:rPr>
                        <a:t>catheter</a:t>
                      </a:r>
                      <a:endParaRPr sz="1800">
                        <a:latin typeface="Calibri"/>
                        <a:cs typeface="Calibri"/>
                      </a:endParaRPr>
                    </a:p>
                    <a:p>
                      <a:pPr marL="377190" indent="-286385">
                        <a:lnSpc>
                          <a:spcPct val="100000"/>
                        </a:lnSpc>
                        <a:buFont typeface="Arial"/>
                        <a:buChar char="•"/>
                        <a:tabLst>
                          <a:tab pos="377190" algn="l"/>
                        </a:tabLst>
                      </a:pPr>
                      <a:r>
                        <a:rPr sz="1800" dirty="0">
                          <a:solidFill>
                            <a:srgbClr val="FFFFFF"/>
                          </a:solidFill>
                          <a:latin typeface="Calibri"/>
                          <a:cs typeface="Calibri"/>
                        </a:rPr>
                        <a:t>Bacteremia</a:t>
                      </a:r>
                      <a:r>
                        <a:rPr sz="1800" spc="-20" dirty="0">
                          <a:solidFill>
                            <a:srgbClr val="FFFFFF"/>
                          </a:solidFill>
                          <a:latin typeface="Calibri"/>
                          <a:cs typeface="Calibri"/>
                        </a:rPr>
                        <a:t> </a:t>
                      </a:r>
                      <a:r>
                        <a:rPr sz="1800" dirty="0">
                          <a:solidFill>
                            <a:srgbClr val="FFFFFF"/>
                          </a:solidFill>
                          <a:latin typeface="Calibri"/>
                          <a:cs typeface="Calibri"/>
                        </a:rPr>
                        <a:t>with</a:t>
                      </a:r>
                      <a:r>
                        <a:rPr sz="1800" spc="-20" dirty="0">
                          <a:solidFill>
                            <a:srgbClr val="FFFFFF"/>
                          </a:solidFill>
                          <a:latin typeface="Calibri"/>
                          <a:cs typeface="Calibri"/>
                        </a:rPr>
                        <a:t> </a:t>
                      </a:r>
                      <a:r>
                        <a:rPr sz="1800" dirty="0">
                          <a:solidFill>
                            <a:srgbClr val="FFFFFF"/>
                          </a:solidFill>
                          <a:latin typeface="Calibri"/>
                          <a:cs typeface="Calibri"/>
                        </a:rPr>
                        <a:t>same</a:t>
                      </a:r>
                      <a:r>
                        <a:rPr sz="1800" spc="-35" dirty="0">
                          <a:solidFill>
                            <a:srgbClr val="FFFFFF"/>
                          </a:solidFill>
                          <a:latin typeface="Calibri"/>
                          <a:cs typeface="Calibri"/>
                        </a:rPr>
                        <a:t> </a:t>
                      </a:r>
                      <a:r>
                        <a:rPr sz="1800" spc="-10" dirty="0">
                          <a:solidFill>
                            <a:srgbClr val="FFFFFF"/>
                          </a:solidFill>
                          <a:latin typeface="Calibri"/>
                          <a:cs typeface="Calibri"/>
                        </a:rPr>
                        <a:t>organism</a:t>
                      </a:r>
                      <a:endParaRPr sz="1800">
                        <a:latin typeface="Calibri"/>
                        <a:cs typeface="Calibri"/>
                      </a:endParaRPr>
                    </a:p>
                    <a:p>
                      <a:pPr marL="377190" indent="-286385">
                        <a:lnSpc>
                          <a:spcPct val="100000"/>
                        </a:lnSpc>
                        <a:buFont typeface="Arial"/>
                        <a:buChar char="•"/>
                        <a:tabLst>
                          <a:tab pos="377190" algn="l"/>
                        </a:tabLst>
                      </a:pPr>
                      <a:r>
                        <a:rPr sz="1800" dirty="0">
                          <a:solidFill>
                            <a:srgbClr val="FFFFFF"/>
                          </a:solidFill>
                          <a:latin typeface="Calibri"/>
                          <a:cs typeface="Calibri"/>
                        </a:rPr>
                        <a:t>Catheter</a:t>
                      </a:r>
                      <a:r>
                        <a:rPr sz="1800" spc="-50"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most</a:t>
                      </a:r>
                      <a:r>
                        <a:rPr sz="1800" spc="-50" dirty="0">
                          <a:solidFill>
                            <a:srgbClr val="FFFFFF"/>
                          </a:solidFill>
                          <a:latin typeface="Calibri"/>
                          <a:cs typeface="Calibri"/>
                        </a:rPr>
                        <a:t> </a:t>
                      </a:r>
                      <a:r>
                        <a:rPr sz="1800" dirty="0">
                          <a:solidFill>
                            <a:srgbClr val="FFFFFF"/>
                          </a:solidFill>
                          <a:latin typeface="Calibri"/>
                          <a:cs typeface="Calibri"/>
                        </a:rPr>
                        <a:t>likely</a:t>
                      </a:r>
                      <a:r>
                        <a:rPr sz="1800" spc="-20" dirty="0">
                          <a:solidFill>
                            <a:srgbClr val="FFFFFF"/>
                          </a:solidFill>
                          <a:latin typeface="Calibri"/>
                          <a:cs typeface="Calibri"/>
                        </a:rPr>
                        <a:t> </a:t>
                      </a:r>
                      <a:r>
                        <a:rPr sz="1800" dirty="0">
                          <a:solidFill>
                            <a:srgbClr val="FFFFFF"/>
                          </a:solidFill>
                          <a:latin typeface="Calibri"/>
                          <a:cs typeface="Calibri"/>
                        </a:rPr>
                        <a:t>source</a:t>
                      </a:r>
                      <a:r>
                        <a:rPr sz="1800" spc="-35" dirty="0">
                          <a:solidFill>
                            <a:srgbClr val="FFFFFF"/>
                          </a:solidFill>
                          <a:latin typeface="Calibri"/>
                          <a:cs typeface="Calibri"/>
                        </a:rPr>
                        <a:t> </a:t>
                      </a:r>
                      <a:r>
                        <a:rPr sz="1800" spc="-10" dirty="0">
                          <a:solidFill>
                            <a:srgbClr val="FFFFFF"/>
                          </a:solidFill>
                          <a:latin typeface="Calibri"/>
                          <a:cs typeface="Calibri"/>
                        </a:rPr>
                        <a:t>although</a:t>
                      </a:r>
                      <a:endParaRPr sz="1800">
                        <a:latin typeface="Calibri"/>
                        <a:cs typeface="Calibri"/>
                      </a:endParaRPr>
                    </a:p>
                    <a:p>
                      <a:pPr marL="377190" marR="181610" indent="-287020">
                        <a:lnSpc>
                          <a:spcPct val="100000"/>
                        </a:lnSpc>
                        <a:buFont typeface="Arial"/>
                        <a:buChar char="•"/>
                        <a:tabLst>
                          <a:tab pos="377190" algn="l"/>
                        </a:tabLst>
                      </a:pPr>
                      <a:r>
                        <a:rPr sz="1800" dirty="0">
                          <a:solidFill>
                            <a:srgbClr val="FFFFFF"/>
                          </a:solidFill>
                          <a:latin typeface="Calibri"/>
                          <a:cs typeface="Calibri"/>
                        </a:rPr>
                        <a:t>Same</a:t>
                      </a:r>
                      <a:r>
                        <a:rPr sz="1800" spc="-30" dirty="0">
                          <a:solidFill>
                            <a:srgbClr val="FFFFFF"/>
                          </a:solidFill>
                          <a:latin typeface="Calibri"/>
                          <a:cs typeface="Calibri"/>
                        </a:rPr>
                        <a:t> </a:t>
                      </a:r>
                      <a:r>
                        <a:rPr sz="1800" dirty="0">
                          <a:solidFill>
                            <a:srgbClr val="FFFFFF"/>
                          </a:solidFill>
                          <a:latin typeface="Calibri"/>
                          <a:cs typeface="Calibri"/>
                        </a:rPr>
                        <a:t>organism</a:t>
                      </a:r>
                      <a:r>
                        <a:rPr sz="1800" spc="-35" dirty="0">
                          <a:solidFill>
                            <a:srgbClr val="FFFFFF"/>
                          </a:solidFill>
                          <a:latin typeface="Calibri"/>
                          <a:cs typeface="Calibri"/>
                        </a:rPr>
                        <a:t> </a:t>
                      </a:r>
                      <a:r>
                        <a:rPr sz="1800" dirty="0">
                          <a:solidFill>
                            <a:srgbClr val="FFFFFF"/>
                          </a:solidFill>
                          <a:latin typeface="Calibri"/>
                          <a:cs typeface="Calibri"/>
                        </a:rPr>
                        <a:t>identified</a:t>
                      </a:r>
                      <a:r>
                        <a:rPr sz="1800" spc="-20" dirty="0">
                          <a:solidFill>
                            <a:srgbClr val="FFFFFF"/>
                          </a:solidFill>
                          <a:latin typeface="Calibri"/>
                          <a:cs typeface="Calibri"/>
                        </a:rPr>
                        <a:t> </a:t>
                      </a:r>
                      <a:r>
                        <a:rPr sz="1800" dirty="0">
                          <a:solidFill>
                            <a:srgbClr val="FFFFFF"/>
                          </a:solidFill>
                          <a:latin typeface="Calibri"/>
                          <a:cs typeface="Calibri"/>
                        </a:rPr>
                        <a:t>and</a:t>
                      </a:r>
                      <a:r>
                        <a:rPr sz="1800" spc="-15" dirty="0">
                          <a:solidFill>
                            <a:srgbClr val="FFFFFF"/>
                          </a:solidFill>
                          <a:latin typeface="Calibri"/>
                          <a:cs typeface="Calibri"/>
                        </a:rPr>
                        <a:t> </a:t>
                      </a:r>
                      <a:r>
                        <a:rPr sz="1800" dirty="0">
                          <a:solidFill>
                            <a:srgbClr val="FFFFFF"/>
                          </a:solidFill>
                          <a:latin typeface="Calibri"/>
                          <a:cs typeface="Calibri"/>
                        </a:rPr>
                        <a:t>colonizing </a:t>
                      </a:r>
                      <a:r>
                        <a:rPr sz="1800" spc="-10" dirty="0">
                          <a:solidFill>
                            <a:srgbClr val="FFFFFF"/>
                          </a:solidFill>
                          <a:latin typeface="Calibri"/>
                          <a:cs typeface="Calibri"/>
                        </a:rPr>
                        <a:t>other </a:t>
                      </a:r>
                      <a:r>
                        <a:rPr sz="1800" spc="-20" dirty="0">
                          <a:solidFill>
                            <a:srgbClr val="FFFFFF"/>
                          </a:solidFill>
                          <a:latin typeface="Calibri"/>
                          <a:cs typeface="Calibri"/>
                        </a:rPr>
                        <a:t>site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xmlns="" val="10000"/>
                  </a:ext>
                </a:extLst>
              </a:tr>
              <a:tr h="1822450">
                <a:tc>
                  <a:txBody>
                    <a:bodyPr/>
                    <a:lstStyle/>
                    <a:p>
                      <a:pPr marL="90805">
                        <a:lnSpc>
                          <a:spcPct val="100000"/>
                        </a:lnSpc>
                        <a:spcBef>
                          <a:spcPts val="240"/>
                        </a:spcBef>
                      </a:pPr>
                      <a:r>
                        <a:rPr sz="1800" b="1" dirty="0">
                          <a:latin typeface="Calibri"/>
                          <a:cs typeface="Calibri"/>
                        </a:rPr>
                        <a:t>PROBABLE</a:t>
                      </a:r>
                      <a:r>
                        <a:rPr sz="1800" b="1" spc="-20" dirty="0">
                          <a:latin typeface="Calibri"/>
                          <a:cs typeface="Calibri"/>
                        </a:rPr>
                        <a:t> </a:t>
                      </a:r>
                      <a:r>
                        <a:rPr sz="1800" b="1" dirty="0">
                          <a:latin typeface="Calibri"/>
                          <a:cs typeface="Calibri"/>
                        </a:rPr>
                        <a:t>CRB,</a:t>
                      </a:r>
                      <a:r>
                        <a:rPr sz="1800" b="1" spc="-20" dirty="0">
                          <a:latin typeface="Calibri"/>
                          <a:cs typeface="Calibri"/>
                        </a:rPr>
                        <a:t> </a:t>
                      </a:r>
                      <a:r>
                        <a:rPr sz="1800" b="1" dirty="0">
                          <a:latin typeface="Calibri"/>
                          <a:cs typeface="Calibri"/>
                        </a:rPr>
                        <a:t>TYPE</a:t>
                      </a:r>
                      <a:r>
                        <a:rPr sz="1800" b="1" spc="-15" dirty="0">
                          <a:latin typeface="Calibri"/>
                          <a:cs typeface="Calibri"/>
                        </a:rPr>
                        <a:t> </a:t>
                      </a:r>
                      <a:r>
                        <a:rPr sz="1800" b="1" spc="-50" dirty="0">
                          <a:latin typeface="Calibri"/>
                          <a:cs typeface="Calibri"/>
                        </a:rPr>
                        <a:t>2</a:t>
                      </a:r>
                      <a:endParaRPr sz="1800">
                        <a:latin typeface="Calibri"/>
                        <a:cs typeface="Calibri"/>
                      </a:endParaRPr>
                    </a:p>
                    <a:p>
                      <a:pPr marL="377190" indent="-286385">
                        <a:lnSpc>
                          <a:spcPct val="100000"/>
                        </a:lnSpc>
                        <a:buFont typeface="Arial"/>
                        <a:buChar char="•"/>
                        <a:tabLst>
                          <a:tab pos="377190" algn="l"/>
                        </a:tabLst>
                      </a:pPr>
                      <a:r>
                        <a:rPr sz="1800" dirty="0">
                          <a:latin typeface="Calibri"/>
                          <a:cs typeface="Calibri"/>
                        </a:rPr>
                        <a:t>Colonized</a:t>
                      </a:r>
                      <a:r>
                        <a:rPr sz="1800" spc="-45" dirty="0">
                          <a:latin typeface="Calibri"/>
                          <a:cs typeface="Calibri"/>
                        </a:rPr>
                        <a:t> </a:t>
                      </a:r>
                      <a:r>
                        <a:rPr sz="1800" spc="-10" dirty="0">
                          <a:latin typeface="Calibri"/>
                          <a:cs typeface="Calibri"/>
                        </a:rPr>
                        <a:t>catheter</a:t>
                      </a:r>
                      <a:endParaRPr sz="1800">
                        <a:latin typeface="Calibri"/>
                        <a:cs typeface="Calibri"/>
                      </a:endParaRPr>
                    </a:p>
                    <a:p>
                      <a:pPr marL="377190" indent="-286385">
                        <a:lnSpc>
                          <a:spcPct val="100000"/>
                        </a:lnSpc>
                        <a:buFont typeface="Arial"/>
                        <a:buChar char="•"/>
                        <a:tabLst>
                          <a:tab pos="377190" algn="l"/>
                        </a:tabLst>
                      </a:pPr>
                      <a:r>
                        <a:rPr sz="1800" dirty="0">
                          <a:latin typeface="Calibri"/>
                          <a:cs typeface="Calibri"/>
                        </a:rPr>
                        <a:t>Clinical</a:t>
                      </a:r>
                      <a:r>
                        <a:rPr sz="1800" spc="5" dirty="0">
                          <a:latin typeface="Calibri"/>
                          <a:cs typeface="Calibri"/>
                        </a:rPr>
                        <a:t> </a:t>
                      </a:r>
                      <a:r>
                        <a:rPr sz="1800" spc="-10" dirty="0">
                          <a:latin typeface="Calibri"/>
                          <a:cs typeface="Calibri"/>
                        </a:rPr>
                        <a:t>manifestations </a:t>
                      </a:r>
                      <a:r>
                        <a:rPr sz="1800" dirty="0">
                          <a:latin typeface="Calibri"/>
                          <a:cs typeface="Calibri"/>
                        </a:rPr>
                        <a:t>of</a:t>
                      </a:r>
                      <a:r>
                        <a:rPr sz="1800" spc="5" dirty="0">
                          <a:latin typeface="Calibri"/>
                          <a:cs typeface="Calibri"/>
                        </a:rPr>
                        <a:t> </a:t>
                      </a:r>
                      <a:r>
                        <a:rPr sz="1800" spc="-10" dirty="0">
                          <a:latin typeface="Calibri"/>
                          <a:cs typeface="Calibri"/>
                        </a:rPr>
                        <a:t>sepsis</a:t>
                      </a:r>
                      <a:endParaRPr sz="1800">
                        <a:latin typeface="Calibri"/>
                        <a:cs typeface="Calibri"/>
                      </a:endParaRPr>
                    </a:p>
                    <a:p>
                      <a:pPr marL="377190" marR="565785" indent="-287020">
                        <a:lnSpc>
                          <a:spcPct val="100000"/>
                        </a:lnSpc>
                        <a:buFont typeface="Arial"/>
                        <a:buChar char="•"/>
                        <a:tabLst>
                          <a:tab pos="377190" algn="l"/>
                        </a:tabLst>
                      </a:pPr>
                      <a:r>
                        <a:rPr sz="1800" dirty="0">
                          <a:latin typeface="Calibri"/>
                          <a:cs typeface="Calibri"/>
                        </a:rPr>
                        <a:t>Defervescence</a:t>
                      </a:r>
                      <a:r>
                        <a:rPr sz="1800" spc="-50" dirty="0">
                          <a:latin typeface="Calibri"/>
                          <a:cs typeface="Calibri"/>
                        </a:rPr>
                        <a:t> </a:t>
                      </a:r>
                      <a:r>
                        <a:rPr sz="1800" dirty="0">
                          <a:latin typeface="Calibri"/>
                          <a:cs typeface="Calibri"/>
                        </a:rPr>
                        <a:t>after</a:t>
                      </a:r>
                      <a:r>
                        <a:rPr sz="1800" spc="-50" dirty="0">
                          <a:latin typeface="Calibri"/>
                          <a:cs typeface="Calibri"/>
                        </a:rPr>
                        <a:t> </a:t>
                      </a:r>
                      <a:r>
                        <a:rPr sz="1800" dirty="0">
                          <a:latin typeface="Calibri"/>
                          <a:cs typeface="Calibri"/>
                        </a:rPr>
                        <a:t>removal</a:t>
                      </a:r>
                      <a:r>
                        <a:rPr sz="1800" spc="-55"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implicated </a:t>
                      </a:r>
                      <a:r>
                        <a:rPr sz="1800" dirty="0">
                          <a:latin typeface="Calibri"/>
                          <a:cs typeface="Calibri"/>
                        </a:rPr>
                        <a:t>catheter</a:t>
                      </a:r>
                      <a:r>
                        <a:rPr sz="1800" spc="-75" dirty="0">
                          <a:latin typeface="Calibri"/>
                          <a:cs typeface="Calibri"/>
                        </a:rPr>
                        <a:t> </a:t>
                      </a:r>
                      <a:r>
                        <a:rPr sz="1800" spc="-25" dirty="0">
                          <a:latin typeface="Calibri"/>
                          <a:cs typeface="Calibri"/>
                        </a:rPr>
                        <a:t>but</a:t>
                      </a:r>
                      <a:endParaRPr sz="1800">
                        <a:latin typeface="Calibri"/>
                        <a:cs typeface="Calibri"/>
                      </a:endParaRPr>
                    </a:p>
                    <a:p>
                      <a:pPr marL="377190" indent="-286385">
                        <a:lnSpc>
                          <a:spcPct val="100000"/>
                        </a:lnSpc>
                        <a:buFont typeface="Arial"/>
                        <a:buChar char="•"/>
                        <a:tabLst>
                          <a:tab pos="377190" algn="l"/>
                        </a:tabLst>
                      </a:pPr>
                      <a:r>
                        <a:rPr sz="1800" dirty="0">
                          <a:latin typeface="Calibri"/>
                          <a:cs typeface="Calibri"/>
                        </a:rPr>
                        <a:t>No</a:t>
                      </a:r>
                      <a:r>
                        <a:rPr sz="1800" spc="-25" dirty="0">
                          <a:latin typeface="Calibri"/>
                          <a:cs typeface="Calibri"/>
                        </a:rPr>
                        <a:t> </a:t>
                      </a:r>
                      <a:r>
                        <a:rPr sz="1800" dirty="0">
                          <a:latin typeface="Calibri"/>
                          <a:cs typeface="Calibri"/>
                        </a:rPr>
                        <a:t>lab</a:t>
                      </a:r>
                      <a:r>
                        <a:rPr sz="1800" spc="-10" dirty="0">
                          <a:latin typeface="Calibri"/>
                          <a:cs typeface="Calibri"/>
                        </a:rPr>
                        <a:t> </a:t>
                      </a:r>
                      <a:r>
                        <a:rPr sz="1800" dirty="0">
                          <a:latin typeface="Calibri"/>
                          <a:cs typeface="Calibri"/>
                        </a:rPr>
                        <a:t>confirmation of</a:t>
                      </a:r>
                      <a:r>
                        <a:rPr sz="1800" spc="-20" dirty="0">
                          <a:latin typeface="Calibri"/>
                          <a:cs typeface="Calibri"/>
                        </a:rPr>
                        <a:t> </a:t>
                      </a:r>
                      <a:r>
                        <a:rPr sz="1800" spc="-10" dirty="0">
                          <a:latin typeface="Calibri"/>
                          <a:cs typeface="Calibri"/>
                        </a:rPr>
                        <a:t>bacterium</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0805">
                        <a:lnSpc>
                          <a:spcPct val="100000"/>
                        </a:lnSpc>
                        <a:spcBef>
                          <a:spcPts val="240"/>
                        </a:spcBef>
                      </a:pPr>
                      <a:r>
                        <a:rPr sz="1800" b="1" dirty="0">
                          <a:latin typeface="Calibri"/>
                          <a:cs typeface="Calibri"/>
                        </a:rPr>
                        <a:t>POSSIBLE</a:t>
                      </a:r>
                      <a:r>
                        <a:rPr sz="1800" b="1" spc="-15" dirty="0">
                          <a:latin typeface="Calibri"/>
                          <a:cs typeface="Calibri"/>
                        </a:rPr>
                        <a:t> </a:t>
                      </a:r>
                      <a:r>
                        <a:rPr sz="1800" b="1" spc="-25" dirty="0">
                          <a:latin typeface="Calibri"/>
                          <a:cs typeface="Calibri"/>
                        </a:rPr>
                        <a:t>CRB</a:t>
                      </a:r>
                      <a:endParaRPr sz="1800">
                        <a:latin typeface="Calibri"/>
                        <a:cs typeface="Calibri"/>
                      </a:endParaRPr>
                    </a:p>
                    <a:p>
                      <a:pPr marL="377190" indent="-286385">
                        <a:lnSpc>
                          <a:spcPct val="100000"/>
                        </a:lnSpc>
                        <a:buFont typeface="Arial"/>
                        <a:buChar char="•"/>
                        <a:tabLst>
                          <a:tab pos="377190" algn="l"/>
                        </a:tabLst>
                      </a:pPr>
                      <a:r>
                        <a:rPr sz="1800" spc="-10" dirty="0">
                          <a:latin typeface="Calibri"/>
                          <a:cs typeface="Calibri"/>
                        </a:rPr>
                        <a:t>Bacterium</a:t>
                      </a:r>
                      <a:endParaRPr sz="1800">
                        <a:latin typeface="Calibri"/>
                        <a:cs typeface="Calibri"/>
                      </a:endParaRPr>
                    </a:p>
                    <a:p>
                      <a:pPr marL="377190" indent="-286385">
                        <a:lnSpc>
                          <a:spcPct val="100000"/>
                        </a:lnSpc>
                        <a:buFont typeface="Arial"/>
                        <a:buChar char="•"/>
                        <a:tabLst>
                          <a:tab pos="377190" algn="l"/>
                        </a:tabLst>
                      </a:pPr>
                      <a:r>
                        <a:rPr sz="1800" dirty="0">
                          <a:latin typeface="Calibri"/>
                          <a:cs typeface="Calibri"/>
                        </a:rPr>
                        <a:t>Clinical</a:t>
                      </a:r>
                      <a:r>
                        <a:rPr sz="1800" spc="-5" dirty="0">
                          <a:latin typeface="Calibri"/>
                          <a:cs typeface="Calibri"/>
                        </a:rPr>
                        <a:t> </a:t>
                      </a:r>
                      <a:r>
                        <a:rPr sz="1800" spc="-10" dirty="0">
                          <a:latin typeface="Calibri"/>
                          <a:cs typeface="Calibri"/>
                        </a:rPr>
                        <a:t>manifestations</a:t>
                      </a:r>
                      <a:r>
                        <a:rPr sz="1800" spc="-5" dirty="0">
                          <a:latin typeface="Calibri"/>
                          <a:cs typeface="Calibri"/>
                        </a:rPr>
                        <a:t> </a:t>
                      </a:r>
                      <a:r>
                        <a:rPr sz="1800" dirty="0">
                          <a:latin typeface="Calibri"/>
                          <a:cs typeface="Calibri"/>
                        </a:rPr>
                        <a:t>of </a:t>
                      </a:r>
                      <a:r>
                        <a:rPr sz="1800" spc="-10" dirty="0">
                          <a:latin typeface="Calibri"/>
                          <a:cs typeface="Calibri"/>
                        </a:rPr>
                        <a:t>sepsis</a:t>
                      </a:r>
                      <a:endParaRPr sz="1800">
                        <a:latin typeface="Calibri"/>
                        <a:cs typeface="Calibri"/>
                      </a:endParaRPr>
                    </a:p>
                    <a:p>
                      <a:pPr marL="377190" marR="566420" indent="-287020">
                        <a:lnSpc>
                          <a:spcPct val="100000"/>
                        </a:lnSpc>
                        <a:buFont typeface="Arial"/>
                        <a:buChar char="•"/>
                        <a:tabLst>
                          <a:tab pos="377190" algn="l"/>
                        </a:tabLst>
                      </a:pPr>
                      <a:r>
                        <a:rPr sz="1800" dirty="0">
                          <a:latin typeface="Calibri"/>
                          <a:cs typeface="Calibri"/>
                        </a:rPr>
                        <a:t>Defervescence</a:t>
                      </a:r>
                      <a:r>
                        <a:rPr sz="1800" spc="-50" dirty="0">
                          <a:latin typeface="Calibri"/>
                          <a:cs typeface="Calibri"/>
                        </a:rPr>
                        <a:t> </a:t>
                      </a:r>
                      <a:r>
                        <a:rPr sz="1800" dirty="0">
                          <a:latin typeface="Calibri"/>
                          <a:cs typeface="Calibri"/>
                        </a:rPr>
                        <a:t>after</a:t>
                      </a:r>
                      <a:r>
                        <a:rPr sz="1800" spc="-50" dirty="0">
                          <a:latin typeface="Calibri"/>
                          <a:cs typeface="Calibri"/>
                        </a:rPr>
                        <a:t> </a:t>
                      </a:r>
                      <a:r>
                        <a:rPr sz="1800" dirty="0">
                          <a:latin typeface="Calibri"/>
                          <a:cs typeface="Calibri"/>
                        </a:rPr>
                        <a:t>removal</a:t>
                      </a:r>
                      <a:r>
                        <a:rPr sz="1800" spc="-55"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implicated </a:t>
                      </a:r>
                      <a:r>
                        <a:rPr sz="1800" dirty="0">
                          <a:latin typeface="Calibri"/>
                          <a:cs typeface="Calibri"/>
                        </a:rPr>
                        <a:t>catheter</a:t>
                      </a:r>
                      <a:r>
                        <a:rPr sz="1800" spc="-75" dirty="0">
                          <a:latin typeface="Calibri"/>
                          <a:cs typeface="Calibri"/>
                        </a:rPr>
                        <a:t> </a:t>
                      </a:r>
                      <a:r>
                        <a:rPr sz="1800" spc="-25" dirty="0">
                          <a:latin typeface="Calibri"/>
                          <a:cs typeface="Calibri"/>
                        </a:rPr>
                        <a:t>but</a:t>
                      </a:r>
                      <a:endParaRPr sz="1800">
                        <a:latin typeface="Calibri"/>
                        <a:cs typeface="Calibri"/>
                      </a:endParaRPr>
                    </a:p>
                    <a:p>
                      <a:pPr marL="377190" indent="-286385">
                        <a:lnSpc>
                          <a:spcPct val="100000"/>
                        </a:lnSpc>
                        <a:buFont typeface="Arial"/>
                        <a:buChar char="•"/>
                        <a:tabLst>
                          <a:tab pos="377190" algn="l"/>
                        </a:tabLst>
                      </a:pPr>
                      <a:r>
                        <a:rPr sz="1800" dirty="0">
                          <a:latin typeface="Calibri"/>
                          <a:cs typeface="Calibri"/>
                        </a:rPr>
                        <a:t>No</a:t>
                      </a:r>
                      <a:r>
                        <a:rPr sz="1800" spc="-25" dirty="0">
                          <a:latin typeface="Calibri"/>
                          <a:cs typeface="Calibri"/>
                        </a:rPr>
                        <a:t> </a:t>
                      </a:r>
                      <a:r>
                        <a:rPr sz="1800" dirty="0">
                          <a:latin typeface="Calibri"/>
                          <a:cs typeface="Calibri"/>
                        </a:rPr>
                        <a:t>lab</a:t>
                      </a:r>
                      <a:r>
                        <a:rPr sz="1800" spc="-5" dirty="0">
                          <a:latin typeface="Calibri"/>
                          <a:cs typeface="Calibri"/>
                        </a:rPr>
                        <a:t> </a:t>
                      </a:r>
                      <a:r>
                        <a:rPr sz="1800" dirty="0">
                          <a:latin typeface="Calibri"/>
                          <a:cs typeface="Calibri"/>
                        </a:rPr>
                        <a:t>confirmation</a:t>
                      </a:r>
                      <a:r>
                        <a:rPr sz="1800" spc="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CVC</a:t>
                      </a:r>
                      <a:r>
                        <a:rPr sz="1800" spc="-10" dirty="0">
                          <a:latin typeface="Calibri"/>
                          <a:cs typeface="Calibri"/>
                        </a:rPr>
                        <a:t> colonization</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xmlns="" val="10001"/>
                  </a:ext>
                </a:extLst>
              </a:tr>
            </a:tbl>
          </a:graphicData>
        </a:graphic>
      </p:graphicFrame>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1602411" y="6059115"/>
            <a:ext cx="702564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11.</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Fraenkel</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DJ,</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Rickard</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C,</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Lipman</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J,</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2000:</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Can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we</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achieve</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consensus</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on</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central</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venous</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catheter-</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related</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infections?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PubMed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(nih.gov)</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6006D-6639-4C90-D9EF-026D43452D38}"/>
              </a:ext>
            </a:extLst>
          </p:cNvPr>
          <p:cNvSpPr>
            <a:spLocks noGrp="1"/>
          </p:cNvSpPr>
          <p:nvPr>
            <p:ph type="title"/>
          </p:nvPr>
        </p:nvSpPr>
        <p:spPr>
          <a:xfrm>
            <a:off x="2027103" y="365126"/>
            <a:ext cx="8780443" cy="759340"/>
          </a:xfrm>
        </p:spPr>
        <p:txBody>
          <a:bodyPr/>
          <a:lstStyle/>
          <a:p>
            <a:pPr algn="l"/>
            <a:r>
              <a:rPr lang="en-US" sz="4000" dirty="0"/>
              <a:t>Introduction</a:t>
            </a:r>
          </a:p>
        </p:txBody>
      </p:sp>
      <p:sp>
        <p:nvSpPr>
          <p:cNvPr id="4" name="Content Placeholder 3"/>
          <p:cNvSpPr>
            <a:spLocks noGrp="1"/>
          </p:cNvSpPr>
          <p:nvPr>
            <p:ph sz="quarter" idx="10"/>
          </p:nvPr>
        </p:nvSpPr>
        <p:spPr>
          <a:xfrm>
            <a:off x="1408294" y="1690688"/>
            <a:ext cx="10515600" cy="4141788"/>
          </a:xfrm>
        </p:spPr>
        <p:txBody>
          <a:bodyPr/>
          <a:lstStyle/>
          <a:p>
            <a:r>
              <a:rPr lang="en-US" dirty="0"/>
              <a:t>ICPs and Vascular Access Nurses have different roles and specialty knowledge, but we share concerns with preventing intravascular infections</a:t>
            </a:r>
          </a:p>
          <a:p>
            <a:r>
              <a:rPr lang="en-US" dirty="0"/>
              <a:t>Today’s session is a review of basic IPAC principles as they relate to  intravascular therapy </a:t>
            </a:r>
          </a:p>
        </p:txBody>
      </p:sp>
      <p:sp>
        <p:nvSpPr>
          <p:cNvPr id="3" name="TextBox 2"/>
          <p:cNvSpPr txBox="1"/>
          <p:nvPr/>
        </p:nvSpPr>
        <p:spPr>
          <a:xfrm>
            <a:off x="4784271" y="5934670"/>
            <a:ext cx="7266215" cy="923330"/>
          </a:xfrm>
          <a:prstGeom prst="rect">
            <a:avLst/>
          </a:prstGeom>
          <a:solidFill>
            <a:schemeClr val="bg1"/>
          </a:solidFill>
        </p:spPr>
        <p:txBody>
          <a:bodyPr wrap="square" rtlCol="0">
            <a:spAutoFit/>
          </a:bodyPr>
          <a:lstStyle/>
          <a:p>
            <a:endParaRPr lang="en-CA" dirty="0"/>
          </a:p>
          <a:p>
            <a:r>
              <a:rPr lang="en-CA" dirty="0"/>
              <a:t> </a:t>
            </a:r>
          </a:p>
          <a:p>
            <a:endParaRPr lang="en-CA" dirty="0"/>
          </a:p>
        </p:txBody>
      </p:sp>
    </p:spTree>
    <p:custDataLst>
      <p:tags r:id="rId1"/>
    </p:custDataLst>
    <p:extLst>
      <p:ext uri="{BB962C8B-B14F-4D97-AF65-F5344CB8AC3E}">
        <p14:creationId xmlns:p14="http://schemas.microsoft.com/office/powerpoint/2010/main" val="324455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6935" y="212129"/>
            <a:ext cx="9756775" cy="63500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C00000"/>
                </a:solidFill>
              </a:rPr>
              <a:t>Definitions</a:t>
            </a:r>
            <a:r>
              <a:rPr spc="-100" dirty="0">
                <a:solidFill>
                  <a:srgbClr val="C00000"/>
                </a:solidFill>
              </a:rPr>
              <a:t> </a:t>
            </a:r>
            <a:r>
              <a:rPr dirty="0">
                <a:solidFill>
                  <a:srgbClr val="C00000"/>
                </a:solidFill>
              </a:rPr>
              <a:t>of</a:t>
            </a:r>
            <a:r>
              <a:rPr spc="-90" dirty="0">
                <a:solidFill>
                  <a:srgbClr val="C00000"/>
                </a:solidFill>
              </a:rPr>
              <a:t> </a:t>
            </a:r>
            <a:r>
              <a:rPr dirty="0">
                <a:solidFill>
                  <a:srgbClr val="C00000"/>
                </a:solidFill>
              </a:rPr>
              <a:t>a</a:t>
            </a:r>
            <a:r>
              <a:rPr spc="-100" dirty="0">
                <a:solidFill>
                  <a:srgbClr val="C00000"/>
                </a:solidFill>
              </a:rPr>
              <a:t> </a:t>
            </a:r>
            <a:r>
              <a:rPr dirty="0">
                <a:solidFill>
                  <a:srgbClr val="C00000"/>
                </a:solidFill>
              </a:rPr>
              <a:t>CLABSI</a:t>
            </a:r>
            <a:r>
              <a:rPr spc="-70" dirty="0">
                <a:solidFill>
                  <a:srgbClr val="C00000"/>
                </a:solidFill>
              </a:rPr>
              <a:t> </a:t>
            </a:r>
            <a:r>
              <a:rPr dirty="0">
                <a:solidFill>
                  <a:srgbClr val="C00000"/>
                </a:solidFill>
              </a:rPr>
              <a:t>–</a:t>
            </a:r>
            <a:r>
              <a:rPr spc="-100" dirty="0">
                <a:solidFill>
                  <a:srgbClr val="C00000"/>
                </a:solidFill>
              </a:rPr>
              <a:t> </a:t>
            </a:r>
            <a:r>
              <a:rPr dirty="0">
                <a:solidFill>
                  <a:srgbClr val="C00000"/>
                </a:solidFill>
              </a:rPr>
              <a:t>Surveillance</a:t>
            </a:r>
            <a:r>
              <a:rPr spc="-90" dirty="0">
                <a:solidFill>
                  <a:srgbClr val="C00000"/>
                </a:solidFill>
              </a:rPr>
              <a:t> </a:t>
            </a:r>
            <a:r>
              <a:rPr spc="-10" dirty="0">
                <a:solidFill>
                  <a:srgbClr val="C00000"/>
                </a:solidFill>
              </a:rPr>
              <a:t>definition</a:t>
            </a:r>
          </a:p>
        </p:txBody>
      </p:sp>
      <p:sp>
        <p:nvSpPr>
          <p:cNvPr id="3" name="object 3"/>
          <p:cNvSpPr txBox="1"/>
          <p:nvPr/>
        </p:nvSpPr>
        <p:spPr>
          <a:xfrm>
            <a:off x="2273300" y="1133347"/>
            <a:ext cx="9113520" cy="44145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dirty="0">
                <a:ln>
                  <a:noFill/>
                </a:ln>
                <a:solidFill>
                  <a:srgbClr val="001F5F"/>
                </a:solidFill>
                <a:effectLst/>
                <a:uLnTx/>
                <a:uFillTx/>
                <a:latin typeface="Calibri"/>
                <a:cs typeface="Calibri"/>
              </a:rPr>
              <a:t>Primary</a:t>
            </a:r>
            <a:r>
              <a:rPr kumimoji="0" sz="2400" b="1" i="0" u="none" strike="noStrike" kern="0" cap="none" spc="-20" normalizeH="0" baseline="0" noProof="0" dirty="0">
                <a:ln>
                  <a:noFill/>
                </a:ln>
                <a:solidFill>
                  <a:srgbClr val="001F5F"/>
                </a:solidFill>
                <a:effectLst/>
                <a:uLnTx/>
                <a:uFillTx/>
                <a:latin typeface="Calibri"/>
                <a:cs typeface="Calibri"/>
              </a:rPr>
              <a:t> </a:t>
            </a:r>
            <a:r>
              <a:rPr kumimoji="0" sz="2400" b="1" i="0" u="none" strike="noStrike" kern="0" cap="none" spc="-10" normalizeH="0" baseline="0" noProof="0" dirty="0">
                <a:ln>
                  <a:noFill/>
                </a:ln>
                <a:solidFill>
                  <a:srgbClr val="001F5F"/>
                </a:solidFill>
                <a:effectLst/>
                <a:uLnTx/>
                <a:uFillTx/>
                <a:latin typeface="Calibri"/>
                <a:cs typeface="Calibri"/>
              </a:rPr>
              <a:t>Bacteremia:</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2061210" lvl="0" indent="0" defTabSz="914400" eaLnBrk="1" fontAlgn="auto" latinLnBrk="0" hangingPunct="1">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rgbClr val="001F5F"/>
                </a:solidFill>
                <a:effectLst/>
                <a:uLnTx/>
                <a:uFillTx/>
                <a:latin typeface="Calibri"/>
                <a:cs typeface="Calibri"/>
              </a:rPr>
              <a:t>1</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positive</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blood</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culture</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recognized</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pathogen</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25" normalizeH="0" baseline="0" noProof="0" dirty="0">
                <a:ln>
                  <a:noFill/>
                </a:ln>
                <a:solidFill>
                  <a:srgbClr val="001F5F"/>
                </a:solidFill>
                <a:effectLst/>
                <a:uLnTx/>
                <a:uFillTx/>
                <a:latin typeface="Calibri"/>
                <a:cs typeface="Calibri"/>
              </a:rPr>
              <a:t>AND </a:t>
            </a:r>
            <a:r>
              <a:rPr kumimoji="0" sz="2400" b="0" i="0" u="none" strike="noStrike" kern="0" cap="none" spc="0" normalizeH="0" baseline="0" noProof="0" dirty="0">
                <a:ln>
                  <a:noFill/>
                </a:ln>
                <a:solidFill>
                  <a:srgbClr val="001F5F"/>
                </a:solidFill>
                <a:effectLst/>
                <a:uLnTx/>
                <a:uFillTx/>
                <a:latin typeface="Calibri"/>
                <a:cs typeface="Calibri"/>
              </a:rPr>
              <a:t>No</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other</a:t>
            </a:r>
            <a:r>
              <a:rPr kumimoji="0" sz="2400" b="0" i="0" u="none" strike="noStrike" kern="0" cap="none" spc="-1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site</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of</a:t>
            </a:r>
            <a:r>
              <a:rPr kumimoji="0" sz="2400" b="0" i="0" u="none" strike="noStrike" kern="0" cap="none" spc="-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infection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0"/>
              </a:spcBef>
              <a:spcAft>
                <a:spcPts val="0"/>
              </a:spcAft>
              <a:buClrTx/>
              <a:buSzTx/>
              <a:buFontTx/>
              <a:buNone/>
              <a:tabLst/>
              <a:defRPr/>
            </a:pPr>
            <a:endParaRPr kumimoji="0" sz="23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1F5F"/>
                </a:solidFill>
                <a:effectLst/>
                <a:uLnTx/>
                <a:uFillTx/>
                <a:latin typeface="Calibri"/>
                <a:cs typeface="Calibri"/>
              </a:rPr>
              <a:t>Secondary</a:t>
            </a:r>
            <a:r>
              <a:rPr kumimoji="0" sz="2400" b="1" i="0" u="none" strike="noStrike" kern="0" cap="none" spc="-30" normalizeH="0" baseline="0" noProof="0" dirty="0">
                <a:ln>
                  <a:noFill/>
                </a:ln>
                <a:solidFill>
                  <a:srgbClr val="001F5F"/>
                </a:solidFill>
                <a:effectLst/>
                <a:uLnTx/>
                <a:uFillTx/>
                <a:latin typeface="Calibri"/>
                <a:cs typeface="Calibri"/>
              </a:rPr>
              <a:t> </a:t>
            </a:r>
            <a:r>
              <a:rPr kumimoji="0" sz="2400" b="1" i="0" u="none" strike="noStrike" kern="0" cap="none" spc="-10" normalizeH="0" baseline="0" noProof="0" dirty="0">
                <a:ln>
                  <a:noFill/>
                </a:ln>
                <a:solidFill>
                  <a:srgbClr val="001F5F"/>
                </a:solidFill>
                <a:effectLst/>
                <a:uLnTx/>
                <a:uFillTx/>
                <a:latin typeface="Calibri"/>
                <a:cs typeface="Calibri"/>
              </a:rPr>
              <a:t>Bacteremia:</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rgbClr val="001F5F"/>
                </a:solidFill>
                <a:effectLst/>
                <a:uLnTx/>
                <a:uFillTx/>
                <a:latin typeface="Calibri"/>
                <a:cs typeface="Calibri"/>
              </a:rPr>
              <a:t>1</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positive</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blood</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culture</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recognized</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pathogen</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25" normalizeH="0" baseline="0" noProof="0" dirty="0">
                <a:ln>
                  <a:noFill/>
                </a:ln>
                <a:solidFill>
                  <a:srgbClr val="001F5F"/>
                </a:solidFill>
                <a:effectLst/>
                <a:uLnTx/>
                <a:uFillTx/>
                <a:latin typeface="Calibri"/>
                <a:cs typeface="Calibri"/>
              </a:rPr>
              <a:t>AND</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rgbClr val="001F5F"/>
                </a:solidFill>
                <a:effectLst/>
                <a:uLnTx/>
                <a:uFillTx/>
                <a:latin typeface="Calibri"/>
                <a:cs typeface="Calibri"/>
              </a:rPr>
              <a:t>Infection</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another</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site</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the</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same</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organism</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same</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time</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within</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50" normalizeH="0" baseline="0" noProof="0" dirty="0">
                <a:ln>
                  <a:noFill/>
                </a:ln>
                <a:solidFill>
                  <a:srgbClr val="001F5F"/>
                </a:solidFill>
                <a:effectLst/>
                <a:uLnTx/>
                <a:uFillTx/>
                <a:latin typeface="Calibri"/>
                <a:cs typeface="Calibri"/>
              </a:rPr>
              <a:t>3 </a:t>
            </a:r>
            <a:r>
              <a:rPr kumimoji="0" sz="2400" b="0" i="0" u="none" strike="noStrike" kern="0" cap="none" spc="0" normalizeH="0" baseline="0" noProof="0" dirty="0">
                <a:ln>
                  <a:noFill/>
                </a:ln>
                <a:solidFill>
                  <a:srgbClr val="001F5F"/>
                </a:solidFill>
                <a:effectLst/>
                <a:uLnTx/>
                <a:uFillTx/>
                <a:latin typeface="Calibri"/>
                <a:cs typeface="Calibri"/>
              </a:rPr>
              <a:t>days</a:t>
            </a:r>
            <a:r>
              <a:rPr kumimoji="0" sz="2400" b="0" i="0" u="none" strike="noStrike" kern="0" cap="none" spc="-90" normalizeH="0" baseline="0" noProof="0" dirty="0">
                <a:ln>
                  <a:noFill/>
                </a:ln>
                <a:solidFill>
                  <a:srgbClr val="001F5F"/>
                </a:solidFill>
                <a:effectLst/>
                <a:uLnTx/>
                <a:uFillTx/>
                <a:latin typeface="Calibri"/>
                <a:cs typeface="Calibri"/>
              </a:rPr>
              <a:t> </a:t>
            </a:r>
            <a:r>
              <a:rPr kumimoji="0" sz="2400" b="0" i="0" u="none" strike="noStrike" kern="0" cap="none" spc="-20" normalizeH="0" baseline="0" noProof="0" dirty="0">
                <a:ln>
                  <a:noFill/>
                </a:ln>
                <a:solidFill>
                  <a:srgbClr val="001F5F"/>
                </a:solidFill>
                <a:effectLst/>
                <a:uLnTx/>
                <a:uFillTx/>
                <a:latin typeface="Calibri"/>
                <a:cs typeface="Calibri"/>
              </a:rPr>
              <a:t>prior</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0"/>
              </a:spcBef>
              <a:spcAft>
                <a:spcPts val="0"/>
              </a:spcAft>
              <a:buClrTx/>
              <a:buSzTx/>
              <a:buFontTx/>
              <a:buNone/>
              <a:tabLst/>
              <a:defRPr/>
            </a:pPr>
            <a:endParaRPr kumimoji="0" sz="23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1F5F"/>
                </a:solidFill>
                <a:effectLst/>
                <a:uLnTx/>
                <a:uFillTx/>
                <a:latin typeface="Calibri"/>
                <a:cs typeface="Calibri"/>
              </a:rPr>
              <a:t>Likely</a:t>
            </a:r>
            <a:r>
              <a:rPr kumimoji="0" sz="2400" b="1" i="0" u="none" strike="noStrike" kern="0" cap="none" spc="-8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NOT</a:t>
            </a:r>
            <a:r>
              <a:rPr kumimoji="0" sz="2400" b="1" i="0" u="none" strike="noStrike" kern="0" cap="none" spc="-7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a</a:t>
            </a:r>
            <a:r>
              <a:rPr kumimoji="0" sz="2400" b="1" i="0" u="none" strike="noStrike" kern="0" cap="none" spc="-5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contaminant</a:t>
            </a:r>
            <a:r>
              <a:rPr kumimoji="0" sz="2400" b="1" i="0" u="none" strike="noStrike" kern="0" cap="none" spc="-50" normalizeH="0" baseline="0" noProof="0" dirty="0">
                <a:ln>
                  <a:noFill/>
                </a:ln>
                <a:solidFill>
                  <a:srgbClr val="001F5F"/>
                </a:solidFill>
                <a:effectLst/>
                <a:uLnTx/>
                <a:uFillTx/>
                <a:latin typeface="Calibri"/>
                <a:cs typeface="Calibri"/>
              </a:rPr>
              <a:t> </a:t>
            </a:r>
            <a:r>
              <a:rPr kumimoji="0" sz="2400" b="1" i="0" u="none" strike="noStrike" kern="0" cap="none" spc="-25" normalizeH="0" baseline="0" noProof="0" dirty="0">
                <a:ln>
                  <a:noFill/>
                </a:ln>
                <a:solidFill>
                  <a:srgbClr val="001F5F"/>
                </a:solidFill>
                <a:effectLst/>
                <a:uLnTx/>
                <a:uFillTx/>
                <a:latin typeface="Calibri"/>
                <a:cs typeface="Calibri"/>
              </a:rPr>
              <a:t>if</a:t>
            </a:r>
            <a:r>
              <a:rPr kumimoji="0" sz="2400" b="0" i="0" u="none" strike="noStrike" kern="0" cap="none" spc="-25" normalizeH="0" baseline="0" noProof="0" dirty="0">
                <a:ln>
                  <a:noFill/>
                </a:ln>
                <a:solidFill>
                  <a:srgbClr val="001F5F"/>
                </a:solidFill>
                <a:effectLst/>
                <a:uLnTx/>
                <a:uFillTx/>
                <a:latin typeface="Calibri"/>
                <a:cs typeface="Calibri"/>
              </a:rPr>
              <a: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1776095" lvl="0" indent="0" defTabSz="914400" eaLnBrk="1" fontAlgn="auto" latinLnBrk="0" hangingPunct="1">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rgbClr val="001F5F"/>
                </a:solidFill>
                <a:effectLst/>
                <a:uLnTx/>
                <a:uFillTx/>
                <a:latin typeface="Calibri"/>
                <a:cs typeface="Calibri"/>
              </a:rPr>
              <a:t>2</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more</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positive</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blood</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cultures</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skin</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organism</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25" normalizeH="0" baseline="0" noProof="0" dirty="0">
                <a:ln>
                  <a:noFill/>
                </a:ln>
                <a:solidFill>
                  <a:srgbClr val="001F5F"/>
                </a:solidFill>
                <a:effectLst/>
                <a:uLnTx/>
                <a:uFillTx/>
                <a:latin typeface="Calibri"/>
                <a:cs typeface="Calibri"/>
              </a:rPr>
              <a:t>AND </a:t>
            </a:r>
            <a:r>
              <a:rPr kumimoji="0" sz="2400" b="0" i="0" u="none" strike="noStrike" kern="0" cap="none" spc="0" normalizeH="0" baseline="0" noProof="0" dirty="0">
                <a:ln>
                  <a:noFill/>
                </a:ln>
                <a:solidFill>
                  <a:srgbClr val="001F5F"/>
                </a:solidFill>
                <a:effectLst/>
                <a:uLnTx/>
                <a:uFillTx/>
                <a:latin typeface="Calibri"/>
                <a:cs typeface="Calibri"/>
              </a:rPr>
              <a:t>Sampled</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different</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sites</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different</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moments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1487035" y="6298623"/>
            <a:ext cx="471678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12.</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Hall</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&amp;</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Layman</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(2006):</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Updated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Review</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of</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Blood</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Culture</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Contamination</a:t>
            </a:r>
            <a:r>
              <a:rPr kumimoji="0" sz="10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PMC</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(nih.gov)</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96240">
              <a:lnSpc>
                <a:spcPct val="100000"/>
              </a:lnSpc>
              <a:spcBef>
                <a:spcPts val="95"/>
              </a:spcBef>
            </a:pPr>
            <a:r>
              <a:rPr dirty="0">
                <a:solidFill>
                  <a:srgbClr val="C00000"/>
                </a:solidFill>
              </a:rPr>
              <a:t>Blood</a:t>
            </a:r>
            <a:r>
              <a:rPr spc="-145" dirty="0">
                <a:solidFill>
                  <a:srgbClr val="C00000"/>
                </a:solidFill>
              </a:rPr>
              <a:t> </a:t>
            </a:r>
            <a:r>
              <a:rPr dirty="0">
                <a:solidFill>
                  <a:srgbClr val="C00000"/>
                </a:solidFill>
              </a:rPr>
              <a:t>culture</a:t>
            </a:r>
            <a:r>
              <a:rPr spc="-145" dirty="0">
                <a:solidFill>
                  <a:srgbClr val="C00000"/>
                </a:solidFill>
              </a:rPr>
              <a:t> </a:t>
            </a:r>
            <a:r>
              <a:rPr spc="-10" dirty="0">
                <a:solidFill>
                  <a:srgbClr val="C00000"/>
                </a:solidFill>
              </a:rPr>
              <a:t>requirements</a:t>
            </a:r>
          </a:p>
        </p:txBody>
      </p:sp>
      <p:sp>
        <p:nvSpPr>
          <p:cNvPr id="3" name="object 3"/>
          <p:cNvSpPr txBox="1"/>
          <p:nvPr/>
        </p:nvSpPr>
        <p:spPr>
          <a:xfrm>
            <a:off x="1841149" y="2014219"/>
            <a:ext cx="8963025" cy="3012440"/>
          </a:xfrm>
          <a:prstGeom prst="rect">
            <a:avLst/>
          </a:prstGeom>
        </p:spPr>
        <p:txBody>
          <a:bodyPr vert="horz" wrap="square" lIns="0" tIns="12065" rIns="0" bIns="0" rtlCol="0">
            <a:spAutoFit/>
          </a:bodyPr>
          <a:lstStyle/>
          <a:p>
            <a:pPr marL="355600" marR="5080" lvl="0" indent="-342900" defTabSz="914400" eaLnBrk="1" fontAlgn="auto" latinLnBrk="0" hangingPunct="1">
              <a:lnSpc>
                <a:spcPct val="100000"/>
              </a:lnSpc>
              <a:spcBef>
                <a:spcPts val="95"/>
              </a:spcBef>
              <a:spcAft>
                <a:spcPts val="0"/>
              </a:spcAft>
              <a:buClrTx/>
              <a:buSzTx/>
              <a:buFont typeface="Arial"/>
              <a:buChar char="•"/>
              <a:tabLst>
                <a:tab pos="355600" algn="l"/>
                <a:tab pos="7275830" algn="l"/>
              </a:tabLst>
              <a:defRPr/>
            </a:pPr>
            <a:r>
              <a:rPr kumimoji="0" sz="2800" b="0" i="0" u="none" strike="noStrike" kern="0" cap="none" spc="-20" normalizeH="0" baseline="0" noProof="0" dirty="0">
                <a:ln>
                  <a:noFill/>
                </a:ln>
                <a:solidFill>
                  <a:srgbClr val="001F5F"/>
                </a:solidFill>
                <a:effectLst/>
                <a:uLnTx/>
                <a:uFillTx/>
                <a:latin typeface="Calibri"/>
                <a:cs typeface="Calibri"/>
              </a:rPr>
              <a:t>Quantitative</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paired</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blood</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cultures</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(same</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time)</a:t>
            </a:r>
            <a:r>
              <a:rPr kumimoji="0" sz="2800" b="0" i="0" u="none" strike="noStrike" kern="0" cap="none" spc="0" normalizeH="0" baseline="0" noProof="0" dirty="0">
                <a:ln>
                  <a:noFill/>
                </a:ln>
                <a:solidFill>
                  <a:srgbClr val="001F5F"/>
                </a:solidFill>
                <a:effectLst/>
                <a:uLnTx/>
                <a:uFillTx/>
                <a:latin typeface="Calibri"/>
                <a:cs typeface="Calibri"/>
              </a:rPr>
              <a:t>	- </a:t>
            </a:r>
            <a:r>
              <a:rPr kumimoji="0" sz="2800" b="0" i="0" u="none" strike="noStrike" kern="0" cap="none" spc="-20" normalizeH="0" baseline="0" noProof="0" dirty="0">
                <a:ln>
                  <a:noFill/>
                </a:ln>
                <a:solidFill>
                  <a:srgbClr val="001F5F"/>
                </a:solidFill>
                <a:effectLst/>
                <a:uLnTx/>
                <a:uFillTx/>
                <a:latin typeface="Calibri"/>
                <a:cs typeface="Calibri"/>
              </a:rPr>
              <a:t>peripheral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CVAD</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0"/>
              </a:spcBef>
              <a:spcAft>
                <a:spcPts val="0"/>
              </a:spcAft>
              <a:buClrTx/>
              <a:buSzTx/>
              <a:buFont typeface="Arial"/>
              <a:buChar char="•"/>
              <a:tabLst>
                <a:tab pos="812165" algn="l"/>
              </a:tabLst>
              <a:defRPr/>
            </a:pPr>
            <a:r>
              <a:rPr kumimoji="0" sz="2800" b="0" i="0" u="none" strike="noStrike" kern="0" cap="none" spc="0" normalizeH="0" baseline="0" noProof="0" dirty="0">
                <a:ln>
                  <a:noFill/>
                </a:ln>
                <a:solidFill>
                  <a:srgbClr val="001F5F"/>
                </a:solidFill>
                <a:effectLst/>
                <a:uLnTx/>
                <a:uFillTx/>
                <a:latin typeface="Calibri"/>
                <a:cs typeface="Calibri"/>
              </a:rPr>
              <a:t>Ratio</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&gt;5:1</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0" marR="0" lvl="1" indent="0" defTabSz="914400" eaLnBrk="1" fontAlgn="auto" latinLnBrk="0" hangingPunct="1">
              <a:lnSpc>
                <a:spcPct val="100000"/>
              </a:lnSpc>
              <a:spcBef>
                <a:spcPts val="0"/>
              </a:spcBef>
              <a:spcAft>
                <a:spcPts val="0"/>
              </a:spcAft>
              <a:buClr>
                <a:srgbClr val="001F5F"/>
              </a:buClr>
              <a:buSzTx/>
              <a:buFont typeface="Arial"/>
              <a:buChar char="•"/>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5"/>
              </a:spcBef>
              <a:spcAft>
                <a:spcPts val="0"/>
              </a:spcAft>
              <a:buClrTx/>
              <a:buSzTx/>
              <a:buFont typeface="Arial"/>
              <a:buChar char="•"/>
              <a:tabLst>
                <a:tab pos="354965" algn="l"/>
              </a:tabLst>
              <a:defRPr/>
            </a:pPr>
            <a:r>
              <a:rPr kumimoji="0" sz="2800" b="0" i="0" u="none" strike="noStrike" kern="0" cap="none" spc="0" normalizeH="0" baseline="0" noProof="0" dirty="0">
                <a:ln>
                  <a:noFill/>
                </a:ln>
                <a:solidFill>
                  <a:srgbClr val="001F5F"/>
                </a:solidFill>
                <a:effectLst/>
                <a:uLnTx/>
                <a:uFillTx/>
                <a:latin typeface="Calibri"/>
                <a:cs typeface="Calibri"/>
              </a:rPr>
              <a:t>Access</a:t>
            </a:r>
            <a:r>
              <a:rPr kumimoji="0" sz="2800" b="0" i="0" u="none" strike="noStrike" kern="0" cap="none" spc="-2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30"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time-</a:t>
            </a:r>
            <a:r>
              <a:rPr kumimoji="0" sz="2800" b="0" i="0" u="none" strike="noStrike" kern="0" cap="none" spc="-30" normalizeH="0" baseline="0" noProof="0" dirty="0">
                <a:ln>
                  <a:noFill/>
                </a:ln>
                <a:solidFill>
                  <a:srgbClr val="001F5F"/>
                </a:solidFill>
                <a:effectLst/>
                <a:uLnTx/>
                <a:uFillTx/>
                <a:latin typeface="Calibri"/>
                <a:cs typeface="Calibri"/>
              </a:rPr>
              <a:t>to-</a:t>
            </a:r>
            <a:r>
              <a:rPr kumimoji="0" sz="2800" b="0" i="0" u="none" strike="noStrike" kern="0" cap="none" spc="-10" normalizeH="0" baseline="0" noProof="0" dirty="0">
                <a:ln>
                  <a:noFill/>
                </a:ln>
                <a:solidFill>
                  <a:srgbClr val="001F5F"/>
                </a:solidFill>
                <a:effectLst/>
                <a:uLnTx/>
                <a:uFillTx/>
                <a:latin typeface="Calibri"/>
                <a:cs typeface="Calibri"/>
              </a:rPr>
              <a:t>positivity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812800" marR="895985" lvl="1" indent="-342900" defTabSz="914400" eaLnBrk="1" fontAlgn="auto" latinLnBrk="0" hangingPunct="1">
              <a:lnSpc>
                <a:spcPct val="100000"/>
              </a:lnSpc>
              <a:spcBef>
                <a:spcPts val="0"/>
              </a:spcBef>
              <a:spcAft>
                <a:spcPts val="0"/>
              </a:spcAft>
              <a:buClrTx/>
              <a:buSzTx/>
              <a:buFont typeface="Arial"/>
              <a:buChar char="•"/>
              <a:tabLst>
                <a:tab pos="812800" algn="l"/>
              </a:tabLst>
              <a:defRPr/>
            </a:pPr>
            <a:r>
              <a:rPr kumimoji="0" sz="2800" b="0" i="0" u="none" strike="noStrike" kern="0" cap="none" spc="0" normalizeH="0" baseline="0" noProof="0" dirty="0">
                <a:ln>
                  <a:noFill/>
                </a:ln>
                <a:solidFill>
                  <a:srgbClr val="001F5F"/>
                </a:solidFill>
                <a:effectLst/>
                <a:uLnTx/>
                <a:uFillTx/>
                <a:latin typeface="Calibri"/>
                <a:cs typeface="Calibri"/>
              </a:rPr>
              <a:t>Sample</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CVAD</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positive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least</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2</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hours</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before peripheral</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sample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5385" y="25632"/>
            <a:ext cx="8210550" cy="635000"/>
          </a:xfrm>
          <a:prstGeom prst="rect">
            <a:avLst/>
          </a:prstGeom>
        </p:spPr>
        <p:txBody>
          <a:bodyPr vert="horz" wrap="square" lIns="0" tIns="12065" rIns="0" bIns="0" rtlCol="0">
            <a:spAutoFit/>
          </a:bodyPr>
          <a:lstStyle/>
          <a:p>
            <a:pPr marL="12700">
              <a:lnSpc>
                <a:spcPct val="100000"/>
              </a:lnSpc>
              <a:spcBef>
                <a:spcPts val="95"/>
              </a:spcBef>
            </a:pPr>
            <a:r>
              <a:rPr dirty="0"/>
              <a:t>Clinical</a:t>
            </a:r>
            <a:r>
              <a:rPr spc="-114" dirty="0"/>
              <a:t> </a:t>
            </a:r>
            <a:r>
              <a:rPr dirty="0"/>
              <a:t>signs</a:t>
            </a:r>
            <a:r>
              <a:rPr spc="-105" dirty="0"/>
              <a:t> </a:t>
            </a:r>
            <a:r>
              <a:rPr dirty="0"/>
              <a:t>and</a:t>
            </a:r>
            <a:r>
              <a:rPr spc="-100" dirty="0"/>
              <a:t> </a:t>
            </a:r>
            <a:r>
              <a:rPr spc="-20" dirty="0"/>
              <a:t>symptoms</a:t>
            </a:r>
            <a:r>
              <a:rPr spc="-110" dirty="0"/>
              <a:t> </a:t>
            </a:r>
            <a:r>
              <a:rPr dirty="0"/>
              <a:t>of</a:t>
            </a:r>
            <a:r>
              <a:rPr spc="-100" dirty="0"/>
              <a:t> </a:t>
            </a:r>
            <a:r>
              <a:rPr spc="-10" dirty="0"/>
              <a:t>infection</a:t>
            </a:r>
          </a:p>
        </p:txBody>
      </p:sp>
      <p:graphicFrame>
        <p:nvGraphicFramePr>
          <p:cNvPr id="3" name="object 3"/>
          <p:cNvGraphicFramePr>
            <a:graphicFrameLocks noGrp="1"/>
          </p:cNvGraphicFramePr>
          <p:nvPr/>
        </p:nvGraphicFramePr>
        <p:xfrm>
          <a:off x="1799589" y="982047"/>
          <a:ext cx="9806940" cy="4605655"/>
        </p:xfrm>
        <a:graphic>
          <a:graphicData uri="http://schemas.openxmlformats.org/drawingml/2006/table">
            <a:tbl>
              <a:tblPr firstRow="1" bandRow="1">
                <a:tableStyleId>{2D5ABB26-0587-4C30-8999-92F81FD0307C}</a:tableStyleId>
              </a:tblPr>
              <a:tblGrid>
                <a:gridCol w="4429760">
                  <a:extLst>
                    <a:ext uri="{9D8B030D-6E8A-4147-A177-3AD203B41FA5}">
                      <a16:colId xmlns:a16="http://schemas.microsoft.com/office/drawing/2014/main" xmlns="" val="20000"/>
                    </a:ext>
                  </a:extLst>
                </a:gridCol>
                <a:gridCol w="5377180">
                  <a:extLst>
                    <a:ext uri="{9D8B030D-6E8A-4147-A177-3AD203B41FA5}">
                      <a16:colId xmlns:a16="http://schemas.microsoft.com/office/drawing/2014/main" xmlns="" val="20001"/>
                    </a:ext>
                  </a:extLst>
                </a:gridCol>
              </a:tblGrid>
              <a:tr h="520700">
                <a:tc>
                  <a:txBody>
                    <a:bodyPr/>
                    <a:lstStyle/>
                    <a:p>
                      <a:pPr marL="91440">
                        <a:lnSpc>
                          <a:spcPct val="100000"/>
                        </a:lnSpc>
                        <a:spcBef>
                          <a:spcPts val="220"/>
                        </a:spcBef>
                      </a:pPr>
                      <a:r>
                        <a:rPr sz="2200" b="1" spc="-20" dirty="0">
                          <a:solidFill>
                            <a:srgbClr val="FFFFFF"/>
                          </a:solidFill>
                          <a:latin typeface="Calibri"/>
                          <a:cs typeface="Calibri"/>
                        </a:rPr>
                        <a:t>Non-</a:t>
                      </a:r>
                      <a:r>
                        <a:rPr sz="2200" b="1" spc="-10" dirty="0">
                          <a:solidFill>
                            <a:srgbClr val="FFFFFF"/>
                          </a:solidFill>
                          <a:latin typeface="Calibri"/>
                          <a:cs typeface="Calibri"/>
                        </a:rPr>
                        <a:t>Specific</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20"/>
                        </a:spcBef>
                      </a:pPr>
                      <a:r>
                        <a:rPr sz="2200" b="1" spc="-10" dirty="0">
                          <a:solidFill>
                            <a:srgbClr val="FFFFFF"/>
                          </a:solidFill>
                          <a:latin typeface="Calibri"/>
                          <a:cs typeface="Calibri"/>
                        </a:rPr>
                        <a:t>Suggestive</a:t>
                      </a:r>
                      <a:r>
                        <a:rPr sz="2200" b="1" spc="-75" dirty="0">
                          <a:solidFill>
                            <a:srgbClr val="FFFFFF"/>
                          </a:solidFill>
                          <a:latin typeface="Calibri"/>
                          <a:cs typeface="Calibri"/>
                        </a:rPr>
                        <a:t> </a:t>
                      </a:r>
                      <a:r>
                        <a:rPr sz="2200" b="1" dirty="0">
                          <a:solidFill>
                            <a:srgbClr val="FFFFFF"/>
                          </a:solidFill>
                          <a:latin typeface="Calibri"/>
                          <a:cs typeface="Calibri"/>
                        </a:rPr>
                        <a:t>of</a:t>
                      </a:r>
                      <a:r>
                        <a:rPr sz="2200" b="1" spc="-45" dirty="0">
                          <a:solidFill>
                            <a:srgbClr val="FFFFFF"/>
                          </a:solidFill>
                          <a:latin typeface="Calibri"/>
                          <a:cs typeface="Calibri"/>
                        </a:rPr>
                        <a:t> </a:t>
                      </a:r>
                      <a:r>
                        <a:rPr sz="2200" b="1" spc="-20" dirty="0">
                          <a:solidFill>
                            <a:srgbClr val="FFFFFF"/>
                          </a:solidFill>
                          <a:latin typeface="Calibri"/>
                          <a:cs typeface="Calibri"/>
                        </a:rPr>
                        <a:t>Device-</a:t>
                      </a:r>
                      <a:r>
                        <a:rPr sz="2200" b="1" dirty="0">
                          <a:solidFill>
                            <a:srgbClr val="FFFFFF"/>
                          </a:solidFill>
                          <a:latin typeface="Calibri"/>
                          <a:cs typeface="Calibri"/>
                        </a:rPr>
                        <a:t>related</a:t>
                      </a:r>
                      <a:r>
                        <a:rPr sz="2200" b="1" spc="-15" dirty="0">
                          <a:solidFill>
                            <a:srgbClr val="FFFFFF"/>
                          </a:solidFill>
                          <a:latin typeface="Calibri"/>
                          <a:cs typeface="Calibri"/>
                        </a:rPr>
                        <a:t> </a:t>
                      </a:r>
                      <a:r>
                        <a:rPr sz="2200" b="1" spc="-10" dirty="0">
                          <a:solidFill>
                            <a:srgbClr val="FFFFFF"/>
                          </a:solidFill>
                          <a:latin typeface="Calibri"/>
                          <a:cs typeface="Calibri"/>
                        </a:rPr>
                        <a:t>Etiology</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xmlns="" val="10000"/>
                  </a:ext>
                </a:extLst>
              </a:tr>
              <a:tr h="1102360">
                <a:tc>
                  <a:txBody>
                    <a:bodyPr/>
                    <a:lstStyle/>
                    <a:p>
                      <a:pPr marL="91440" marR="277495" indent="-635">
                        <a:lnSpc>
                          <a:spcPct val="100000"/>
                        </a:lnSpc>
                        <a:spcBef>
                          <a:spcPts val="225"/>
                        </a:spcBef>
                      </a:pPr>
                      <a:r>
                        <a:rPr sz="2200" dirty="0">
                          <a:latin typeface="Calibri"/>
                          <a:cs typeface="Calibri"/>
                        </a:rPr>
                        <a:t>Fever</a:t>
                      </a:r>
                      <a:r>
                        <a:rPr sz="2200" spc="-40" dirty="0">
                          <a:latin typeface="Calibri"/>
                          <a:cs typeface="Calibri"/>
                        </a:rPr>
                        <a:t> </a:t>
                      </a:r>
                      <a:r>
                        <a:rPr sz="2200" dirty="0">
                          <a:latin typeface="Calibri"/>
                          <a:cs typeface="Calibri"/>
                        </a:rPr>
                        <a:t>-</a:t>
                      </a:r>
                      <a:r>
                        <a:rPr sz="2200" spc="390" dirty="0">
                          <a:latin typeface="Calibri"/>
                          <a:cs typeface="Calibri"/>
                        </a:rPr>
                        <a:t> </a:t>
                      </a:r>
                      <a:r>
                        <a:rPr sz="2200" dirty="0">
                          <a:latin typeface="Calibri"/>
                          <a:cs typeface="Calibri"/>
                        </a:rPr>
                        <a:t>chills,</a:t>
                      </a:r>
                      <a:r>
                        <a:rPr sz="2200" spc="-55" dirty="0">
                          <a:latin typeface="Calibri"/>
                          <a:cs typeface="Calibri"/>
                        </a:rPr>
                        <a:t> </a:t>
                      </a:r>
                      <a:r>
                        <a:rPr sz="2200" dirty="0">
                          <a:latin typeface="Calibri"/>
                          <a:cs typeface="Calibri"/>
                        </a:rPr>
                        <a:t>shaking</a:t>
                      </a:r>
                      <a:r>
                        <a:rPr sz="2200" spc="-65" dirty="0">
                          <a:latin typeface="Calibri"/>
                          <a:cs typeface="Calibri"/>
                        </a:rPr>
                        <a:t> </a:t>
                      </a:r>
                      <a:r>
                        <a:rPr sz="2200" spc="-10" dirty="0">
                          <a:latin typeface="Calibri"/>
                          <a:cs typeface="Calibri"/>
                        </a:rPr>
                        <a:t>rigors, Hypotension,</a:t>
                      </a:r>
                      <a:r>
                        <a:rPr sz="2200" spc="-30" dirty="0">
                          <a:latin typeface="Calibri"/>
                          <a:cs typeface="Calibri"/>
                        </a:rPr>
                        <a:t> </a:t>
                      </a:r>
                      <a:r>
                        <a:rPr sz="2200" spc="-20" dirty="0">
                          <a:latin typeface="Calibri"/>
                          <a:cs typeface="Calibri"/>
                        </a:rPr>
                        <a:t>shock </a:t>
                      </a:r>
                      <a:r>
                        <a:rPr sz="2200" spc="-10" dirty="0">
                          <a:latin typeface="Calibri"/>
                          <a:cs typeface="Calibri"/>
                        </a:rPr>
                        <a:t>Hyperventilation,</a:t>
                      </a:r>
                      <a:r>
                        <a:rPr sz="2200" spc="-70" dirty="0">
                          <a:latin typeface="Calibri"/>
                          <a:cs typeface="Calibri"/>
                        </a:rPr>
                        <a:t> </a:t>
                      </a:r>
                      <a:r>
                        <a:rPr sz="2200" spc="-10" dirty="0">
                          <a:latin typeface="Calibri"/>
                          <a:cs typeface="Calibri"/>
                        </a:rPr>
                        <a:t>respiratory</a:t>
                      </a:r>
                      <a:r>
                        <a:rPr sz="2200" spc="-75" dirty="0">
                          <a:latin typeface="Calibri"/>
                          <a:cs typeface="Calibri"/>
                        </a:rPr>
                        <a:t> </a:t>
                      </a:r>
                      <a:r>
                        <a:rPr sz="2200" spc="-10" dirty="0">
                          <a:latin typeface="Calibri"/>
                          <a:cs typeface="Calibri"/>
                        </a:rPr>
                        <a:t>failure</a:t>
                      </a:r>
                      <a:endParaRPr sz="220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25"/>
                        </a:spcBef>
                      </a:pPr>
                      <a:r>
                        <a:rPr sz="2200" spc="-10" dirty="0">
                          <a:latin typeface="Calibri"/>
                          <a:cs typeface="Calibri"/>
                        </a:rPr>
                        <a:t>Unlikely</a:t>
                      </a:r>
                      <a:r>
                        <a:rPr sz="2200" spc="-65" dirty="0">
                          <a:latin typeface="Calibri"/>
                          <a:cs typeface="Calibri"/>
                        </a:rPr>
                        <a:t> </a:t>
                      </a:r>
                      <a:r>
                        <a:rPr sz="2200" spc="-10" dirty="0">
                          <a:latin typeface="Calibri"/>
                          <a:cs typeface="Calibri"/>
                        </a:rPr>
                        <a:t>candidate</a:t>
                      </a:r>
                      <a:endParaRPr sz="2200">
                        <a:latin typeface="Calibri"/>
                        <a:cs typeface="Calibri"/>
                      </a:endParaRPr>
                    </a:p>
                    <a:p>
                      <a:pPr marL="92075">
                        <a:lnSpc>
                          <a:spcPct val="100000"/>
                        </a:lnSpc>
                      </a:pPr>
                      <a:r>
                        <a:rPr sz="2200" dirty="0">
                          <a:latin typeface="Calibri"/>
                          <a:cs typeface="Calibri"/>
                        </a:rPr>
                        <a:t>No</a:t>
                      </a:r>
                      <a:r>
                        <a:rPr sz="2200" spc="-35" dirty="0">
                          <a:latin typeface="Calibri"/>
                          <a:cs typeface="Calibri"/>
                        </a:rPr>
                        <a:t> </a:t>
                      </a:r>
                      <a:r>
                        <a:rPr sz="2200" spc="-10" dirty="0">
                          <a:latin typeface="Calibri"/>
                          <a:cs typeface="Calibri"/>
                        </a:rPr>
                        <a:t>identifiable</a:t>
                      </a:r>
                      <a:r>
                        <a:rPr sz="2200" spc="-45" dirty="0">
                          <a:latin typeface="Calibri"/>
                          <a:cs typeface="Calibri"/>
                        </a:rPr>
                        <a:t> </a:t>
                      </a:r>
                      <a:r>
                        <a:rPr sz="2200" dirty="0">
                          <a:latin typeface="Calibri"/>
                          <a:cs typeface="Calibri"/>
                        </a:rPr>
                        <a:t>local</a:t>
                      </a:r>
                      <a:r>
                        <a:rPr sz="2200" spc="-45" dirty="0">
                          <a:latin typeface="Calibri"/>
                          <a:cs typeface="Calibri"/>
                        </a:rPr>
                        <a:t> </a:t>
                      </a:r>
                      <a:r>
                        <a:rPr sz="2200" spc="-10" dirty="0">
                          <a:latin typeface="Calibri"/>
                          <a:cs typeface="Calibri"/>
                        </a:rPr>
                        <a:t>infection</a:t>
                      </a:r>
                      <a:endParaRPr sz="2200">
                        <a:latin typeface="Calibri"/>
                        <a:cs typeface="Calibri"/>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xmlns="" val="10001"/>
                  </a:ext>
                </a:extLst>
              </a:tr>
              <a:tr h="1433195">
                <a:tc>
                  <a:txBody>
                    <a:bodyPr/>
                    <a:lstStyle/>
                    <a:p>
                      <a:pPr marL="218440" marR="2416810" indent="-127000">
                        <a:lnSpc>
                          <a:spcPct val="100000"/>
                        </a:lnSpc>
                        <a:spcBef>
                          <a:spcPts val="225"/>
                        </a:spcBef>
                      </a:pPr>
                      <a:r>
                        <a:rPr sz="2200" spc="-10" dirty="0">
                          <a:latin typeface="Calibri"/>
                          <a:cs typeface="Calibri"/>
                        </a:rPr>
                        <a:t>Gastrointestinal </a:t>
                      </a:r>
                      <a:r>
                        <a:rPr sz="2200" dirty="0">
                          <a:latin typeface="Calibri"/>
                          <a:cs typeface="Calibri"/>
                        </a:rPr>
                        <a:t>Abdominal</a:t>
                      </a:r>
                      <a:r>
                        <a:rPr sz="2200" spc="-125" dirty="0">
                          <a:latin typeface="Calibri"/>
                          <a:cs typeface="Calibri"/>
                        </a:rPr>
                        <a:t> </a:t>
                      </a:r>
                      <a:r>
                        <a:rPr sz="2200" spc="-20" dirty="0">
                          <a:latin typeface="Calibri"/>
                          <a:cs typeface="Calibri"/>
                        </a:rPr>
                        <a:t>pain </a:t>
                      </a:r>
                      <a:r>
                        <a:rPr sz="2200" spc="-10" dirty="0">
                          <a:latin typeface="Calibri"/>
                          <a:cs typeface="Calibri"/>
                        </a:rPr>
                        <a:t>Vomiting Diarrhea</a:t>
                      </a:r>
                      <a:endParaRPr sz="2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marR="331470">
                        <a:lnSpc>
                          <a:spcPct val="100000"/>
                        </a:lnSpc>
                        <a:spcBef>
                          <a:spcPts val="220"/>
                        </a:spcBef>
                      </a:pPr>
                      <a:r>
                        <a:rPr sz="2200" spc="-20" dirty="0">
                          <a:latin typeface="Calibri"/>
                          <a:cs typeface="Calibri"/>
                        </a:rPr>
                        <a:t>Intravascular</a:t>
                      </a:r>
                      <a:r>
                        <a:rPr sz="2200" spc="-75" dirty="0">
                          <a:latin typeface="Calibri"/>
                          <a:cs typeface="Calibri"/>
                        </a:rPr>
                        <a:t> </a:t>
                      </a:r>
                      <a:r>
                        <a:rPr sz="2200" dirty="0">
                          <a:latin typeface="Calibri"/>
                          <a:cs typeface="Calibri"/>
                        </a:rPr>
                        <a:t>line</a:t>
                      </a:r>
                      <a:r>
                        <a:rPr sz="2200" spc="-55" dirty="0">
                          <a:latin typeface="Calibri"/>
                          <a:cs typeface="Calibri"/>
                        </a:rPr>
                        <a:t> </a:t>
                      </a:r>
                      <a:r>
                        <a:rPr sz="2200" dirty="0">
                          <a:latin typeface="Calibri"/>
                          <a:cs typeface="Calibri"/>
                        </a:rPr>
                        <a:t>in</a:t>
                      </a:r>
                      <a:r>
                        <a:rPr sz="2200" spc="-45" dirty="0">
                          <a:latin typeface="Calibri"/>
                          <a:cs typeface="Calibri"/>
                        </a:rPr>
                        <a:t> </a:t>
                      </a:r>
                      <a:r>
                        <a:rPr sz="2200" dirty="0">
                          <a:latin typeface="Calibri"/>
                          <a:cs typeface="Calibri"/>
                        </a:rPr>
                        <a:t>place,</a:t>
                      </a:r>
                      <a:r>
                        <a:rPr sz="2200" spc="-50" dirty="0">
                          <a:latin typeface="Calibri"/>
                          <a:cs typeface="Calibri"/>
                        </a:rPr>
                        <a:t> </a:t>
                      </a:r>
                      <a:r>
                        <a:rPr sz="2200" dirty="0">
                          <a:latin typeface="Calibri"/>
                          <a:cs typeface="Calibri"/>
                        </a:rPr>
                        <a:t>especially</a:t>
                      </a:r>
                      <a:r>
                        <a:rPr sz="2200" spc="-40" dirty="0">
                          <a:latin typeface="Calibri"/>
                          <a:cs typeface="Calibri"/>
                        </a:rPr>
                        <a:t> </a:t>
                      </a:r>
                      <a:r>
                        <a:rPr sz="2200" spc="-10" dirty="0">
                          <a:latin typeface="Calibri"/>
                          <a:cs typeface="Calibri"/>
                        </a:rPr>
                        <a:t>central Inflammation</a:t>
                      </a:r>
                      <a:r>
                        <a:rPr sz="2200" spc="-55" dirty="0">
                          <a:latin typeface="Calibri"/>
                          <a:cs typeface="Calibri"/>
                        </a:rPr>
                        <a:t> </a:t>
                      </a:r>
                      <a:r>
                        <a:rPr sz="2200" dirty="0">
                          <a:latin typeface="Calibri"/>
                          <a:cs typeface="Calibri"/>
                        </a:rPr>
                        <a:t>or</a:t>
                      </a:r>
                      <a:r>
                        <a:rPr sz="2200" spc="-60" dirty="0">
                          <a:latin typeface="Calibri"/>
                          <a:cs typeface="Calibri"/>
                        </a:rPr>
                        <a:t> </a:t>
                      </a:r>
                      <a:r>
                        <a:rPr sz="2200" dirty="0">
                          <a:latin typeface="Calibri"/>
                          <a:cs typeface="Calibri"/>
                        </a:rPr>
                        <a:t>purulence</a:t>
                      </a:r>
                      <a:r>
                        <a:rPr sz="2200" spc="-45" dirty="0">
                          <a:latin typeface="Calibri"/>
                          <a:cs typeface="Calibri"/>
                        </a:rPr>
                        <a:t> </a:t>
                      </a:r>
                      <a:r>
                        <a:rPr sz="2200" dirty="0">
                          <a:latin typeface="Calibri"/>
                          <a:cs typeface="Calibri"/>
                        </a:rPr>
                        <a:t>at</a:t>
                      </a:r>
                      <a:r>
                        <a:rPr sz="2200" spc="-55" dirty="0">
                          <a:latin typeface="Calibri"/>
                          <a:cs typeface="Calibri"/>
                        </a:rPr>
                        <a:t> </a:t>
                      </a:r>
                      <a:r>
                        <a:rPr sz="2200" spc="-20" dirty="0">
                          <a:latin typeface="Calibri"/>
                          <a:cs typeface="Calibri"/>
                        </a:rPr>
                        <a:t>site</a:t>
                      </a:r>
                      <a:endParaRPr sz="2200">
                        <a:latin typeface="Calibri"/>
                        <a:cs typeface="Calibri"/>
                      </a:endParaRPr>
                    </a:p>
                    <a:p>
                      <a:pPr marL="92075">
                        <a:lnSpc>
                          <a:spcPct val="100000"/>
                        </a:lnSpc>
                      </a:pPr>
                      <a:r>
                        <a:rPr sz="2200" dirty="0">
                          <a:latin typeface="Calibri"/>
                          <a:cs typeface="Calibri"/>
                        </a:rPr>
                        <a:t>Abrupt</a:t>
                      </a:r>
                      <a:r>
                        <a:rPr sz="2200" spc="-90" dirty="0">
                          <a:latin typeface="Calibri"/>
                          <a:cs typeface="Calibri"/>
                        </a:rPr>
                        <a:t> </a:t>
                      </a:r>
                      <a:r>
                        <a:rPr sz="2200" spc="-20" dirty="0">
                          <a:latin typeface="Calibri"/>
                          <a:cs typeface="Calibri"/>
                        </a:rPr>
                        <a:t>onset</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xmlns="" val="10002"/>
                  </a:ext>
                </a:extLst>
              </a:tr>
              <a:tr h="447040">
                <a:tc>
                  <a:txBody>
                    <a:bodyPr/>
                    <a:lstStyle/>
                    <a:p>
                      <a:pPr marL="92075">
                        <a:lnSpc>
                          <a:spcPct val="100000"/>
                        </a:lnSpc>
                        <a:spcBef>
                          <a:spcPts val="220"/>
                        </a:spcBef>
                      </a:pPr>
                      <a:r>
                        <a:rPr sz="2200" spc="-10" dirty="0">
                          <a:latin typeface="Calibri"/>
                          <a:cs typeface="Calibri"/>
                        </a:rPr>
                        <a:t>Neurologic</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xmlns="" val="10003"/>
                  </a:ext>
                </a:extLst>
              </a:tr>
              <a:tr h="1102360">
                <a:tc>
                  <a:txBody>
                    <a:bodyPr/>
                    <a:lstStyle/>
                    <a:p>
                      <a:pPr marL="218440" marR="2992120">
                        <a:lnSpc>
                          <a:spcPct val="100000"/>
                        </a:lnSpc>
                        <a:spcBef>
                          <a:spcPts val="220"/>
                        </a:spcBef>
                      </a:pPr>
                      <a:r>
                        <a:rPr sz="2200" spc="-10" dirty="0">
                          <a:latin typeface="Calibri"/>
                          <a:cs typeface="Calibri"/>
                        </a:rPr>
                        <a:t>Confusion, Seizures</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marR="250190">
                        <a:lnSpc>
                          <a:spcPct val="100000"/>
                        </a:lnSpc>
                        <a:spcBef>
                          <a:spcPts val="220"/>
                        </a:spcBef>
                      </a:pPr>
                      <a:r>
                        <a:rPr sz="2200" dirty="0">
                          <a:latin typeface="Calibri"/>
                          <a:cs typeface="Calibri"/>
                        </a:rPr>
                        <a:t>Septicemia</a:t>
                      </a:r>
                      <a:r>
                        <a:rPr sz="2200" spc="-25" dirty="0">
                          <a:latin typeface="Calibri"/>
                          <a:cs typeface="Calibri"/>
                        </a:rPr>
                        <a:t> </a:t>
                      </a:r>
                      <a:r>
                        <a:rPr sz="2200" dirty="0">
                          <a:latin typeface="Calibri"/>
                          <a:cs typeface="Calibri"/>
                        </a:rPr>
                        <a:t>with</a:t>
                      </a:r>
                      <a:r>
                        <a:rPr sz="2200" spc="-45" dirty="0">
                          <a:latin typeface="Calibri"/>
                          <a:cs typeface="Calibri"/>
                        </a:rPr>
                        <a:t> </a:t>
                      </a:r>
                      <a:r>
                        <a:rPr sz="2200" spc="-20" dirty="0">
                          <a:latin typeface="Calibri"/>
                          <a:cs typeface="Calibri"/>
                        </a:rPr>
                        <a:t>staphyloccocci,</a:t>
                      </a:r>
                      <a:r>
                        <a:rPr sz="2200" spc="-65" dirty="0">
                          <a:latin typeface="Calibri"/>
                          <a:cs typeface="Calibri"/>
                        </a:rPr>
                        <a:t> </a:t>
                      </a:r>
                      <a:r>
                        <a:rPr sz="2200" spc="-10" dirty="0">
                          <a:latin typeface="Calibri"/>
                          <a:cs typeface="Calibri"/>
                        </a:rPr>
                        <a:t>candidemia, </a:t>
                      </a:r>
                      <a:r>
                        <a:rPr sz="2200" spc="-20" dirty="0">
                          <a:latin typeface="Calibri"/>
                          <a:cs typeface="Calibri"/>
                        </a:rPr>
                        <a:t>infusion-</a:t>
                      </a:r>
                      <a:r>
                        <a:rPr sz="2200" spc="-10" dirty="0">
                          <a:latin typeface="Calibri"/>
                          <a:cs typeface="Calibri"/>
                        </a:rPr>
                        <a:t>associated</a:t>
                      </a:r>
                      <a:r>
                        <a:rPr sz="2200" spc="-45" dirty="0">
                          <a:latin typeface="Calibri"/>
                          <a:cs typeface="Calibri"/>
                        </a:rPr>
                        <a:t> </a:t>
                      </a:r>
                      <a:r>
                        <a:rPr sz="2200" spc="-10" dirty="0">
                          <a:latin typeface="Calibri"/>
                          <a:cs typeface="Calibri"/>
                        </a:rPr>
                        <a:t>related</a:t>
                      </a:r>
                      <a:r>
                        <a:rPr sz="2200" spc="-20" dirty="0">
                          <a:latin typeface="Calibri"/>
                          <a:cs typeface="Calibri"/>
                        </a:rPr>
                        <a:t> </a:t>
                      </a:r>
                      <a:r>
                        <a:rPr sz="2200" spc="-10" dirty="0">
                          <a:latin typeface="Calibri"/>
                          <a:cs typeface="Calibri"/>
                        </a:rPr>
                        <a:t>organisms Unresponsive</a:t>
                      </a:r>
                      <a:r>
                        <a:rPr sz="2200" spc="-70" dirty="0">
                          <a:latin typeface="Calibri"/>
                          <a:cs typeface="Calibri"/>
                        </a:rPr>
                        <a:t> </a:t>
                      </a:r>
                      <a:r>
                        <a:rPr sz="2200" dirty="0">
                          <a:latin typeface="Calibri"/>
                          <a:cs typeface="Calibri"/>
                        </a:rPr>
                        <a:t>to</a:t>
                      </a:r>
                      <a:r>
                        <a:rPr sz="2200" spc="-45" dirty="0">
                          <a:latin typeface="Calibri"/>
                          <a:cs typeface="Calibri"/>
                        </a:rPr>
                        <a:t> </a:t>
                      </a:r>
                      <a:r>
                        <a:rPr sz="2200" spc="-10" dirty="0">
                          <a:latin typeface="Calibri"/>
                          <a:cs typeface="Calibri"/>
                        </a:rPr>
                        <a:t>antimicrobial</a:t>
                      </a:r>
                      <a:r>
                        <a:rPr sz="2200" spc="-65" dirty="0">
                          <a:latin typeface="Calibri"/>
                          <a:cs typeface="Calibri"/>
                        </a:rPr>
                        <a:t> </a:t>
                      </a:r>
                      <a:r>
                        <a:rPr sz="2200" spc="-10" dirty="0">
                          <a:latin typeface="Calibri"/>
                          <a:cs typeface="Calibri"/>
                        </a:rPr>
                        <a:t>therapy</a:t>
                      </a:r>
                      <a:endParaRPr sz="2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xmlns="" val="10004"/>
                  </a:ext>
                </a:extLst>
              </a:tr>
            </a:tbl>
          </a:graphicData>
        </a:graphic>
      </p:graphicFrame>
      <p:grpSp>
        <p:nvGrpSpPr>
          <p:cNvPr id="4" name="object 4"/>
          <p:cNvGrpSpPr/>
          <p:nvPr/>
        </p:nvGrpSpPr>
        <p:grpSpPr>
          <a:xfrm>
            <a:off x="4783835" y="5649467"/>
            <a:ext cx="7266940" cy="1209040"/>
            <a:chOff x="4783835" y="5649467"/>
            <a:chExt cx="7266940" cy="1209040"/>
          </a:xfrm>
        </p:grpSpPr>
        <p:pic>
          <p:nvPicPr>
            <p:cNvPr id="5" name="object 5"/>
            <p:cNvPicPr/>
            <p:nvPr/>
          </p:nvPicPr>
          <p:blipFill>
            <a:blip r:embed="rId2" cstate="print"/>
            <a:stretch>
              <a:fillRect/>
            </a:stretch>
          </p:blipFill>
          <p:spPr>
            <a:xfrm>
              <a:off x="8487156" y="5649467"/>
              <a:ext cx="3432047" cy="324611"/>
            </a:xfrm>
            <a:prstGeom prst="rect">
              <a:avLst/>
            </a:prstGeom>
          </p:spPr>
        </p:pic>
        <p:sp>
          <p:nvSpPr>
            <p:cNvPr id="6" name="object 6"/>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1026"/>
          <p:cNvSpPr>
            <a:spLocks noGrp="1" noChangeArrowheads="1"/>
          </p:cNvSpPr>
          <p:nvPr>
            <p:ph type="title"/>
          </p:nvPr>
        </p:nvSpPr>
        <p:spPr>
          <a:xfrm>
            <a:off x="1919536" y="-221660"/>
            <a:ext cx="10420121" cy="1143000"/>
          </a:xfrm>
        </p:spPr>
        <p:txBody>
          <a:bodyPr/>
          <a:lstStyle/>
          <a:p>
            <a:pPr eaLnBrk="1" hangingPunct="1"/>
            <a:r>
              <a:rPr lang="en-US" sz="2800" dirty="0">
                <a:solidFill>
                  <a:schemeClr val="bg1"/>
                </a:solidFill>
                <a:latin typeface="Palatino Linotype" pitchFamily="18" charset="0"/>
              </a:rPr>
              <a:t/>
            </a:r>
            <a:br>
              <a:rPr lang="en-US" sz="2800" dirty="0">
                <a:solidFill>
                  <a:schemeClr val="bg1"/>
                </a:solidFill>
                <a:latin typeface="Palatino Linotype" pitchFamily="18" charset="0"/>
              </a:rPr>
            </a:br>
            <a:r>
              <a:rPr lang="en-US" sz="4000" dirty="0">
                <a:solidFill>
                  <a:srgbClr val="A01123"/>
                </a:solidFill>
                <a:latin typeface="+mn-lt"/>
              </a:rPr>
              <a:t>Algorithm for Diagnosis &amp; Management of CR-BSI</a:t>
            </a:r>
          </a:p>
        </p:txBody>
      </p:sp>
      <p:sp>
        <p:nvSpPr>
          <p:cNvPr id="3" name="Slide Number Placeholder 2"/>
          <p:cNvSpPr>
            <a:spLocks noGrp="1"/>
          </p:cNvSpPr>
          <p:nvPr>
            <p:ph type="sldNum" sz="quarter" idx="12"/>
          </p:nvPr>
        </p:nvSpPr>
        <p:spPr/>
        <p:txBody>
          <a:bodyPr/>
          <a:lstStyle/>
          <a:p>
            <a:pPr>
              <a:defRPr/>
            </a:pPr>
            <a:r>
              <a:rPr lang="en-US" dirty="0"/>
              <a:t>  </a:t>
            </a:r>
          </a:p>
        </p:txBody>
      </p:sp>
      <p:graphicFrame>
        <p:nvGraphicFramePr>
          <p:cNvPr id="2" name="Diagram 1"/>
          <p:cNvGraphicFramePr/>
          <p:nvPr/>
        </p:nvGraphicFramePr>
        <p:xfrm>
          <a:off x="2216716" y="1131571"/>
          <a:ext cx="8961824" cy="5021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00050" y="5212080"/>
            <a:ext cx="3806190" cy="1200329"/>
          </a:xfrm>
          <a:prstGeom prst="rect">
            <a:avLst/>
          </a:prstGeom>
          <a:noFill/>
          <a:ln>
            <a:solidFill>
              <a:schemeClr val="lt1">
                <a:hueOff val="0"/>
                <a:satOff val="0"/>
                <a:lumOff val="0"/>
              </a:schemeClr>
            </a:solidFill>
          </a:ln>
        </p:spPr>
        <p:txBody>
          <a:bodyPr wrap="square" rtlCol="0">
            <a:spAutoFit/>
          </a:bodyPr>
          <a:lstStyle/>
          <a:p>
            <a:r>
              <a:rPr lang="en-CA" sz="2400" dirty="0">
                <a:solidFill>
                  <a:srgbClr val="002060"/>
                </a:solidFill>
              </a:rPr>
              <a:t>Consider salvage with antimicrobial locks for central lines</a:t>
            </a:r>
          </a:p>
        </p:txBody>
      </p:sp>
      <p:sp>
        <p:nvSpPr>
          <p:cNvPr id="6" name="TextBox 5"/>
          <p:cNvSpPr txBox="1"/>
          <p:nvPr/>
        </p:nvSpPr>
        <p:spPr>
          <a:xfrm>
            <a:off x="4784271" y="5934670"/>
            <a:ext cx="7266215" cy="923330"/>
          </a:xfrm>
          <a:prstGeom prst="rect">
            <a:avLst/>
          </a:prstGeom>
          <a:solidFill>
            <a:schemeClr val="bg1"/>
          </a:solidFill>
        </p:spPr>
        <p:txBody>
          <a:bodyPr wrap="square" rtlCol="0">
            <a:spAutoFit/>
          </a:bodyPr>
          <a:lstStyle/>
          <a:p>
            <a:endParaRPr lang="en-CA" dirty="0"/>
          </a:p>
          <a:p>
            <a:r>
              <a:rPr lang="en-CA" dirty="0"/>
              <a:t> </a:t>
            </a:r>
          </a:p>
          <a:p>
            <a:endParaRPr lang="en-CA" dirty="0"/>
          </a:p>
        </p:txBody>
      </p:sp>
    </p:spTree>
    <p:custDataLst>
      <p:tags r:id="rId1"/>
    </p:custDataLst>
    <p:extLst>
      <p:ext uri="{BB962C8B-B14F-4D97-AF65-F5344CB8AC3E}">
        <p14:creationId xmlns:p14="http://schemas.microsoft.com/office/powerpoint/2010/main" val="11331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1310" y="1906278"/>
            <a:ext cx="7051040" cy="2967355"/>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
                <a:srgbClr val="001F5F"/>
              </a:buClr>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Health</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care</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worker</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(HCW)</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education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&amp;</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training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Hand</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hygiene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001F5F"/>
                </a:solidFill>
                <a:effectLst/>
                <a:uLnTx/>
                <a:uFillTx/>
                <a:latin typeface="Calibri"/>
                <a:cs typeface="Calibri"/>
              </a:rPr>
              <a:t>Surveillance</a:t>
            </a:r>
            <a:r>
              <a:rPr kumimoji="0" sz="2800" b="0" i="0" u="none" strike="noStrike" kern="0" cap="none" spc="-3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Benchmarking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Needs</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assessment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029" marR="16510" lvl="0" indent="-227965" defTabSz="914400" eaLnBrk="1" fontAlgn="auto" latinLnBrk="0" hangingPunct="1">
              <a:lnSpc>
                <a:spcPts val="3030"/>
              </a:lnSpc>
              <a:spcBef>
                <a:spcPts val="1045"/>
              </a:spcBef>
              <a:spcAft>
                <a:spcPts val="0"/>
              </a:spcAft>
              <a:buClrTx/>
              <a:buSzTx/>
              <a:buFont typeface="Arial"/>
              <a:buChar char="•"/>
              <a:tabLst>
                <a:tab pos="241300" algn="l"/>
              </a:tabLst>
              <a:defRPr/>
            </a:pPr>
            <a:r>
              <a:rPr kumimoji="0" sz="2800" b="0" i="0" u="none" strike="noStrike" kern="0" cap="none" spc="-10" normalizeH="0" baseline="0" noProof="0" dirty="0">
                <a:ln>
                  <a:noFill/>
                </a:ln>
                <a:solidFill>
                  <a:srgbClr val="001F5F"/>
                </a:solidFill>
                <a:effectLst/>
                <a:uLnTx/>
                <a:uFillTx/>
                <a:latin typeface="Calibri"/>
                <a:cs typeface="Calibri"/>
              </a:rPr>
              <a:t>Catheter</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anatomy</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device,</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insertion,</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site</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care, 	catheter</a:t>
            </a:r>
            <a:r>
              <a:rPr kumimoji="0" sz="2800" b="0" i="0" u="none" strike="noStrike" kern="0" cap="none" spc="-1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care,</a:t>
            </a:r>
            <a:r>
              <a:rPr kumimoji="0" sz="2800" b="0" i="0" u="none" strike="noStrike" kern="0" cap="none" spc="-12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delivery</a:t>
            </a:r>
            <a:r>
              <a:rPr kumimoji="0" sz="2800" b="0" i="0" u="none" strike="noStrike" kern="0" cap="none" spc="-12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system</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a:spLocks noGrp="1"/>
          </p:cNvSpPr>
          <p:nvPr>
            <p:ph type="title"/>
          </p:nvPr>
        </p:nvSpPr>
        <p:spPr>
          <a:xfrm>
            <a:off x="2007302" y="436129"/>
            <a:ext cx="5102225" cy="635000"/>
          </a:xfrm>
          <a:prstGeom prst="rect">
            <a:avLst/>
          </a:prstGeom>
        </p:spPr>
        <p:txBody>
          <a:bodyPr vert="horz" wrap="square" lIns="0" tIns="12065" rIns="0" bIns="0" rtlCol="0">
            <a:spAutoFit/>
          </a:bodyPr>
          <a:lstStyle/>
          <a:p>
            <a:pPr marL="12700">
              <a:lnSpc>
                <a:spcPct val="100000"/>
              </a:lnSpc>
              <a:spcBef>
                <a:spcPts val="95"/>
              </a:spcBef>
            </a:pPr>
            <a:r>
              <a:rPr spc="-20" dirty="0"/>
              <a:t>Strategies</a:t>
            </a:r>
            <a:r>
              <a:rPr spc="-135" dirty="0"/>
              <a:t> </a:t>
            </a:r>
            <a:r>
              <a:rPr dirty="0"/>
              <a:t>to</a:t>
            </a:r>
            <a:r>
              <a:rPr spc="-125" dirty="0"/>
              <a:t> </a:t>
            </a:r>
            <a:r>
              <a:rPr spc="-20" dirty="0"/>
              <a:t>Prevent</a:t>
            </a:r>
            <a:r>
              <a:rPr spc="-120" dirty="0"/>
              <a:t> </a:t>
            </a:r>
            <a:r>
              <a:rPr spc="-25" dirty="0"/>
              <a:t>CRI</a:t>
            </a: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739" y="53632"/>
            <a:ext cx="5229225" cy="635000"/>
          </a:xfrm>
          <a:prstGeom prst="rect">
            <a:avLst/>
          </a:prstGeom>
        </p:spPr>
        <p:txBody>
          <a:bodyPr vert="horz" wrap="square" lIns="0" tIns="12065" rIns="0" bIns="0" rtlCol="0">
            <a:spAutoFit/>
          </a:bodyPr>
          <a:lstStyle/>
          <a:p>
            <a:pPr marL="12700">
              <a:lnSpc>
                <a:spcPct val="100000"/>
              </a:lnSpc>
              <a:spcBef>
                <a:spcPts val="95"/>
              </a:spcBef>
            </a:pPr>
            <a:r>
              <a:rPr spc="-20" dirty="0"/>
              <a:t>Patient</a:t>
            </a:r>
            <a:r>
              <a:rPr spc="-185" dirty="0"/>
              <a:t> </a:t>
            </a:r>
            <a:r>
              <a:rPr spc="-10" dirty="0"/>
              <a:t>Safety</a:t>
            </a:r>
            <a:r>
              <a:rPr spc="-190" dirty="0"/>
              <a:t> </a:t>
            </a:r>
            <a:r>
              <a:rPr spc="-10" dirty="0"/>
              <a:t>Campaigns</a:t>
            </a:r>
          </a:p>
        </p:txBody>
      </p:sp>
      <p:sp>
        <p:nvSpPr>
          <p:cNvPr id="3" name="object 3"/>
          <p:cNvSpPr txBox="1"/>
          <p:nvPr/>
        </p:nvSpPr>
        <p:spPr>
          <a:xfrm>
            <a:off x="4411408" y="1490257"/>
            <a:ext cx="7455534" cy="3137535"/>
          </a:xfrm>
          <a:prstGeom prst="rect">
            <a:avLst/>
          </a:prstGeom>
        </p:spPr>
        <p:txBody>
          <a:bodyPr vert="horz" wrap="square" lIns="0" tIns="59690" rIns="0" bIns="0" rtlCol="0">
            <a:spAutoFit/>
          </a:bodyPr>
          <a:lstStyle/>
          <a:p>
            <a:pPr marL="240029" marR="618490" lvl="0" indent="-227965" defTabSz="914400" eaLnBrk="1" fontAlgn="auto" latinLnBrk="0" hangingPunct="1">
              <a:lnSpc>
                <a:spcPts val="3030"/>
              </a:lnSpc>
              <a:spcBef>
                <a:spcPts val="470"/>
              </a:spcBef>
              <a:spcAft>
                <a:spcPts val="0"/>
              </a:spcAft>
              <a:buClrTx/>
              <a:buSzTx/>
              <a:buFont typeface="Arial"/>
              <a:buChar char="•"/>
              <a:tabLst>
                <a:tab pos="241300"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Original</a:t>
            </a:r>
            <a:r>
              <a:rPr kumimoji="0" sz="2800" b="0" i="0" u="none" strike="noStrike" kern="0" cap="none" spc="-10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‘100K</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lives’</a:t>
            </a:r>
            <a:r>
              <a:rPr kumimoji="0" sz="2800" b="0" i="0" u="none" strike="noStrike" kern="0" cap="none" spc="-10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Campaign</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(2004)</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became 	‘Protecting</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1" i="0" u="none" strike="noStrike" kern="0" cap="none" spc="0" normalizeH="0" baseline="0" noProof="0" dirty="0">
                <a:ln>
                  <a:noFill/>
                </a:ln>
                <a:solidFill>
                  <a:sysClr val="windowText" lastClr="000000"/>
                </a:solidFill>
                <a:effectLst/>
                <a:uLnTx/>
                <a:uFillTx/>
                <a:latin typeface="Calibri"/>
                <a:cs typeface="Calibri"/>
              </a:rPr>
              <a:t>5</a:t>
            </a:r>
            <a:r>
              <a:rPr kumimoji="0" sz="2800" b="1" i="0" u="none" strike="noStrike" kern="0" cap="none" spc="-80" normalizeH="0" baseline="0" noProof="0" dirty="0">
                <a:ln>
                  <a:noFill/>
                </a:ln>
                <a:solidFill>
                  <a:sysClr val="windowText" lastClr="000000"/>
                </a:solidFill>
                <a:effectLst/>
                <a:uLnTx/>
                <a:uFillTx/>
                <a:latin typeface="Calibri"/>
                <a:cs typeface="Calibri"/>
              </a:rPr>
              <a:t> </a:t>
            </a:r>
            <a:r>
              <a:rPr kumimoji="0" sz="2800" b="1" i="0" u="none" strike="noStrike" kern="0" cap="none" spc="0" normalizeH="0" baseline="0" noProof="0" dirty="0">
                <a:ln>
                  <a:noFill/>
                </a:ln>
                <a:solidFill>
                  <a:sysClr val="windowText" lastClr="000000"/>
                </a:solidFill>
                <a:effectLst/>
                <a:uLnTx/>
                <a:uFillTx/>
                <a:latin typeface="Calibri"/>
                <a:cs typeface="Calibri"/>
              </a:rPr>
              <a:t>Million</a:t>
            </a:r>
            <a:r>
              <a:rPr kumimoji="0" sz="2800" b="1" i="0" u="none" strike="noStrike" kern="0" cap="none" spc="-60" normalizeH="0" baseline="0" noProof="0" dirty="0">
                <a:ln>
                  <a:noFill/>
                </a:ln>
                <a:solidFill>
                  <a:sysClr val="windowText" lastClr="000000"/>
                </a:solidFill>
                <a:effectLst/>
                <a:uLnTx/>
                <a:uFillTx/>
                <a:latin typeface="Calibri"/>
                <a:cs typeface="Calibri"/>
              </a:rPr>
              <a:t> </a:t>
            </a:r>
            <a:r>
              <a:rPr kumimoji="0" sz="2800" b="1" i="0" u="none" strike="noStrike" kern="0" cap="none" spc="0" normalizeH="0" baseline="0" noProof="0" dirty="0">
                <a:ln>
                  <a:noFill/>
                </a:ln>
                <a:solidFill>
                  <a:sysClr val="windowText" lastClr="000000"/>
                </a:solidFill>
                <a:effectLst/>
                <a:uLnTx/>
                <a:uFillTx/>
                <a:latin typeface="Calibri"/>
                <a:cs typeface="Calibri"/>
              </a:rPr>
              <a:t>Lives</a:t>
            </a:r>
            <a:r>
              <a:rPr kumimoji="0" sz="2800" b="1"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from</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harm’</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(2006)</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20"/>
              </a:spcBef>
              <a:spcAft>
                <a:spcPts val="0"/>
              </a:spcAft>
              <a:buClr>
                <a:srgbClr val="000000"/>
              </a:buClr>
              <a:buSzTx/>
              <a:buFont typeface="Arial"/>
              <a:buChar char="•"/>
              <a:tabLst>
                <a:tab pos="240665" algn="l"/>
              </a:tabLst>
              <a:defRPr/>
            </a:pP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Institute</a:t>
            </a:r>
            <a:r>
              <a:rPr kumimoji="0" sz="2800" b="0" i="0" u="sng" strike="noStrike" kern="0" cap="none" spc="-80" normalizeH="0" baseline="0" noProof="0" dirty="0">
                <a:ln>
                  <a:noFill/>
                </a:ln>
                <a:solidFill>
                  <a:srgbClr val="0562C1"/>
                </a:solidFill>
                <a:effectLst/>
                <a:uLnTx/>
                <a:uFill>
                  <a:solidFill>
                    <a:srgbClr val="0562C1"/>
                  </a:solidFill>
                </a:uFill>
                <a:latin typeface="Calibri"/>
                <a:cs typeface="Calibri"/>
                <a:hlinkClick r:id="rId3"/>
              </a:rPr>
              <a:t> </a:t>
            </a:r>
            <a:r>
              <a:rPr kumimoji="0" sz="28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for</a:t>
            </a:r>
            <a:r>
              <a:rPr kumimoji="0" sz="2800" b="0" i="0" u="sng" strike="noStrike" kern="0" cap="none" spc="-105" normalizeH="0" baseline="0" noProof="0" dirty="0">
                <a:ln>
                  <a:noFill/>
                </a:ln>
                <a:solidFill>
                  <a:srgbClr val="0562C1"/>
                </a:solidFill>
                <a:effectLst/>
                <a:uLnTx/>
                <a:uFill>
                  <a:solidFill>
                    <a:srgbClr val="0562C1"/>
                  </a:solidFill>
                </a:uFill>
                <a:latin typeface="Calibri"/>
                <a:cs typeface="Calibri"/>
                <a:hlinkClick r:id="rId3"/>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Healthcare</a:t>
            </a:r>
            <a:r>
              <a:rPr kumimoji="0" sz="2800" b="0" i="0" u="sng" strike="noStrike" kern="0" cap="none" spc="-90" normalizeH="0" baseline="0" noProof="0" dirty="0">
                <a:ln>
                  <a:noFill/>
                </a:ln>
                <a:solidFill>
                  <a:srgbClr val="0562C1"/>
                </a:solidFill>
                <a:effectLst/>
                <a:uLnTx/>
                <a:uFill>
                  <a:solidFill>
                    <a:srgbClr val="0562C1"/>
                  </a:solidFill>
                </a:uFill>
                <a:latin typeface="Calibri"/>
                <a:cs typeface="Calibri"/>
                <a:hlinkClick r:id="rId3"/>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Improvement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029" marR="5080" lvl="0" indent="-227965" defTabSz="914400" eaLnBrk="1" fontAlgn="auto" latinLnBrk="0" hangingPunct="1">
              <a:lnSpc>
                <a:spcPts val="3020"/>
              </a:lnSpc>
              <a:spcBef>
                <a:spcPts val="1045"/>
              </a:spcBef>
              <a:spcAft>
                <a:spcPts val="0"/>
              </a:spcAft>
              <a:buClr>
                <a:srgbClr val="000000"/>
              </a:buClr>
              <a:buSzTx/>
              <a:buFont typeface="Arial"/>
              <a:buChar char="•"/>
              <a:tabLst>
                <a:tab pos="241300" algn="l"/>
              </a:tabLst>
              <a:defRPr/>
            </a:pPr>
            <a:r>
              <a:rPr kumimoji="0" sz="28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How-</a:t>
            </a:r>
            <a:r>
              <a:rPr kumimoji="0" sz="2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to</a:t>
            </a:r>
            <a:r>
              <a:rPr kumimoji="0" sz="2800" b="0" i="0" u="sng" strike="noStrike" kern="0" cap="none" spc="-65" normalizeH="0" baseline="0" noProof="0" dirty="0">
                <a:ln>
                  <a:noFill/>
                </a:ln>
                <a:solidFill>
                  <a:srgbClr val="0562C1"/>
                </a:solidFill>
                <a:effectLst/>
                <a:uLnTx/>
                <a:uFill>
                  <a:solidFill>
                    <a:srgbClr val="0562C1"/>
                  </a:solidFill>
                </a:uFill>
                <a:latin typeface="Calibri"/>
                <a:cs typeface="Calibri"/>
                <a:hlinkClick r:id="rId4"/>
              </a:rPr>
              <a:t> </a:t>
            </a:r>
            <a:r>
              <a:rPr kumimoji="0" sz="2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Guide:</a:t>
            </a:r>
            <a:r>
              <a:rPr kumimoji="0" sz="2800" b="0" i="0" u="sng" strike="noStrike" kern="0" cap="none" spc="-60" normalizeH="0" baseline="0" noProof="0" dirty="0">
                <a:ln>
                  <a:noFill/>
                </a:ln>
                <a:solidFill>
                  <a:srgbClr val="0562C1"/>
                </a:solidFill>
                <a:effectLst/>
                <a:uLnTx/>
                <a:uFill>
                  <a:solidFill>
                    <a:srgbClr val="0562C1"/>
                  </a:solidFill>
                </a:uFill>
                <a:latin typeface="Calibri"/>
                <a:cs typeface="Calibri"/>
                <a:hlinkClick r:id="rId4"/>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Prevent</a:t>
            </a:r>
            <a:r>
              <a:rPr kumimoji="0" sz="2800" b="0" i="0" u="sng" strike="noStrike" kern="0" cap="none" spc="-60" normalizeH="0" baseline="0" noProof="0" dirty="0">
                <a:ln>
                  <a:noFill/>
                </a:ln>
                <a:solidFill>
                  <a:srgbClr val="0562C1"/>
                </a:solidFill>
                <a:effectLst/>
                <a:uLnTx/>
                <a:uFill>
                  <a:solidFill>
                    <a:srgbClr val="0562C1"/>
                  </a:solidFill>
                </a:uFill>
                <a:latin typeface="Calibri"/>
                <a:cs typeface="Calibri"/>
                <a:hlinkClick r:id="rId4"/>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Central</a:t>
            </a:r>
            <a:r>
              <a:rPr kumimoji="0" sz="2800" b="0" i="0" u="sng" strike="noStrike" kern="0" cap="none" spc="-75" normalizeH="0" baseline="0" noProof="0" dirty="0">
                <a:ln>
                  <a:noFill/>
                </a:ln>
                <a:solidFill>
                  <a:srgbClr val="0562C1"/>
                </a:solidFill>
                <a:effectLst/>
                <a:uLnTx/>
                <a:uFill>
                  <a:solidFill>
                    <a:srgbClr val="0562C1"/>
                  </a:solidFill>
                </a:uFill>
                <a:latin typeface="Calibri"/>
                <a:cs typeface="Calibri"/>
                <a:hlinkClick r:id="rId4"/>
              </a:rPr>
              <a:t> </a:t>
            </a:r>
            <a:r>
              <a:rPr kumimoji="0" sz="28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Line-</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Associated</a:t>
            </a:r>
            <a:r>
              <a:rPr kumimoji="0" sz="2800" b="0" i="0" u="none" strike="noStrike" kern="0" cap="none" spc="-10" normalizeH="0" baseline="0" noProof="0" dirty="0">
                <a:ln>
                  <a:noFill/>
                </a:ln>
                <a:solidFill>
                  <a:srgbClr val="0562C1"/>
                </a:solidFill>
                <a:effectLst/>
                <a:uLnTx/>
                <a:uFillTx/>
                <a:latin typeface="Calibri"/>
                <a:cs typeface="Calibri"/>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Bloodstream</a:t>
            </a:r>
            <a:r>
              <a:rPr kumimoji="0" sz="2800" b="0" i="0" u="sng" strike="noStrike" kern="0" cap="none" spc="-65" normalizeH="0" baseline="0" noProof="0" dirty="0">
                <a:ln>
                  <a:noFill/>
                </a:ln>
                <a:solidFill>
                  <a:srgbClr val="0562C1"/>
                </a:solidFill>
                <a:effectLst/>
                <a:uLnTx/>
                <a:uFill>
                  <a:solidFill>
                    <a:srgbClr val="0562C1"/>
                  </a:solidFill>
                </a:uFill>
                <a:latin typeface="Calibri"/>
                <a:cs typeface="Calibri"/>
                <a:hlinkClick r:id="rId4"/>
              </a:rPr>
              <a:t> </a:t>
            </a:r>
            <a:r>
              <a:rPr kumimoji="0" sz="2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Infections</a:t>
            </a:r>
            <a:r>
              <a:rPr kumimoji="0" sz="2800" b="0" i="0" u="none" strike="noStrike" kern="0" cap="none" spc="-75" normalizeH="0" baseline="0" noProof="0" dirty="0">
                <a:ln>
                  <a:noFill/>
                </a:ln>
                <a:solidFill>
                  <a:srgbClr val="0562C1"/>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12</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hospitals</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had</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gone</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12 	</a:t>
            </a:r>
            <a:r>
              <a:rPr kumimoji="0" sz="2800" b="0" i="0" u="none" strike="noStrike" kern="0" cap="none" spc="0" normalizeH="0" baseline="0" noProof="0" dirty="0">
                <a:ln>
                  <a:noFill/>
                </a:ln>
                <a:solidFill>
                  <a:sysClr val="windowText" lastClr="000000"/>
                </a:solidFill>
                <a:effectLst/>
                <a:uLnTx/>
                <a:uFillTx/>
                <a:latin typeface="Calibri"/>
                <a:cs typeface="Calibri"/>
              </a:rPr>
              <a:t>months</a:t>
            </a:r>
            <a:r>
              <a:rPr kumimoji="0" sz="2800" b="0" i="0" u="none" strike="noStrike" kern="0" cap="none" spc="-5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without</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single</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CR-</a:t>
            </a:r>
            <a:r>
              <a:rPr kumimoji="0" sz="2800" b="0" i="0" u="none" strike="noStrike" kern="0" cap="none" spc="-20" normalizeH="0" baseline="0" noProof="0" dirty="0">
                <a:ln>
                  <a:noFill/>
                </a:ln>
                <a:solidFill>
                  <a:sysClr val="windowText" lastClr="000000"/>
                </a:solidFill>
                <a:effectLst/>
                <a:uLnTx/>
                <a:uFillTx/>
                <a:latin typeface="Calibri"/>
                <a:cs typeface="Calibri"/>
              </a:rPr>
              <a:t>BSI!</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25"/>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Ongoing</a:t>
            </a:r>
            <a:r>
              <a:rPr kumimoji="0" sz="2800" b="0" i="0" u="none" strike="noStrike" kern="0" cap="none" spc="-10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free</a:t>
            </a:r>
            <a:r>
              <a:rPr kumimoji="0" sz="2800" b="0" i="0" u="none" strike="noStrike" kern="0" cap="none" spc="-12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webinars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pic>
        <p:nvPicPr>
          <p:cNvPr id="4" name="object 4"/>
          <p:cNvPicPr/>
          <p:nvPr/>
        </p:nvPicPr>
        <p:blipFill>
          <a:blip r:embed="rId5" cstate="print"/>
          <a:stretch>
            <a:fillRect/>
          </a:stretch>
        </p:blipFill>
        <p:spPr>
          <a:xfrm>
            <a:off x="428244" y="1917192"/>
            <a:ext cx="3669779" cy="4483607"/>
          </a:xfrm>
          <a:prstGeom prst="rect">
            <a:avLst/>
          </a:prstGeom>
        </p:spPr>
      </p:pic>
      <p:grpSp>
        <p:nvGrpSpPr>
          <p:cNvPr id="5" name="object 5"/>
          <p:cNvGrpSpPr/>
          <p:nvPr/>
        </p:nvGrpSpPr>
        <p:grpSpPr>
          <a:xfrm>
            <a:off x="4840223" y="5323332"/>
            <a:ext cx="7112634" cy="1534795"/>
            <a:chOff x="4840223" y="5323332"/>
            <a:chExt cx="7112634" cy="1534795"/>
          </a:xfrm>
        </p:grpSpPr>
        <p:pic>
          <p:nvPicPr>
            <p:cNvPr id="6" name="object 6"/>
            <p:cNvPicPr/>
            <p:nvPr/>
          </p:nvPicPr>
          <p:blipFill>
            <a:blip r:embed="rId6" cstate="print"/>
            <a:stretch>
              <a:fillRect/>
            </a:stretch>
          </p:blipFill>
          <p:spPr>
            <a:xfrm>
              <a:off x="5574791" y="5323332"/>
              <a:ext cx="6377939" cy="1534667"/>
            </a:xfrm>
            <a:prstGeom prst="rect">
              <a:avLst/>
            </a:prstGeom>
          </p:spPr>
        </p:pic>
        <p:sp>
          <p:nvSpPr>
            <p:cNvPr id="7" name="object 7"/>
            <p:cNvSpPr/>
            <p:nvPr/>
          </p:nvSpPr>
          <p:spPr>
            <a:xfrm>
              <a:off x="4840223" y="5323332"/>
              <a:ext cx="734695" cy="1534795"/>
            </a:xfrm>
            <a:custGeom>
              <a:avLst/>
              <a:gdLst/>
              <a:ahLst/>
              <a:cxnLst/>
              <a:rect l="l" t="t" r="r" b="b"/>
              <a:pathLst>
                <a:path w="734695" h="1534795">
                  <a:moveTo>
                    <a:pt x="734555" y="0"/>
                  </a:moveTo>
                  <a:lnTo>
                    <a:pt x="0" y="0"/>
                  </a:lnTo>
                  <a:lnTo>
                    <a:pt x="0" y="1534668"/>
                  </a:lnTo>
                  <a:lnTo>
                    <a:pt x="734555" y="1534668"/>
                  </a:lnTo>
                  <a:lnTo>
                    <a:pt x="73455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739" y="53632"/>
            <a:ext cx="4209415" cy="635000"/>
          </a:xfrm>
          <a:prstGeom prst="rect">
            <a:avLst/>
          </a:prstGeom>
        </p:spPr>
        <p:txBody>
          <a:bodyPr vert="horz" wrap="square" lIns="0" tIns="12065" rIns="0" bIns="0" rtlCol="0">
            <a:spAutoFit/>
          </a:bodyPr>
          <a:lstStyle/>
          <a:p>
            <a:pPr marL="12700">
              <a:lnSpc>
                <a:spcPct val="100000"/>
              </a:lnSpc>
              <a:spcBef>
                <a:spcPts val="95"/>
              </a:spcBef>
            </a:pPr>
            <a:r>
              <a:rPr dirty="0"/>
              <a:t>Don</a:t>
            </a:r>
            <a:r>
              <a:rPr spc="-105" dirty="0"/>
              <a:t> </a:t>
            </a:r>
            <a:r>
              <a:rPr dirty="0"/>
              <a:t>Berwick</a:t>
            </a:r>
            <a:r>
              <a:rPr spc="-100" dirty="0"/>
              <a:t> </a:t>
            </a:r>
            <a:r>
              <a:rPr spc="-10" dirty="0"/>
              <a:t>(2004):</a:t>
            </a:r>
          </a:p>
        </p:txBody>
      </p:sp>
      <p:sp>
        <p:nvSpPr>
          <p:cNvPr id="3" name="object 3"/>
          <p:cNvSpPr/>
          <p:nvPr/>
        </p:nvSpPr>
        <p:spPr>
          <a:xfrm>
            <a:off x="4840224" y="5323332"/>
            <a:ext cx="7352030" cy="1534795"/>
          </a:xfrm>
          <a:custGeom>
            <a:avLst/>
            <a:gdLst/>
            <a:ahLst/>
            <a:cxnLst/>
            <a:rect l="l" t="t" r="r" b="b"/>
            <a:pathLst>
              <a:path w="7352030" h="1534795">
                <a:moveTo>
                  <a:pt x="7351776" y="505968"/>
                </a:moveTo>
                <a:lnTo>
                  <a:pt x="734555" y="505968"/>
                </a:lnTo>
                <a:lnTo>
                  <a:pt x="734555" y="0"/>
                </a:lnTo>
                <a:lnTo>
                  <a:pt x="0" y="0"/>
                </a:lnTo>
                <a:lnTo>
                  <a:pt x="0" y="1534668"/>
                </a:lnTo>
                <a:lnTo>
                  <a:pt x="562356" y="1534668"/>
                </a:lnTo>
                <a:lnTo>
                  <a:pt x="734555" y="1534668"/>
                </a:lnTo>
                <a:lnTo>
                  <a:pt x="7351776" y="1534668"/>
                </a:lnTo>
                <a:lnTo>
                  <a:pt x="7351776" y="50596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1951615" y="1742143"/>
            <a:ext cx="9491980" cy="3141345"/>
          </a:xfrm>
          <a:prstGeom prst="rect">
            <a:avLst/>
          </a:prstGeom>
        </p:spPr>
        <p:txBody>
          <a:bodyPr vert="horz" wrap="square" lIns="0" tIns="59690" rIns="0" bIns="0" rtlCol="0">
            <a:spAutoFit/>
          </a:bodyPr>
          <a:lstStyle/>
          <a:p>
            <a:pPr marL="12700" marR="5080" lvl="0" indent="0" defTabSz="914400" eaLnBrk="1" fontAlgn="auto" latinLnBrk="0" hangingPunct="1">
              <a:lnSpc>
                <a:spcPts val="3030"/>
              </a:lnSpc>
              <a:spcBef>
                <a:spcPts val="470"/>
              </a:spcBef>
              <a:spcAft>
                <a:spcPts val="0"/>
              </a:spcAft>
              <a:buClrTx/>
              <a:buSzTx/>
              <a:buFontTx/>
              <a:buNone/>
              <a:tabLst/>
              <a:defRPr/>
            </a:pPr>
            <a:r>
              <a:rPr kumimoji="0" sz="2800" b="0" i="1" u="none" strike="noStrike" kern="0" cap="none" spc="0" normalizeH="0" baseline="0" noProof="0" dirty="0">
                <a:ln>
                  <a:noFill/>
                </a:ln>
                <a:solidFill>
                  <a:sysClr val="windowText" lastClr="000000"/>
                </a:solidFill>
                <a:effectLst/>
                <a:uLnTx/>
                <a:uFillTx/>
                <a:latin typeface="Calibri"/>
                <a:cs typeface="Calibri"/>
              </a:rPr>
              <a:t>"The</a:t>
            </a:r>
            <a:r>
              <a:rPr kumimoji="0" sz="2800" b="0" i="1" u="none" strike="noStrike" kern="0" cap="none" spc="-5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names</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of</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patients</a:t>
            </a:r>
            <a:r>
              <a:rPr kumimoji="0" sz="2800" b="0" i="1" u="none" strike="noStrike" kern="0" cap="none" spc="-5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whose</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lives</a:t>
            </a:r>
            <a:r>
              <a:rPr kumimoji="0" sz="2800" b="0" i="1" u="none" strike="noStrike" kern="0" cap="none" spc="-5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save</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can</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never</a:t>
            </a:r>
            <a:r>
              <a:rPr kumimoji="0" sz="2800" b="0" i="1" u="none" strike="noStrike" kern="0" cap="none" spc="-50" normalizeH="0" baseline="0" noProof="0" dirty="0">
                <a:ln>
                  <a:noFill/>
                </a:ln>
                <a:solidFill>
                  <a:sysClr val="windowText" lastClr="000000"/>
                </a:solidFill>
                <a:effectLst/>
                <a:uLnTx/>
                <a:uFillTx/>
                <a:latin typeface="Calibri"/>
                <a:cs typeface="Calibri"/>
              </a:rPr>
              <a:t> </a:t>
            </a:r>
            <a:r>
              <a:rPr kumimoji="0" sz="2800" b="0" i="1" u="none" strike="noStrike" kern="0" cap="none" spc="-25" normalizeH="0" baseline="0" noProof="0" dirty="0">
                <a:ln>
                  <a:noFill/>
                </a:ln>
                <a:solidFill>
                  <a:sysClr val="windowText" lastClr="000000"/>
                </a:solidFill>
                <a:effectLst/>
                <a:uLnTx/>
                <a:uFillTx/>
                <a:latin typeface="Calibri"/>
                <a:cs typeface="Calibri"/>
              </a:rPr>
              <a:t>be </a:t>
            </a:r>
            <a:r>
              <a:rPr kumimoji="0" sz="2800" b="0" i="1" u="none" strike="noStrike" kern="0" cap="none" spc="0" normalizeH="0" baseline="0" noProof="0" dirty="0">
                <a:ln>
                  <a:noFill/>
                </a:ln>
                <a:solidFill>
                  <a:sysClr val="windowText" lastClr="000000"/>
                </a:solidFill>
                <a:effectLst/>
                <a:uLnTx/>
                <a:uFillTx/>
                <a:latin typeface="Calibri"/>
                <a:cs typeface="Calibri"/>
              </a:rPr>
              <a:t>known.</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Our</a:t>
            </a:r>
            <a:r>
              <a:rPr kumimoji="0" sz="2800" b="0" i="1" u="none" strike="noStrike" kern="0" cap="none" spc="-5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contribution</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will</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be</a:t>
            </a:r>
            <a:r>
              <a:rPr kumimoji="0" sz="2800" b="0" i="1" u="none" strike="noStrike" kern="0" cap="none" spc="-5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what</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did</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not</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happen</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to</a:t>
            </a:r>
            <a:r>
              <a:rPr kumimoji="0" sz="2800" b="0" i="1" u="none" strike="noStrike" kern="0" cap="none" spc="-4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them.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though</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they</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are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unknown,</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will</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know</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that</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mothers</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25" normalizeH="0" baseline="0" noProof="0" dirty="0">
                <a:ln>
                  <a:noFill/>
                </a:ln>
                <a:solidFill>
                  <a:sysClr val="windowText" lastClr="000000"/>
                </a:solidFill>
                <a:effectLst/>
                <a:uLnTx/>
                <a:uFillTx/>
                <a:latin typeface="Calibri"/>
                <a:cs typeface="Calibri"/>
              </a:rPr>
              <a:t>and </a:t>
            </a:r>
            <a:r>
              <a:rPr kumimoji="0" sz="2800" b="0" i="1" u="none" strike="noStrike" kern="0" cap="none" spc="0" normalizeH="0" baseline="0" noProof="0" dirty="0">
                <a:ln>
                  <a:noFill/>
                </a:ln>
                <a:solidFill>
                  <a:sysClr val="windowText" lastClr="000000"/>
                </a:solidFill>
                <a:effectLst/>
                <a:uLnTx/>
                <a:uFillTx/>
                <a:latin typeface="Calibri"/>
                <a:cs typeface="Calibri"/>
              </a:rPr>
              <a:t>fathers</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are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at</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graduations</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8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weddings</a:t>
            </a:r>
            <a:r>
              <a:rPr kumimoji="0" sz="2800" b="0" i="1" u="none" strike="noStrike" kern="0" cap="none" spc="-9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they</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would</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have</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missed,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that</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grandchildren</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will</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know</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grandparents</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they</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might</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never </a:t>
            </a:r>
            <a:r>
              <a:rPr kumimoji="0" sz="2800" b="0" i="1" u="none" strike="noStrike" kern="0" cap="none" spc="0" normalizeH="0" baseline="0" noProof="0" dirty="0">
                <a:ln>
                  <a:noFill/>
                </a:ln>
                <a:solidFill>
                  <a:sysClr val="windowText" lastClr="000000"/>
                </a:solidFill>
                <a:effectLst/>
                <a:uLnTx/>
                <a:uFillTx/>
                <a:latin typeface="Calibri"/>
                <a:cs typeface="Calibri"/>
              </a:rPr>
              <a:t>have</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known,</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holidays</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will</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be</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taken,</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work</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completed,</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25" normalizeH="0" baseline="0" noProof="0" dirty="0">
                <a:ln>
                  <a:noFill/>
                </a:ln>
                <a:solidFill>
                  <a:sysClr val="windowText" lastClr="000000"/>
                </a:solidFill>
                <a:effectLst/>
                <a:uLnTx/>
                <a:uFillTx/>
                <a:latin typeface="Calibri"/>
                <a:cs typeface="Calibri"/>
              </a:rPr>
              <a:t>and </a:t>
            </a:r>
            <a:r>
              <a:rPr kumimoji="0" sz="2800" b="0" i="1" u="none" strike="noStrike" kern="0" cap="none" spc="0" normalizeH="0" baseline="0" noProof="0" dirty="0">
                <a:ln>
                  <a:noFill/>
                </a:ln>
                <a:solidFill>
                  <a:sysClr val="windowText" lastClr="000000"/>
                </a:solidFill>
                <a:effectLst/>
                <a:uLnTx/>
                <a:uFillTx/>
                <a:latin typeface="Calibri"/>
                <a:cs typeface="Calibri"/>
              </a:rPr>
              <a:t>books</a:t>
            </a:r>
            <a:r>
              <a:rPr kumimoji="0" sz="2800" b="0" i="1" u="none" strike="noStrike" kern="0" cap="none" spc="-9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read,</a:t>
            </a:r>
            <a:r>
              <a:rPr kumimoji="0" sz="2800" b="0" i="1" u="none" strike="noStrike" kern="0" cap="none" spc="-6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9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symphonies</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heard,</a:t>
            </a:r>
            <a:r>
              <a:rPr kumimoji="0" sz="2800" b="0" i="1" u="none" strike="noStrike" kern="0" cap="none" spc="-8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and</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gardens</a:t>
            </a:r>
            <a:r>
              <a:rPr kumimoji="0" sz="2800" b="0" i="1" u="none" strike="noStrike" kern="0" cap="none" spc="-9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tended</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that, </a:t>
            </a:r>
            <a:r>
              <a:rPr kumimoji="0" sz="2800" b="0" i="1" u="none" strike="noStrike" kern="0" cap="none" spc="0" normalizeH="0" baseline="0" noProof="0" dirty="0">
                <a:ln>
                  <a:noFill/>
                </a:ln>
                <a:solidFill>
                  <a:sysClr val="windowText" lastClr="000000"/>
                </a:solidFill>
                <a:effectLst/>
                <a:uLnTx/>
                <a:uFillTx/>
                <a:latin typeface="Calibri"/>
                <a:cs typeface="Calibri"/>
              </a:rPr>
              <a:t>without</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our</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work,</a:t>
            </a:r>
            <a:r>
              <a:rPr kumimoji="0" sz="2800" b="0" i="1" u="none" strike="noStrike" kern="0" cap="none" spc="-6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would</a:t>
            </a:r>
            <a:r>
              <a:rPr kumimoji="0" sz="2800" b="0" i="1" u="none" strike="noStrike" kern="0" cap="none" spc="-75"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never</a:t>
            </a:r>
            <a:r>
              <a:rPr kumimoji="0" sz="2800" b="0" i="1" u="none" strike="noStrike" kern="0" cap="none" spc="-50" normalizeH="0" baseline="0" noProof="0" dirty="0">
                <a:ln>
                  <a:noFill/>
                </a:ln>
                <a:solidFill>
                  <a:sysClr val="windowText" lastClr="000000"/>
                </a:solidFill>
                <a:effectLst/>
                <a:uLnTx/>
                <a:uFillTx/>
                <a:latin typeface="Calibri"/>
                <a:cs typeface="Calibri"/>
              </a:rPr>
              <a:t> </a:t>
            </a:r>
            <a:r>
              <a:rPr kumimoji="0" sz="2800" b="0" i="1" u="none" strike="noStrike" kern="0" cap="none" spc="0" normalizeH="0" baseline="0" noProof="0" dirty="0">
                <a:ln>
                  <a:noFill/>
                </a:ln>
                <a:solidFill>
                  <a:sysClr val="windowText" lastClr="000000"/>
                </a:solidFill>
                <a:effectLst/>
                <a:uLnTx/>
                <a:uFillTx/>
                <a:latin typeface="Calibri"/>
                <a:cs typeface="Calibri"/>
              </a:rPr>
              <a:t>have</a:t>
            </a:r>
            <a:r>
              <a:rPr kumimoji="0" sz="2800" b="0" i="1" u="none" strike="noStrike" kern="0" cap="none" spc="-70" normalizeH="0" baseline="0" noProof="0" dirty="0">
                <a:ln>
                  <a:noFill/>
                </a:ln>
                <a:solidFill>
                  <a:sysClr val="windowText" lastClr="000000"/>
                </a:solidFill>
                <a:effectLst/>
                <a:uLnTx/>
                <a:uFillTx/>
                <a:latin typeface="Calibri"/>
                <a:cs typeface="Calibri"/>
              </a:rPr>
              <a:t> </a:t>
            </a:r>
            <a:r>
              <a:rPr kumimoji="0" sz="2800" b="0" i="1" u="none" strike="noStrike" kern="0" cap="none" spc="-10" normalizeH="0" baseline="0" noProof="0" dirty="0">
                <a:ln>
                  <a:noFill/>
                </a:ln>
                <a:solidFill>
                  <a:sysClr val="windowText" lastClr="000000"/>
                </a:solidFill>
                <a:effectLst/>
                <a:uLnTx/>
                <a:uFillTx/>
                <a:latin typeface="Calibri"/>
                <a:cs typeface="Calibri"/>
              </a:rPr>
              <a:t>been.“</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21935" y="5951220"/>
            <a:ext cx="7266940" cy="906780"/>
          </a:xfrm>
          <a:custGeom>
            <a:avLst/>
            <a:gdLst/>
            <a:ahLst/>
            <a:cxnLst/>
            <a:rect l="l" t="t" r="r" b="b"/>
            <a:pathLst>
              <a:path w="7266940" h="906779">
                <a:moveTo>
                  <a:pt x="7266431" y="0"/>
                </a:moveTo>
                <a:lnTo>
                  <a:pt x="0" y="0"/>
                </a:lnTo>
                <a:lnTo>
                  <a:pt x="0" y="906779"/>
                </a:lnTo>
                <a:lnTo>
                  <a:pt x="7266431" y="906779"/>
                </a:lnTo>
                <a:lnTo>
                  <a:pt x="726643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992544" y="155072"/>
            <a:ext cx="8757920" cy="1183005"/>
          </a:xfrm>
          <a:prstGeom prst="rect">
            <a:avLst/>
          </a:prstGeom>
        </p:spPr>
        <p:txBody>
          <a:bodyPr vert="horz" wrap="square" lIns="0" tIns="81280" rIns="0" bIns="0" rtlCol="0">
            <a:spAutoFit/>
          </a:bodyPr>
          <a:lstStyle/>
          <a:p>
            <a:pPr marL="12700" marR="5080">
              <a:lnSpc>
                <a:spcPts val="4320"/>
              </a:lnSpc>
              <a:spcBef>
                <a:spcPts val="640"/>
              </a:spcBef>
            </a:pPr>
            <a:r>
              <a:rPr dirty="0"/>
              <a:t>Safer</a:t>
            </a:r>
            <a:r>
              <a:rPr spc="-180" dirty="0"/>
              <a:t> </a:t>
            </a:r>
            <a:r>
              <a:rPr spc="-10" dirty="0"/>
              <a:t>Healthcare</a:t>
            </a:r>
            <a:r>
              <a:rPr spc="-190" dirty="0"/>
              <a:t> </a:t>
            </a:r>
            <a:r>
              <a:rPr spc="-10" dirty="0"/>
              <a:t>Now!/Quebec</a:t>
            </a:r>
            <a:r>
              <a:rPr spc="-175" dirty="0"/>
              <a:t> </a:t>
            </a:r>
            <a:r>
              <a:rPr spc="-10" dirty="0"/>
              <a:t>Campaign: </a:t>
            </a:r>
            <a:r>
              <a:rPr spc="-95" dirty="0"/>
              <a:t>Together,</a:t>
            </a:r>
            <a:r>
              <a:rPr spc="-125" dirty="0"/>
              <a:t> </a:t>
            </a:r>
            <a:r>
              <a:rPr dirty="0"/>
              <a:t>let's</a:t>
            </a:r>
            <a:r>
              <a:rPr spc="-155" dirty="0"/>
              <a:t> </a:t>
            </a:r>
            <a:r>
              <a:rPr spc="-10" dirty="0"/>
              <a:t>improve</a:t>
            </a:r>
            <a:r>
              <a:rPr spc="-125" dirty="0"/>
              <a:t> </a:t>
            </a:r>
            <a:r>
              <a:rPr spc="-10" dirty="0"/>
              <a:t>healthcare</a:t>
            </a:r>
            <a:r>
              <a:rPr spc="-160" dirty="0"/>
              <a:t> </a:t>
            </a:r>
            <a:r>
              <a:rPr spc="-10" dirty="0"/>
              <a:t>safety!</a:t>
            </a:r>
          </a:p>
        </p:txBody>
      </p:sp>
      <p:sp>
        <p:nvSpPr>
          <p:cNvPr id="4" name="object 4"/>
          <p:cNvSpPr txBox="1"/>
          <p:nvPr/>
        </p:nvSpPr>
        <p:spPr>
          <a:xfrm>
            <a:off x="8418372" y="6048254"/>
            <a:ext cx="3423285" cy="45339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0" i="0" u="sng" strike="noStrike" kern="0" cap="none" spc="0" normalizeH="0" baseline="0" noProof="0" dirty="0">
                <a:ln>
                  <a:noFill/>
                </a:ln>
                <a:solidFill>
                  <a:srgbClr val="0562C1"/>
                </a:solidFill>
                <a:effectLst/>
                <a:uLnTx/>
                <a:uFill>
                  <a:solidFill>
                    <a:srgbClr val="0562C1"/>
                  </a:solidFill>
                </a:uFill>
                <a:latin typeface="Calibri"/>
                <a:cs typeface="Calibri"/>
                <a:hlinkClick r:id="rId2"/>
              </a:rPr>
              <a:t>Microsoft</a:t>
            </a:r>
            <a:r>
              <a:rPr kumimoji="0" sz="1400" b="0" i="0" u="sng" strike="noStrike" kern="0" cap="none" spc="-45" normalizeH="0" baseline="0" noProof="0" dirty="0">
                <a:ln>
                  <a:noFill/>
                </a:ln>
                <a:solidFill>
                  <a:srgbClr val="0562C1"/>
                </a:solidFill>
                <a:effectLst/>
                <a:uLnTx/>
                <a:uFill>
                  <a:solidFill>
                    <a:srgbClr val="0562C1"/>
                  </a:solidFill>
                </a:uFill>
                <a:latin typeface="Calibri"/>
                <a:cs typeface="Calibri"/>
                <a:hlinkClick r:id="rId2"/>
              </a:rPr>
              <a:t> </a:t>
            </a:r>
            <a:r>
              <a:rPr kumimoji="0" sz="1400" b="0" i="0" u="sng" strike="noStrike" kern="0" cap="none" spc="-10" normalizeH="0" baseline="0" noProof="0" dirty="0">
                <a:ln>
                  <a:noFill/>
                </a:ln>
                <a:solidFill>
                  <a:srgbClr val="0562C1"/>
                </a:solidFill>
                <a:effectLst/>
                <a:uLnTx/>
                <a:uFill>
                  <a:solidFill>
                    <a:srgbClr val="0562C1"/>
                  </a:solidFill>
                </a:uFill>
                <a:latin typeface="Calibri"/>
                <a:cs typeface="Calibri"/>
                <a:hlinkClick r:id="rId2"/>
              </a:rPr>
              <a:t>Word</a:t>
            </a:r>
            <a:r>
              <a:rPr kumimoji="0" sz="1400" b="0" i="0" u="sng" strike="noStrike" kern="0" cap="none" spc="-40" normalizeH="0" baseline="0" noProof="0" dirty="0">
                <a:ln>
                  <a:noFill/>
                </a:ln>
                <a:solidFill>
                  <a:srgbClr val="0562C1"/>
                </a:solidFill>
                <a:effectLst/>
                <a:uLnTx/>
                <a:uFill>
                  <a:solidFill>
                    <a:srgbClr val="0562C1"/>
                  </a:solidFill>
                </a:uFill>
                <a:latin typeface="Calibri"/>
                <a:cs typeface="Calibri"/>
                <a:hlinkClick r:id="rId2"/>
              </a:rPr>
              <a:t> </a:t>
            </a:r>
            <a:r>
              <a:rPr kumimoji="0" sz="1400" b="0" i="0" u="sng" strike="noStrike" kern="0" cap="none" spc="0" normalizeH="0" baseline="0" noProof="0" dirty="0">
                <a:ln>
                  <a:noFill/>
                </a:ln>
                <a:solidFill>
                  <a:srgbClr val="0562C1"/>
                </a:solidFill>
                <a:effectLst/>
                <a:uLnTx/>
                <a:uFill>
                  <a:solidFill>
                    <a:srgbClr val="0562C1"/>
                  </a:solidFill>
                </a:uFill>
                <a:latin typeface="Calibri"/>
                <a:cs typeface="Calibri"/>
                <a:hlinkClick r:id="rId2"/>
              </a:rPr>
              <a:t>-</a:t>
            </a:r>
            <a:r>
              <a:rPr kumimoji="0" sz="1400" b="0" i="0" u="sng" strike="noStrike" kern="0" cap="none" spc="-40" normalizeH="0" baseline="0" noProof="0" dirty="0">
                <a:ln>
                  <a:noFill/>
                </a:ln>
                <a:solidFill>
                  <a:srgbClr val="0562C1"/>
                </a:solidFill>
                <a:effectLst/>
                <a:uLnTx/>
                <a:uFill>
                  <a:solidFill>
                    <a:srgbClr val="0562C1"/>
                  </a:solidFill>
                </a:uFill>
                <a:latin typeface="Calibri"/>
                <a:cs typeface="Calibri"/>
                <a:hlinkClick r:id="rId2"/>
              </a:rPr>
              <a:t> </a:t>
            </a:r>
            <a:r>
              <a:rPr kumimoji="0" sz="1400" b="0" i="0" u="sng" strike="noStrike" kern="0" cap="none" spc="0" normalizeH="0" baseline="0" noProof="0" dirty="0">
                <a:ln>
                  <a:noFill/>
                </a:ln>
                <a:solidFill>
                  <a:srgbClr val="0562C1"/>
                </a:solidFill>
                <a:effectLst/>
                <a:uLnTx/>
                <a:uFill>
                  <a:solidFill>
                    <a:srgbClr val="0562C1"/>
                  </a:solidFill>
                </a:uFill>
                <a:latin typeface="Calibri"/>
                <a:cs typeface="Calibri"/>
                <a:hlinkClick r:id="rId2"/>
              </a:rPr>
              <a:t>CLI_GSK</a:t>
            </a:r>
            <a:r>
              <a:rPr kumimoji="0" sz="1400" b="0" i="0" u="sng" strike="noStrike" kern="0" cap="none" spc="-30" normalizeH="0" baseline="0" noProof="0" dirty="0">
                <a:ln>
                  <a:noFill/>
                </a:ln>
                <a:solidFill>
                  <a:srgbClr val="0562C1"/>
                </a:solidFill>
                <a:effectLst/>
                <a:uLnTx/>
                <a:uFill>
                  <a:solidFill>
                    <a:srgbClr val="0562C1"/>
                  </a:solidFill>
                </a:uFill>
                <a:latin typeface="Calibri"/>
                <a:cs typeface="Calibri"/>
                <a:hlinkClick r:id="rId2"/>
              </a:rPr>
              <a:t> </a:t>
            </a:r>
            <a:r>
              <a:rPr kumimoji="0" sz="1400" b="0" i="0" u="sng" strike="noStrike" kern="0" cap="none" spc="0" normalizeH="0" baseline="0" noProof="0" dirty="0">
                <a:ln>
                  <a:noFill/>
                </a:ln>
                <a:solidFill>
                  <a:srgbClr val="0562C1"/>
                </a:solidFill>
                <a:effectLst/>
                <a:uLnTx/>
                <a:uFill>
                  <a:solidFill>
                    <a:srgbClr val="0562C1"/>
                  </a:solidFill>
                </a:uFill>
                <a:latin typeface="Calibri"/>
                <a:cs typeface="Calibri"/>
                <a:hlinkClick r:id="rId2"/>
              </a:rPr>
              <a:t>EN</a:t>
            </a:r>
            <a:r>
              <a:rPr kumimoji="0" sz="1400" b="0" i="0" u="sng" strike="noStrike" kern="0" cap="none" spc="-35" normalizeH="0" baseline="0" noProof="0" dirty="0">
                <a:ln>
                  <a:noFill/>
                </a:ln>
                <a:solidFill>
                  <a:srgbClr val="0562C1"/>
                </a:solidFill>
                <a:effectLst/>
                <a:uLnTx/>
                <a:uFill>
                  <a:solidFill>
                    <a:srgbClr val="0562C1"/>
                  </a:solidFill>
                </a:uFill>
                <a:latin typeface="Calibri"/>
                <a:cs typeface="Calibri"/>
                <a:hlinkClick r:id="rId2"/>
              </a:rPr>
              <a:t> </a:t>
            </a:r>
            <a:r>
              <a:rPr kumimoji="0" sz="1400" b="0" i="0" u="sng" strike="noStrike" kern="0" cap="none" spc="0" normalizeH="0" baseline="0" noProof="0" dirty="0">
                <a:ln>
                  <a:noFill/>
                </a:ln>
                <a:solidFill>
                  <a:srgbClr val="0562C1"/>
                </a:solidFill>
                <a:effectLst/>
                <a:uLnTx/>
                <a:uFill>
                  <a:solidFill>
                    <a:srgbClr val="0562C1"/>
                  </a:solidFill>
                </a:uFill>
                <a:latin typeface="Calibri"/>
                <a:cs typeface="Calibri"/>
                <a:hlinkClick r:id="rId2"/>
              </a:rPr>
              <a:t>Mar2012</a:t>
            </a:r>
            <a:r>
              <a:rPr kumimoji="0" sz="1400" b="0" i="0" u="sng" strike="noStrike" kern="0" cap="none" spc="-10" normalizeH="0" baseline="0" noProof="0" dirty="0">
                <a:ln>
                  <a:noFill/>
                </a:ln>
                <a:solidFill>
                  <a:srgbClr val="0562C1"/>
                </a:solidFill>
                <a:effectLst/>
                <a:uLnTx/>
                <a:uFill>
                  <a:solidFill>
                    <a:srgbClr val="0562C1"/>
                  </a:solidFill>
                </a:uFill>
                <a:latin typeface="Calibri"/>
                <a:cs typeface="Calibri"/>
                <a:hlinkClick r:id="rId2"/>
              </a:rPr>
              <a:t> v4.docx</a:t>
            </a:r>
            <a:r>
              <a:rPr kumimoji="0" sz="1400" b="0" i="0" u="none" strike="noStrike" kern="0" cap="none" spc="-10" normalizeH="0" baseline="0" noProof="0" dirty="0">
                <a:ln>
                  <a:noFill/>
                </a:ln>
                <a:solidFill>
                  <a:srgbClr val="0562C1"/>
                </a:solidFill>
                <a:effectLst/>
                <a:uLnTx/>
                <a:uFillTx/>
                <a:latin typeface="Calibri"/>
                <a:cs typeface="Calibri"/>
              </a:rPr>
              <a:t> </a:t>
            </a:r>
            <a:r>
              <a:rPr kumimoji="0" sz="1400" b="0" i="0" u="sng" strike="noStrike" kern="0" cap="none" spc="-10" normalizeH="0" baseline="0" noProof="0" dirty="0">
                <a:ln>
                  <a:noFill/>
                </a:ln>
                <a:solidFill>
                  <a:srgbClr val="0562C1"/>
                </a:solidFill>
                <a:effectLst/>
                <a:uLnTx/>
                <a:uFill>
                  <a:solidFill>
                    <a:srgbClr val="0562C1"/>
                  </a:solidFill>
                </a:uFill>
                <a:latin typeface="Calibri"/>
                <a:cs typeface="Calibri"/>
                <a:hlinkClick r:id="rId2"/>
              </a:rPr>
              <a:t>(patientsafetyinstitute.ca)</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1286568" y="1941055"/>
            <a:ext cx="7431405" cy="3983354"/>
          </a:xfrm>
          <a:prstGeom prst="rect">
            <a:avLst/>
          </a:prstGeom>
        </p:spPr>
        <p:txBody>
          <a:bodyPr vert="horz" wrap="square" lIns="0" tIns="12700" rIns="0" bIns="0" rtlCol="0">
            <a:spAutoFit/>
          </a:bodyPr>
          <a:lstStyle/>
          <a:p>
            <a:pPr marL="12700" marR="174625" lvl="0" indent="0" algn="just"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In</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Canada</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t>
            </a:r>
            <a:r>
              <a:rPr kumimoji="0" sz="2400" b="0" i="0" u="none" strike="noStrike" kern="0" cap="none" spc="-40" normalizeH="0" baseline="0" noProof="0" dirty="0">
                <a:ln>
                  <a:noFill/>
                </a:ln>
                <a:solidFill>
                  <a:sysClr val="windowText" lastClr="000000"/>
                </a:solidFill>
                <a:effectLst/>
                <a:uLnTx/>
                <a:uFillTx/>
                <a:latin typeface="Calibri"/>
                <a:cs typeface="Calibri"/>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Safer</a:t>
            </a:r>
            <a:r>
              <a:rPr kumimoji="0" sz="2400" b="0" i="0" u="sng" strike="noStrike" kern="0" cap="none" spc="-3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Healthcare</a:t>
            </a:r>
            <a:r>
              <a:rPr kumimoji="0" sz="2400" b="0" i="0" u="sng" strike="noStrike" kern="0" cap="none" spc="-4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Now!</a:t>
            </a:r>
            <a:r>
              <a:rPr kumimoji="0" sz="2400" b="0" i="0" u="none" strike="noStrike" kern="0" cap="none" spc="-40" normalizeH="0" baseline="0" noProof="0" dirty="0">
                <a:ln>
                  <a:noFill/>
                </a:ln>
                <a:solidFill>
                  <a:srgbClr val="0562C1"/>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Canadian</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Patient</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Safety </a:t>
            </a:r>
            <a:r>
              <a:rPr kumimoji="0" sz="2400" b="0" i="0" u="none" strike="noStrike" kern="0" cap="none" spc="0" normalizeH="0" baseline="0" noProof="0" dirty="0">
                <a:ln>
                  <a:noFill/>
                </a:ln>
                <a:solidFill>
                  <a:sysClr val="windowText" lastClr="000000"/>
                </a:solidFill>
                <a:effectLst/>
                <a:uLnTx/>
                <a:uFillTx/>
                <a:latin typeface="Calibri"/>
                <a:cs typeface="Calibri"/>
              </a:rPr>
              <a:t>Institute</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(2014)</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Originally</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6</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targeted</a:t>
            </a:r>
            <a:r>
              <a:rPr kumimoji="0" sz="2400" b="0" i="0" u="none" strike="noStrike" kern="0" cap="none" spc="-4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strategies</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then</a:t>
            </a:r>
            <a:r>
              <a:rPr kumimoji="0" sz="2400" b="0" i="0" u="none" strike="noStrike" kern="0" cap="none" spc="-25" normalizeH="0" baseline="0" noProof="0" dirty="0">
                <a:ln>
                  <a:noFill/>
                </a:ln>
                <a:solidFill>
                  <a:sysClr val="windowText" lastClr="000000"/>
                </a:solidFill>
                <a:effectLst/>
                <a:uLnTx/>
                <a:uFillTx/>
                <a:latin typeface="Calibri"/>
                <a:cs typeface="Calibri"/>
              </a:rPr>
              <a:t> 10 </a:t>
            </a:r>
            <a:r>
              <a:rPr kumimoji="0" sz="2400" b="0" i="0" u="none" strike="noStrike" kern="0" cap="none" spc="0" normalizeH="0" baseline="0" noProof="0" dirty="0">
                <a:ln>
                  <a:noFill/>
                </a:ln>
                <a:solidFill>
                  <a:sysClr val="windowText" lastClr="000000"/>
                </a:solidFill>
                <a:effectLst/>
                <a:uLnTx/>
                <a:uFillTx/>
                <a:latin typeface="Calibri"/>
                <a:cs typeface="Calibri"/>
              </a:rPr>
              <a:t>4</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are</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infection</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control,</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including</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2700" marR="1018540" lvl="0" indent="0" algn="just" defTabSz="914400" eaLnBrk="1" fontAlgn="auto" latinLnBrk="0" hangingPunct="1">
              <a:lnSpc>
                <a:spcPct val="100000"/>
              </a:lnSpc>
              <a:spcBef>
                <a:spcPts val="0"/>
              </a:spcBef>
              <a:spcAft>
                <a:spcPts val="0"/>
              </a:spcAft>
              <a:buClrTx/>
              <a:buSzTx/>
              <a:buFontTx/>
              <a:buNone/>
              <a:tabLst/>
              <a:defRPr/>
            </a:pPr>
            <a:r>
              <a:rPr kumimoji="0" sz="2400" b="1" i="1" u="none" strike="noStrike" kern="0" cap="none" spc="0" normalizeH="0" baseline="0" noProof="0" dirty="0">
                <a:ln>
                  <a:noFill/>
                </a:ln>
                <a:solidFill>
                  <a:srgbClr val="944F71"/>
                </a:solidFill>
                <a:effectLst/>
                <a:uLnTx/>
                <a:uFillTx/>
                <a:latin typeface="Calibri"/>
                <a:cs typeface="Calibri"/>
              </a:rPr>
              <a:t>Prevention</a:t>
            </a:r>
            <a:r>
              <a:rPr kumimoji="0" sz="2400" b="1" i="1" u="none" strike="noStrike" kern="0" cap="none" spc="-30" normalizeH="0" baseline="0" noProof="0" dirty="0">
                <a:ln>
                  <a:noFill/>
                </a:ln>
                <a:solidFill>
                  <a:srgbClr val="944F71"/>
                </a:solidFill>
                <a:effectLst/>
                <a:uLnTx/>
                <a:uFillTx/>
                <a:latin typeface="Calibri"/>
                <a:cs typeface="Calibri"/>
              </a:rPr>
              <a:t> </a:t>
            </a:r>
            <a:r>
              <a:rPr kumimoji="0" sz="2400" b="1" i="1" u="none" strike="noStrike" kern="0" cap="none" spc="0" normalizeH="0" baseline="0" noProof="0" dirty="0">
                <a:ln>
                  <a:noFill/>
                </a:ln>
                <a:solidFill>
                  <a:srgbClr val="944F71"/>
                </a:solidFill>
                <a:effectLst/>
                <a:uLnTx/>
                <a:uFillTx/>
                <a:latin typeface="Calibri"/>
                <a:cs typeface="Calibri"/>
              </a:rPr>
              <a:t>of</a:t>
            </a:r>
            <a:r>
              <a:rPr kumimoji="0" sz="2400" b="1" i="1" u="none" strike="noStrike" kern="0" cap="none" spc="-40" normalizeH="0" baseline="0" noProof="0" dirty="0">
                <a:ln>
                  <a:noFill/>
                </a:ln>
                <a:solidFill>
                  <a:srgbClr val="944F71"/>
                </a:solidFill>
                <a:effectLst/>
                <a:uLnTx/>
                <a:uFillTx/>
                <a:latin typeface="Calibri"/>
                <a:cs typeface="Calibri"/>
              </a:rPr>
              <a:t> </a:t>
            </a:r>
            <a:r>
              <a:rPr kumimoji="0" sz="2400" b="1" i="1" u="none" strike="noStrike" kern="0" cap="none" spc="0" normalizeH="0" baseline="0" noProof="0" dirty="0">
                <a:ln>
                  <a:noFill/>
                </a:ln>
                <a:solidFill>
                  <a:srgbClr val="944F71"/>
                </a:solidFill>
                <a:effectLst/>
                <a:uLnTx/>
                <a:uFillTx/>
                <a:latin typeface="Calibri"/>
                <a:cs typeface="Calibri"/>
              </a:rPr>
              <a:t>Central</a:t>
            </a:r>
            <a:r>
              <a:rPr kumimoji="0" sz="2400" b="1" i="1" u="none" strike="noStrike" kern="0" cap="none" spc="-40" normalizeH="0" baseline="0" noProof="0" dirty="0">
                <a:ln>
                  <a:noFill/>
                </a:ln>
                <a:solidFill>
                  <a:srgbClr val="944F71"/>
                </a:solidFill>
                <a:effectLst/>
                <a:uLnTx/>
                <a:uFillTx/>
                <a:latin typeface="Calibri"/>
                <a:cs typeface="Calibri"/>
              </a:rPr>
              <a:t> </a:t>
            </a:r>
            <a:r>
              <a:rPr kumimoji="0" sz="2400" b="1" i="1" u="none" strike="noStrike" kern="0" cap="none" spc="-10" normalizeH="0" baseline="0" noProof="0" dirty="0">
                <a:ln>
                  <a:noFill/>
                </a:ln>
                <a:solidFill>
                  <a:srgbClr val="944F71"/>
                </a:solidFill>
                <a:effectLst/>
                <a:uLnTx/>
                <a:uFillTx/>
                <a:latin typeface="Calibri"/>
                <a:cs typeface="Calibri"/>
              </a:rPr>
              <a:t>Line-</a:t>
            </a:r>
            <a:r>
              <a:rPr kumimoji="0" sz="2400" b="1" i="1" u="none" strike="noStrike" kern="0" cap="none" spc="0" normalizeH="0" baseline="0" noProof="0" dirty="0">
                <a:ln>
                  <a:noFill/>
                </a:ln>
                <a:solidFill>
                  <a:srgbClr val="944F71"/>
                </a:solidFill>
                <a:effectLst/>
                <a:uLnTx/>
                <a:uFillTx/>
                <a:latin typeface="Calibri"/>
                <a:cs typeface="Calibri"/>
              </a:rPr>
              <a:t>Associated</a:t>
            </a:r>
            <a:r>
              <a:rPr kumimoji="0" sz="2400" b="1" i="1" u="none" strike="noStrike" kern="0" cap="none" spc="-40" normalizeH="0" baseline="0" noProof="0" dirty="0">
                <a:ln>
                  <a:noFill/>
                </a:ln>
                <a:solidFill>
                  <a:srgbClr val="944F71"/>
                </a:solidFill>
                <a:effectLst/>
                <a:uLnTx/>
                <a:uFillTx/>
                <a:latin typeface="Calibri"/>
                <a:cs typeface="Calibri"/>
              </a:rPr>
              <a:t> </a:t>
            </a:r>
            <a:r>
              <a:rPr kumimoji="0" sz="2400" b="1" i="1" u="none" strike="noStrike" kern="0" cap="none" spc="-10" normalizeH="0" baseline="0" noProof="0" dirty="0">
                <a:ln>
                  <a:noFill/>
                </a:ln>
                <a:solidFill>
                  <a:srgbClr val="944F71"/>
                </a:solidFill>
                <a:effectLst/>
                <a:uLnTx/>
                <a:uFillTx/>
                <a:latin typeface="Calibri"/>
                <a:cs typeface="Calibri"/>
              </a:rPr>
              <a:t>Bloodstream Infection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55"/>
              </a:spcBef>
              <a:spcAft>
                <a:spcPts val="0"/>
              </a:spcAft>
              <a:buClrTx/>
              <a:buSzTx/>
              <a:buFontTx/>
              <a:buNone/>
              <a:tabLst/>
              <a:defRPr/>
            </a:pPr>
            <a:endParaRPr kumimoji="0" sz="235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ts val="2300"/>
              </a:lnSpc>
              <a:spcBef>
                <a:spcPts val="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Canadian</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Foundation</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for</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Healthcare</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Improvement</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and</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25" normalizeH="0" baseline="0" noProof="0" dirty="0">
                <a:ln>
                  <a:noFill/>
                </a:ln>
                <a:solidFill>
                  <a:sysClr val="windowText" lastClr="000000"/>
                </a:solidFill>
                <a:effectLst/>
                <a:uLnTx/>
                <a:uFillTx/>
                <a:latin typeface="Calibri"/>
                <a:cs typeface="Calibri"/>
              </a:rPr>
              <a:t>the </a:t>
            </a:r>
            <a:r>
              <a:rPr kumimoji="0" sz="2400" b="0" i="0" u="none" strike="noStrike" kern="0" cap="none" spc="0" normalizeH="0" baseline="0" noProof="0" dirty="0">
                <a:ln>
                  <a:noFill/>
                </a:ln>
                <a:solidFill>
                  <a:sysClr val="windowText" lastClr="000000"/>
                </a:solidFill>
                <a:effectLst/>
                <a:uLnTx/>
                <a:uFillTx/>
                <a:latin typeface="Calibri"/>
                <a:cs typeface="Calibri"/>
              </a:rPr>
              <a:t>Canadian</a:t>
            </a:r>
            <a:r>
              <a:rPr kumimoji="0" sz="2400" b="0" i="0" u="none" strike="noStrike" kern="0" cap="none" spc="-8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Patient</a:t>
            </a:r>
            <a:r>
              <a:rPr kumimoji="0" sz="2400" b="0" i="0" u="none" strike="noStrike" kern="0" cap="none" spc="-7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Safety</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Institute</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are</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now</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amalgamated</a:t>
            </a:r>
            <a:r>
              <a:rPr kumimoji="0" sz="2400" b="0" i="0" u="none" strike="noStrike" kern="0" cap="none" spc="-9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as</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50" normalizeH="0" baseline="0" noProof="0" dirty="0">
                <a:ln>
                  <a:noFill/>
                </a:ln>
                <a:solidFill>
                  <a:sysClr val="windowText" lastClr="000000"/>
                </a:solidFill>
                <a:effectLst/>
                <a:uLnTx/>
                <a:uFillTx/>
                <a:latin typeface="Calibri"/>
                <a:cs typeface="Calibri"/>
              </a:rPr>
              <a:t>a </a:t>
            </a:r>
            <a:r>
              <a:rPr kumimoji="0" sz="2400" b="0" i="0" u="none" strike="noStrike" kern="0" cap="none" spc="0" normalizeH="0" baseline="0" noProof="0" dirty="0">
                <a:ln>
                  <a:noFill/>
                </a:ln>
                <a:solidFill>
                  <a:sysClr val="windowText" lastClr="000000"/>
                </a:solidFill>
                <a:effectLst/>
                <a:uLnTx/>
                <a:uFillTx/>
                <a:latin typeface="Calibri"/>
                <a:cs typeface="Calibri"/>
              </a:rPr>
              <a:t>new</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organization,</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1" i="0" u="none" strike="noStrike" kern="0" cap="none" spc="0" normalizeH="0" baseline="0" noProof="0" dirty="0">
                <a:ln>
                  <a:noFill/>
                </a:ln>
                <a:solidFill>
                  <a:sysClr val="windowText" lastClr="000000"/>
                </a:solidFill>
                <a:effectLst/>
                <a:uLnTx/>
                <a:uFillTx/>
                <a:latin typeface="Calibri"/>
                <a:cs typeface="Calibri"/>
              </a:rPr>
              <a:t>Healthcare</a:t>
            </a:r>
            <a:r>
              <a:rPr kumimoji="0" sz="2400" b="1" i="0" u="none" strike="noStrike" kern="0" cap="none" spc="-45" normalizeH="0" baseline="0" noProof="0" dirty="0">
                <a:ln>
                  <a:noFill/>
                </a:ln>
                <a:solidFill>
                  <a:sysClr val="windowText" lastClr="000000"/>
                </a:solidFill>
                <a:effectLst/>
                <a:uLnTx/>
                <a:uFillTx/>
                <a:latin typeface="Calibri"/>
                <a:cs typeface="Calibri"/>
              </a:rPr>
              <a:t> </a:t>
            </a:r>
            <a:r>
              <a:rPr kumimoji="0" sz="2400" b="1" i="0" u="none" strike="noStrike" kern="0" cap="none" spc="0" normalizeH="0" baseline="0" noProof="0" dirty="0">
                <a:ln>
                  <a:noFill/>
                </a:ln>
                <a:solidFill>
                  <a:sysClr val="windowText" lastClr="000000"/>
                </a:solidFill>
                <a:effectLst/>
                <a:uLnTx/>
                <a:uFillTx/>
                <a:latin typeface="Calibri"/>
                <a:cs typeface="Calibri"/>
              </a:rPr>
              <a:t>Excellence</a:t>
            </a:r>
            <a:r>
              <a:rPr kumimoji="0" sz="2400" b="1" i="0" u="none" strike="noStrike" kern="0" cap="none" spc="-55" normalizeH="0" baseline="0" noProof="0" dirty="0">
                <a:ln>
                  <a:noFill/>
                </a:ln>
                <a:solidFill>
                  <a:sysClr val="windowText" lastClr="000000"/>
                </a:solidFill>
                <a:effectLst/>
                <a:uLnTx/>
                <a:uFillTx/>
                <a:latin typeface="Calibri"/>
                <a:cs typeface="Calibri"/>
              </a:rPr>
              <a:t> </a:t>
            </a:r>
            <a:r>
              <a:rPr kumimoji="0" sz="2400" b="1" i="0" u="none" strike="noStrike" kern="0" cap="none" spc="-10" normalizeH="0" baseline="0" noProof="0" dirty="0">
                <a:ln>
                  <a:noFill/>
                </a:ln>
                <a:solidFill>
                  <a:sysClr val="windowText" lastClr="000000"/>
                </a:solidFill>
                <a:effectLst/>
                <a:uLnTx/>
                <a:uFillTx/>
                <a:latin typeface="Calibri"/>
                <a:cs typeface="Calibri"/>
              </a:rPr>
              <a:t>Canada</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ts val="2590"/>
              </a:lnSpc>
              <a:spcBef>
                <a:spcPts val="1755"/>
              </a:spcBef>
              <a:spcAft>
                <a:spcPts val="0"/>
              </a:spcAft>
              <a:buClrTx/>
              <a:buSzTx/>
              <a:buFont typeface="Arial"/>
              <a:buChar char="•"/>
              <a:tabLst>
                <a:tab pos="3549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2</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bundles:</a:t>
            </a:r>
            <a:r>
              <a:rPr kumimoji="0" sz="2400" b="0" i="0" u="none" strike="noStrike" kern="0" cap="none" spc="-1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insertion</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&amp;</a:t>
            </a:r>
            <a:r>
              <a:rPr kumimoji="0" sz="2400" b="0" i="0" u="none" strike="noStrike" kern="0" cap="none" spc="-20" normalizeH="0" baseline="0" noProof="0" dirty="0">
                <a:ln>
                  <a:noFill/>
                </a:ln>
                <a:solidFill>
                  <a:sysClr val="windowText" lastClr="000000"/>
                </a:solidFill>
                <a:effectLst/>
                <a:uLnTx/>
                <a:uFillTx/>
                <a:latin typeface="Calibri"/>
                <a:cs typeface="Calibri"/>
              </a:rPr>
              <a:t> care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ts val="2590"/>
              </a:lnSpc>
              <a:spcBef>
                <a:spcPts val="0"/>
              </a:spcBef>
              <a:spcAft>
                <a:spcPts val="0"/>
              </a:spcAft>
              <a:buClrTx/>
              <a:buSzTx/>
              <a:buFont typeface="Arial"/>
              <a:buChar char="•"/>
              <a:tabLst>
                <a:tab pos="3549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Care</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bundle</a:t>
            </a:r>
            <a:r>
              <a:rPr kumimoji="0" sz="2400" b="0" i="0" u="none" strike="noStrike" kern="0" cap="none" spc="-1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now</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includes</a:t>
            </a:r>
            <a:r>
              <a:rPr kumimoji="0" sz="2400" b="0" i="0" u="none" strike="noStrike" kern="0" cap="none" spc="-4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dressings</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and</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arterial</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lines,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629468" y="5825731"/>
            <a:ext cx="272161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and</a:t>
            </a:r>
            <a:r>
              <a:rPr kumimoji="0" sz="2400" b="0" i="0" u="none" strike="noStrike" kern="0" cap="none" spc="-1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use</a:t>
            </a:r>
            <a:r>
              <a:rPr kumimoji="0" sz="2400" b="0" i="0" u="none" strike="noStrike" kern="0" cap="none" spc="-1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of </a:t>
            </a:r>
            <a:r>
              <a:rPr kumimoji="0" sz="2400" b="0" i="0" u="none" strike="noStrike" kern="0" cap="none" spc="-10" normalizeH="0" baseline="0" noProof="0" dirty="0">
                <a:ln>
                  <a:noFill/>
                </a:ln>
                <a:solidFill>
                  <a:sysClr val="windowText" lastClr="000000"/>
                </a:solidFill>
                <a:effectLst/>
                <a:uLnTx/>
                <a:uFillTx/>
                <a:latin typeface="Calibri"/>
                <a:cs typeface="Calibri"/>
              </a:rPr>
              <a:t>ultrasound</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grpSp>
        <p:nvGrpSpPr>
          <p:cNvPr id="7" name="object 7"/>
          <p:cNvGrpSpPr/>
          <p:nvPr/>
        </p:nvGrpSpPr>
        <p:grpSpPr>
          <a:xfrm>
            <a:off x="8823452" y="1858772"/>
            <a:ext cx="3050540" cy="4046220"/>
            <a:chOff x="8823452" y="1858772"/>
            <a:chExt cx="3050540" cy="4046220"/>
          </a:xfrm>
        </p:grpSpPr>
        <p:pic>
          <p:nvPicPr>
            <p:cNvPr id="8" name="object 8"/>
            <p:cNvPicPr/>
            <p:nvPr/>
          </p:nvPicPr>
          <p:blipFill>
            <a:blip r:embed="rId4" cstate="print"/>
            <a:stretch>
              <a:fillRect/>
            </a:stretch>
          </p:blipFill>
          <p:spPr>
            <a:xfrm>
              <a:off x="8836152" y="1871472"/>
              <a:ext cx="3025139" cy="4020311"/>
            </a:xfrm>
            <a:prstGeom prst="rect">
              <a:avLst/>
            </a:prstGeom>
          </p:spPr>
        </p:pic>
        <p:sp>
          <p:nvSpPr>
            <p:cNvPr id="9" name="object 9"/>
            <p:cNvSpPr/>
            <p:nvPr/>
          </p:nvSpPr>
          <p:spPr>
            <a:xfrm>
              <a:off x="8829802" y="1865122"/>
              <a:ext cx="3037840" cy="4033520"/>
            </a:xfrm>
            <a:custGeom>
              <a:avLst/>
              <a:gdLst/>
              <a:ahLst/>
              <a:cxnLst/>
              <a:rect l="l" t="t" r="r" b="b"/>
              <a:pathLst>
                <a:path w="3037840" h="4033520">
                  <a:moveTo>
                    <a:pt x="0" y="0"/>
                  </a:moveTo>
                  <a:lnTo>
                    <a:pt x="3037840" y="0"/>
                  </a:lnTo>
                  <a:lnTo>
                    <a:pt x="3037840" y="4033012"/>
                  </a:lnTo>
                  <a:lnTo>
                    <a:pt x="0" y="4033012"/>
                  </a:lnTo>
                  <a:lnTo>
                    <a:pt x="0" y="0"/>
                  </a:lnTo>
                  <a:close/>
                </a:path>
              </a:pathLst>
            </a:custGeom>
            <a:ln w="12700">
              <a:solidFill>
                <a:srgbClr val="2E549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29" y="43418"/>
            <a:ext cx="7121525" cy="635000"/>
          </a:xfrm>
          <a:prstGeom prst="rect">
            <a:avLst/>
          </a:prstGeom>
        </p:spPr>
        <p:txBody>
          <a:bodyPr vert="horz" wrap="square" lIns="0" tIns="12065" rIns="0" bIns="0" rtlCol="0">
            <a:spAutoFit/>
          </a:bodyPr>
          <a:lstStyle/>
          <a:p>
            <a:pPr marL="12700">
              <a:lnSpc>
                <a:spcPct val="100000"/>
              </a:lnSpc>
              <a:spcBef>
                <a:spcPts val="95"/>
              </a:spcBef>
            </a:pPr>
            <a:r>
              <a:rPr spc="-10" dirty="0"/>
              <a:t>Essential</a:t>
            </a:r>
            <a:r>
              <a:rPr spc="-135" dirty="0"/>
              <a:t> </a:t>
            </a:r>
            <a:r>
              <a:rPr spc="-10" dirty="0"/>
              <a:t>Components</a:t>
            </a:r>
            <a:r>
              <a:rPr spc="-105" dirty="0"/>
              <a:t> </a:t>
            </a:r>
            <a:r>
              <a:rPr dirty="0"/>
              <a:t>of</a:t>
            </a:r>
            <a:r>
              <a:rPr spc="-90" dirty="0"/>
              <a:t> </a:t>
            </a:r>
            <a:r>
              <a:rPr spc="-10" dirty="0"/>
              <a:t>‘Bundles’</a:t>
            </a:r>
          </a:p>
        </p:txBody>
      </p:sp>
      <p:sp>
        <p:nvSpPr>
          <p:cNvPr id="3" name="object 3"/>
          <p:cNvSpPr txBox="1"/>
          <p:nvPr/>
        </p:nvSpPr>
        <p:spPr>
          <a:xfrm>
            <a:off x="1591111" y="952224"/>
            <a:ext cx="8133080" cy="3987800"/>
          </a:xfrm>
          <a:prstGeom prst="rect">
            <a:avLst/>
          </a:prstGeom>
        </p:spPr>
        <p:txBody>
          <a:bodyPr vert="horz" wrap="square" lIns="0" tIns="97790" rIns="0" bIns="0" rtlCol="0">
            <a:spAutoFit/>
          </a:bodyPr>
          <a:lstStyle/>
          <a:p>
            <a:pPr marL="527685" marR="0" lvl="0" indent="-514984" defTabSz="914400" eaLnBrk="1" fontAlgn="auto" latinLnBrk="0" hangingPunct="1">
              <a:lnSpc>
                <a:spcPct val="100000"/>
              </a:lnSpc>
              <a:spcBef>
                <a:spcPts val="770"/>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rgbClr val="001F5F"/>
                </a:solidFill>
                <a:effectLst/>
                <a:uLnTx/>
                <a:uFillTx/>
                <a:latin typeface="Calibri"/>
                <a:cs typeface="Calibri"/>
              </a:rPr>
              <a:t>Hand</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hygiene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527685" marR="5080" lvl="0" indent="-515620" defTabSz="914400" eaLnBrk="1" fontAlgn="auto" latinLnBrk="0" hangingPunct="1">
              <a:lnSpc>
                <a:spcPts val="3030"/>
              </a:lnSpc>
              <a:spcBef>
                <a:spcPts val="1050"/>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rgbClr val="001F5F"/>
                </a:solidFill>
                <a:effectLst/>
                <a:uLnTx/>
                <a:uFillTx/>
                <a:latin typeface="Calibri"/>
                <a:cs typeface="Calibri"/>
              </a:rPr>
              <a:t>Maximal</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barriers</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Cap,</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mask,</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sterile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gown</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&amp;</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gloves; </a:t>
            </a:r>
            <a:r>
              <a:rPr kumimoji="0" sz="2800" b="0" i="0" u="none" strike="noStrike" kern="0" cap="none" spc="0" normalizeH="0" baseline="0" noProof="0" dirty="0">
                <a:ln>
                  <a:noFill/>
                </a:ln>
                <a:solidFill>
                  <a:srgbClr val="001F5F"/>
                </a:solidFill>
                <a:effectLst/>
                <a:uLnTx/>
                <a:uFillTx/>
                <a:latin typeface="Calibri"/>
                <a:cs typeface="Calibri"/>
              </a:rPr>
              <a:t>full</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sterile</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drape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21665" marR="0" lvl="0" indent="-608965" defTabSz="914400" eaLnBrk="1" fontAlgn="auto" latinLnBrk="0" hangingPunct="1">
              <a:lnSpc>
                <a:spcPct val="100000"/>
              </a:lnSpc>
              <a:spcBef>
                <a:spcPts val="605"/>
              </a:spcBef>
              <a:spcAft>
                <a:spcPts val="0"/>
              </a:spcAft>
              <a:buClrTx/>
              <a:buSzTx/>
              <a:buFontTx/>
              <a:buAutoNum type="arabicPeriod"/>
              <a:tabLst>
                <a:tab pos="621665" algn="l"/>
              </a:tabLst>
              <a:defRPr/>
            </a:pPr>
            <a:r>
              <a:rPr kumimoji="0" sz="2800" b="0" i="0" u="none" strike="noStrike" kern="0" cap="none" spc="0" normalizeH="0" baseline="0" noProof="0" dirty="0">
                <a:ln>
                  <a:noFill/>
                </a:ln>
                <a:solidFill>
                  <a:srgbClr val="001F5F"/>
                </a:solidFill>
                <a:effectLst/>
                <a:uLnTx/>
                <a:uFillTx/>
                <a:latin typeface="Calibri"/>
                <a:cs typeface="Calibri"/>
              </a:rPr>
              <a:t>Skin</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antisepsis</a:t>
            </a:r>
            <a:r>
              <a:rPr kumimoji="0" sz="2800" b="0" i="0" u="none" strike="noStrike" kern="0" cap="none" spc="-3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chlorhexidine</a:t>
            </a:r>
            <a:r>
              <a:rPr kumimoji="0" sz="2800" b="0" i="0" u="none" strike="noStrike" kern="0" cap="none" spc="-1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alcohol</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21665" marR="0" lvl="0" indent="-608965" defTabSz="914400" eaLnBrk="1" fontAlgn="auto" latinLnBrk="0" hangingPunct="1">
              <a:lnSpc>
                <a:spcPct val="100000"/>
              </a:lnSpc>
              <a:spcBef>
                <a:spcPts val="660"/>
              </a:spcBef>
              <a:spcAft>
                <a:spcPts val="0"/>
              </a:spcAft>
              <a:buClrTx/>
              <a:buSzTx/>
              <a:buFontTx/>
              <a:buAutoNum type="arabicPeriod"/>
              <a:tabLst>
                <a:tab pos="621665" algn="l"/>
              </a:tabLst>
              <a:defRPr/>
            </a:pPr>
            <a:r>
              <a:rPr kumimoji="0" sz="2800" b="0" i="0" u="none" strike="noStrike" kern="0" cap="none" spc="0" normalizeH="0" baseline="0" noProof="0" dirty="0">
                <a:ln>
                  <a:noFill/>
                </a:ln>
                <a:solidFill>
                  <a:srgbClr val="001F5F"/>
                </a:solidFill>
                <a:effectLst/>
                <a:uLnTx/>
                <a:uFillTx/>
                <a:latin typeface="Calibri"/>
                <a:cs typeface="Calibri"/>
              </a:rPr>
              <a:t>Optimal</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site</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selection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subclavian</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ICU</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21665" marR="0" lvl="0" indent="-608965" defTabSz="914400" eaLnBrk="1" fontAlgn="auto" latinLnBrk="0" hangingPunct="1">
              <a:lnSpc>
                <a:spcPct val="100000"/>
              </a:lnSpc>
              <a:spcBef>
                <a:spcPts val="675"/>
              </a:spcBef>
              <a:spcAft>
                <a:spcPts val="0"/>
              </a:spcAft>
              <a:buClrTx/>
              <a:buSzTx/>
              <a:buFontTx/>
              <a:buAutoNum type="arabicPeriod"/>
              <a:tabLst>
                <a:tab pos="621665" algn="l"/>
              </a:tabLst>
              <a:defRPr/>
            </a:pPr>
            <a:r>
              <a:rPr kumimoji="0" sz="2800" b="0" i="0" u="none" strike="noStrike" kern="0" cap="none" spc="0" normalizeH="0" baseline="0" noProof="0" dirty="0">
                <a:ln>
                  <a:noFill/>
                </a:ln>
                <a:solidFill>
                  <a:srgbClr val="001F5F"/>
                </a:solidFill>
                <a:effectLst/>
                <a:uLnTx/>
                <a:uFillTx/>
                <a:latin typeface="Calibri"/>
                <a:cs typeface="Calibri"/>
              </a:rPr>
              <a:t>Daily</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review</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necessity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21665" marR="0" lvl="0" indent="-608965" defTabSz="914400" eaLnBrk="1" fontAlgn="auto" latinLnBrk="0" hangingPunct="1">
              <a:lnSpc>
                <a:spcPct val="100000"/>
              </a:lnSpc>
              <a:spcBef>
                <a:spcPts val="660"/>
              </a:spcBef>
              <a:spcAft>
                <a:spcPts val="0"/>
              </a:spcAft>
              <a:buClrTx/>
              <a:buSzTx/>
              <a:buFontTx/>
              <a:buAutoNum type="arabicPeriod"/>
              <a:tabLst>
                <a:tab pos="621665" algn="l"/>
              </a:tabLst>
              <a:defRPr/>
            </a:pPr>
            <a:r>
              <a:rPr kumimoji="0" sz="2800" b="0" i="0" u="none" strike="noStrike" kern="0" cap="none" spc="0" normalizeH="0" baseline="0" noProof="0" dirty="0">
                <a:ln>
                  <a:noFill/>
                </a:ln>
                <a:solidFill>
                  <a:srgbClr val="001F5F"/>
                </a:solidFill>
                <a:effectLst/>
                <a:uLnTx/>
                <a:uFillTx/>
                <a:latin typeface="Calibri"/>
                <a:cs typeface="Calibri"/>
              </a:rPr>
              <a:t>Aseptic</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lumen</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access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21665" marR="0" lvl="0" indent="-608965" defTabSz="914400" eaLnBrk="1" fontAlgn="auto" latinLnBrk="0" hangingPunct="1">
              <a:lnSpc>
                <a:spcPct val="100000"/>
              </a:lnSpc>
              <a:spcBef>
                <a:spcPts val="660"/>
              </a:spcBef>
              <a:spcAft>
                <a:spcPts val="0"/>
              </a:spcAft>
              <a:buClrTx/>
              <a:buSzTx/>
              <a:buFontTx/>
              <a:buAutoNum type="arabicPeriod"/>
              <a:tabLst>
                <a:tab pos="621665" algn="l"/>
              </a:tabLst>
              <a:defRPr/>
            </a:pPr>
            <a:r>
              <a:rPr kumimoji="0" sz="2800" b="0" i="0" u="none" strike="noStrike" kern="0" cap="none" spc="-10" normalizeH="0" baseline="0" noProof="0" dirty="0">
                <a:ln>
                  <a:noFill/>
                </a:ln>
                <a:solidFill>
                  <a:srgbClr val="001F5F"/>
                </a:solidFill>
                <a:effectLst/>
                <a:uLnTx/>
                <a:uFillTx/>
                <a:latin typeface="Calibri"/>
                <a:cs typeface="Calibri"/>
              </a:rPr>
              <a:t>Catheter</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site</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tubing</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care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5" name="object 5"/>
          <p:cNvGrpSpPr/>
          <p:nvPr/>
        </p:nvGrpSpPr>
        <p:grpSpPr>
          <a:xfrm>
            <a:off x="9449943" y="1953386"/>
            <a:ext cx="2459355" cy="2951480"/>
            <a:chOff x="9449943" y="1953386"/>
            <a:chExt cx="2459355" cy="2951480"/>
          </a:xfrm>
        </p:grpSpPr>
        <p:pic>
          <p:nvPicPr>
            <p:cNvPr id="6" name="object 6"/>
            <p:cNvPicPr/>
            <p:nvPr/>
          </p:nvPicPr>
          <p:blipFill>
            <a:blip r:embed="rId3" cstate="print"/>
            <a:stretch>
              <a:fillRect/>
            </a:stretch>
          </p:blipFill>
          <p:spPr>
            <a:xfrm>
              <a:off x="9459468" y="1962912"/>
              <a:ext cx="2439923" cy="2932175"/>
            </a:xfrm>
            <a:prstGeom prst="rect">
              <a:avLst/>
            </a:prstGeom>
          </p:spPr>
        </p:pic>
        <p:sp>
          <p:nvSpPr>
            <p:cNvPr id="7" name="object 7"/>
            <p:cNvSpPr/>
            <p:nvPr/>
          </p:nvSpPr>
          <p:spPr>
            <a:xfrm>
              <a:off x="9454705" y="1958149"/>
              <a:ext cx="2449830" cy="2941955"/>
            </a:xfrm>
            <a:custGeom>
              <a:avLst/>
              <a:gdLst/>
              <a:ahLst/>
              <a:cxnLst/>
              <a:rect l="l" t="t" r="r" b="b"/>
              <a:pathLst>
                <a:path w="2449829" h="2941954">
                  <a:moveTo>
                    <a:pt x="0" y="0"/>
                  </a:moveTo>
                  <a:lnTo>
                    <a:pt x="2449449" y="0"/>
                  </a:lnTo>
                  <a:lnTo>
                    <a:pt x="2449449" y="2941701"/>
                  </a:lnTo>
                  <a:lnTo>
                    <a:pt x="0" y="2941701"/>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9827637" y="5033006"/>
            <a:ext cx="188023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Public</a:t>
            </a:r>
            <a:r>
              <a:rPr kumimoji="0" sz="1000" b="0" i="0" u="none" strike="noStrike" kern="0" cap="none" spc="-5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Health</a:t>
            </a:r>
            <a:r>
              <a:rPr kumimoji="0" sz="1000" b="0" i="0" u="none" strike="noStrike" kern="0" cap="none" spc="-50"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Ontario</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0978" y="1205684"/>
            <a:ext cx="10147935" cy="4179570"/>
          </a:xfrm>
          <a:prstGeom prst="rect">
            <a:avLst/>
          </a:prstGeom>
        </p:spPr>
        <p:txBody>
          <a:bodyPr vert="horz" wrap="square" lIns="0" tIns="42545" rIns="0" bIns="0" rtlCol="0">
            <a:spAutoFit/>
          </a:bodyPr>
          <a:lstStyle/>
          <a:p>
            <a:pPr marL="241300" marR="820419" lvl="0" indent="-228600" defTabSz="914400" eaLnBrk="1" fontAlgn="auto" latinLnBrk="0" hangingPunct="1">
              <a:lnSpc>
                <a:spcPct val="92800"/>
              </a:lnSpc>
              <a:spcBef>
                <a:spcPts val="335"/>
              </a:spcBef>
              <a:spcAft>
                <a:spcPts val="0"/>
              </a:spcAft>
              <a:buClr>
                <a:srgbClr val="001F5F"/>
              </a:buClr>
              <a:buSzTx/>
              <a:buFont typeface="Arial"/>
              <a:buChar char="•"/>
              <a:tabLst>
                <a:tab pos="241300" algn="l"/>
              </a:tabLst>
              <a:defRPr/>
            </a:pPr>
            <a:r>
              <a:rPr kumimoji="0" sz="2800" b="1" i="0" u="none" strike="noStrike" kern="0" cap="none" spc="0" normalizeH="0" baseline="0" noProof="0" dirty="0">
                <a:ln>
                  <a:noFill/>
                </a:ln>
                <a:solidFill>
                  <a:srgbClr val="001F5F"/>
                </a:solidFill>
                <a:effectLst/>
                <a:uLnTx/>
                <a:uFillTx/>
                <a:latin typeface="Calibri"/>
                <a:cs typeface="Calibri"/>
              </a:rPr>
              <a:t>Sterile:</a:t>
            </a:r>
            <a:r>
              <a:rPr kumimoji="0" sz="2800" b="1"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free</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bacteria</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or</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other</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living</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microorganisms</a:t>
            </a:r>
            <a:r>
              <a:rPr kumimoji="0" sz="2800" b="0" i="0" u="none" strike="noStrike" kern="0" cap="none" spc="-70" normalizeH="0" baseline="0" noProof="0" dirty="0">
                <a:ln>
                  <a:noFill/>
                </a:ln>
                <a:solidFill>
                  <a:srgbClr val="001F5F"/>
                </a:solidFill>
                <a:effectLst/>
                <a:uLnTx/>
                <a:uFillTx/>
                <a:latin typeface="Calibri"/>
                <a:cs typeface="Calibri"/>
              </a:rPr>
              <a:t> </a:t>
            </a:r>
            <a:r>
              <a:rPr kumimoji="0" sz="2000" b="0" i="0" u="none" strike="noStrike" kern="0" cap="none" spc="-10" normalizeH="0" baseline="0" noProof="0" dirty="0">
                <a:ln>
                  <a:noFill/>
                </a:ln>
                <a:solidFill>
                  <a:srgbClr val="1F2023"/>
                </a:solidFill>
                <a:effectLst/>
                <a:uLnTx/>
                <a:uFillTx/>
                <a:latin typeface="Calibri"/>
                <a:cs typeface="Calibri"/>
              </a:rPr>
              <a:t>(</a:t>
            </a:r>
            <a:r>
              <a:rPr kumimoji="0" sz="2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Oxford</a:t>
            </a:r>
            <a:r>
              <a:rPr kumimoji="0" sz="2000" b="0" i="0" u="none" strike="noStrike" kern="0" cap="none" spc="-10" normalizeH="0" baseline="0" noProof="0" dirty="0">
                <a:ln>
                  <a:noFill/>
                </a:ln>
                <a:solidFill>
                  <a:srgbClr val="0562C1"/>
                </a:solidFill>
                <a:effectLst/>
                <a:uLnTx/>
                <a:uFillTx/>
                <a:latin typeface="Calibri"/>
                <a:cs typeface="Calibri"/>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Languages</a:t>
            </a:r>
            <a:r>
              <a:rPr kumimoji="0" sz="2000" b="0" i="0" u="sng" strike="noStrike" kern="0" cap="none" spc="-50"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and</a:t>
            </a:r>
            <a:r>
              <a:rPr kumimoji="0" sz="2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Google</a:t>
            </a:r>
            <a:r>
              <a:rPr kumimoji="0" sz="2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2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English</a:t>
            </a:r>
            <a:r>
              <a:rPr kumimoji="0" sz="2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2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Oxford</a:t>
            </a:r>
            <a:r>
              <a:rPr kumimoji="0" sz="20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Languages</a:t>
            </a:r>
            <a:r>
              <a:rPr kumimoji="0" sz="2000" b="0" i="0" u="sng" strike="noStrike" kern="0" cap="none" spc="-35" normalizeH="0" baseline="0" noProof="0" dirty="0">
                <a:ln>
                  <a:noFill/>
                </a:ln>
                <a:solidFill>
                  <a:srgbClr val="0562C1"/>
                </a:solidFill>
                <a:effectLst/>
                <a:uLnTx/>
                <a:uFill>
                  <a:solidFill>
                    <a:srgbClr val="0562C1"/>
                  </a:solidFill>
                </a:uFill>
                <a:latin typeface="Calibri"/>
                <a:cs typeface="Calibri"/>
                <a:hlinkClick r:id="rId3"/>
              </a:rPr>
              <a:t> </a:t>
            </a:r>
            <a:r>
              <a:rPr kumimoji="0" sz="2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(oup.com)</a:t>
            </a:r>
            <a:r>
              <a:rPr kumimoji="0" sz="2000" b="0" i="0" u="none" strike="noStrike" kern="0" cap="none" spc="-10" normalizeH="0" baseline="0" noProof="0" dirty="0">
                <a:ln>
                  <a:noFill/>
                </a:ln>
                <a:solidFill>
                  <a:sysClr val="windowText" lastClr="000000"/>
                </a:solidFill>
                <a:effectLst/>
                <a:uLnTx/>
                <a:uFillTx/>
                <a:latin typeface="Calibri"/>
                <a:cs typeface="Calibri"/>
              </a:rPr>
              <a: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241300" marR="1279525" lvl="0" indent="-228600" defTabSz="914400" eaLnBrk="1" fontAlgn="auto" latinLnBrk="0" hangingPunct="1">
              <a:lnSpc>
                <a:spcPts val="3030"/>
              </a:lnSpc>
              <a:spcBef>
                <a:spcPts val="995"/>
              </a:spcBef>
              <a:spcAft>
                <a:spcPts val="0"/>
              </a:spcAft>
              <a:buClrTx/>
              <a:buSzTx/>
              <a:buFont typeface="Arial"/>
              <a:buChar char="•"/>
              <a:tabLst>
                <a:tab pos="241300" algn="l"/>
              </a:tabLst>
              <a:defRPr/>
            </a:pPr>
            <a:r>
              <a:rPr kumimoji="0" sz="2800" b="1" i="0" u="none" strike="noStrike" kern="0" cap="none" spc="0" normalizeH="0" baseline="0" noProof="0" dirty="0">
                <a:ln>
                  <a:noFill/>
                </a:ln>
                <a:solidFill>
                  <a:srgbClr val="001F5F"/>
                </a:solidFill>
                <a:effectLst/>
                <a:uLnTx/>
                <a:uFillTx/>
                <a:latin typeface="Calibri"/>
                <a:cs typeface="Calibri"/>
              </a:rPr>
              <a:t>Aseptic</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Preventing</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infection;</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free</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or</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freed</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pathogenic </a:t>
            </a:r>
            <a:r>
              <a:rPr kumimoji="0" sz="2800" b="0" i="0" u="none" strike="noStrike" kern="0" cap="none" spc="-20" normalizeH="0" baseline="0" noProof="0" dirty="0">
                <a:ln>
                  <a:noFill/>
                </a:ln>
                <a:solidFill>
                  <a:srgbClr val="001F5F"/>
                </a:solidFill>
                <a:effectLst/>
                <a:uLnTx/>
                <a:uFillTx/>
                <a:latin typeface="Calibri"/>
                <a:cs typeface="Calibri"/>
              </a:rPr>
              <a:t>microorganisms</a:t>
            </a:r>
            <a:r>
              <a:rPr kumimoji="0" sz="2800" b="0" i="0" u="none" strike="noStrike" kern="0" cap="none" spc="135" normalizeH="0" baseline="0" noProof="0" dirty="0">
                <a:ln>
                  <a:noFill/>
                </a:ln>
                <a:solidFill>
                  <a:srgbClr val="001F5F"/>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a:t>
            </a:r>
            <a:r>
              <a:rPr kumimoji="0" sz="2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https://www.merriam-</a:t>
            </a:r>
            <a:r>
              <a:rPr kumimoji="0" sz="2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webster.com/dictionary/aseptic</a:t>
            </a:r>
            <a:r>
              <a:rPr kumimoji="0" sz="2000" b="0" i="0" u="none" strike="noStrike" kern="0" cap="none" spc="-10" normalizeH="0" baseline="0" noProof="0" dirty="0">
                <a:ln>
                  <a:noFill/>
                </a:ln>
                <a:solidFill>
                  <a:sysClr val="windowText" lastClr="000000"/>
                </a:solidFill>
                <a:effectLst/>
                <a:uLnTx/>
                <a:uFillTx/>
                <a:latin typeface="Calibri"/>
                <a:cs typeface="Calibri"/>
              </a:rPr>
              <a: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3030"/>
              </a:lnSpc>
              <a:spcBef>
                <a:spcPts val="980"/>
              </a:spcBef>
              <a:spcAft>
                <a:spcPts val="0"/>
              </a:spcAft>
              <a:buClrTx/>
              <a:buSzTx/>
              <a:buFontTx/>
              <a:buChar char="•"/>
              <a:tabLst>
                <a:tab pos="241300" algn="l"/>
                <a:tab pos="321310" algn="l"/>
              </a:tabLst>
              <a:defRPr/>
            </a:pPr>
            <a:r>
              <a:rPr kumimoji="0" sz="2800" b="0" i="0" u="none" strike="noStrike" kern="0" cap="none" spc="0" normalizeH="0" baseline="0" noProof="0" dirty="0">
                <a:ln>
                  <a:noFill/>
                </a:ln>
                <a:solidFill>
                  <a:srgbClr val="001F5F"/>
                </a:solidFill>
                <a:effectLst/>
                <a:uLnTx/>
                <a:uFillTx/>
                <a:latin typeface="Arial"/>
                <a:cs typeface="Arial"/>
              </a:rPr>
              <a:t>	</a:t>
            </a:r>
            <a:r>
              <a:rPr kumimoji="0" sz="2800" b="1" i="0" u="none" strike="noStrike" kern="0" cap="none" spc="0" normalizeH="0" baseline="0" noProof="0" dirty="0">
                <a:ln>
                  <a:noFill/>
                </a:ln>
                <a:solidFill>
                  <a:srgbClr val="001F5F"/>
                </a:solidFill>
                <a:effectLst/>
                <a:uLnTx/>
                <a:uFillTx/>
                <a:latin typeface="Calibri"/>
                <a:cs typeface="Calibri"/>
              </a:rPr>
              <a:t>Aseptic</a:t>
            </a:r>
            <a:r>
              <a:rPr kumimoji="0" sz="2800" b="1" i="0" u="none" strike="noStrike" kern="0" cap="none" spc="-80" normalizeH="0" baseline="0" noProof="0" dirty="0">
                <a:ln>
                  <a:noFill/>
                </a:ln>
                <a:solidFill>
                  <a:srgbClr val="001F5F"/>
                </a:solidFill>
                <a:effectLst/>
                <a:uLnTx/>
                <a:uFillTx/>
                <a:latin typeface="Calibri"/>
                <a:cs typeface="Calibri"/>
              </a:rPr>
              <a:t> </a:t>
            </a:r>
            <a:r>
              <a:rPr kumimoji="0" sz="2800" b="1" i="0" u="none" strike="noStrike" kern="0" cap="none" spc="-30" normalizeH="0" baseline="0" noProof="0" dirty="0">
                <a:ln>
                  <a:noFill/>
                </a:ln>
                <a:solidFill>
                  <a:srgbClr val="001F5F"/>
                </a:solidFill>
                <a:effectLst/>
                <a:uLnTx/>
                <a:uFillTx/>
                <a:latin typeface="Calibri"/>
                <a:cs typeface="Calibri"/>
              </a:rPr>
              <a:t>Technique</a:t>
            </a:r>
            <a:r>
              <a:rPr kumimoji="0" sz="2800" b="0" i="0" u="none" strike="noStrike" kern="0" cap="none" spc="-30" normalizeH="0" baseline="0" noProof="0" dirty="0">
                <a:ln>
                  <a:noFill/>
                </a:ln>
                <a:solidFill>
                  <a:srgbClr val="001F5F"/>
                </a:solidFill>
                <a:effectLst/>
                <a:uLnTx/>
                <a:uFillTx/>
                <a:latin typeface="Calibri"/>
                <a:cs typeface="Calibri"/>
              </a:rPr>
              <a:t>:</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Strict</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procedures</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prevent</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any</a:t>
            </a:r>
            <a:r>
              <a:rPr kumimoji="0" sz="2800" b="0" i="0" u="none" strike="noStrike" kern="0" cap="none" spc="-11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organisms</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from </a:t>
            </a:r>
            <a:r>
              <a:rPr kumimoji="0" sz="2800" b="0" i="0" u="none" strike="noStrike" kern="0" cap="none" spc="-10" normalizeH="0" baseline="0" noProof="0" dirty="0">
                <a:ln>
                  <a:noFill/>
                </a:ln>
                <a:solidFill>
                  <a:srgbClr val="001F5F"/>
                </a:solidFill>
                <a:effectLst/>
                <a:uLnTx/>
                <a:uFillTx/>
                <a:latin typeface="Calibri"/>
                <a:cs typeface="Calibri"/>
              </a:rPr>
              <a:t>entering</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causing</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infection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702310" lvl="0" indent="-228600" defTabSz="914400" eaLnBrk="1" fontAlgn="auto" latinLnBrk="0" hangingPunct="1">
              <a:lnSpc>
                <a:spcPts val="3020"/>
              </a:lnSpc>
              <a:spcBef>
                <a:spcPts val="994"/>
              </a:spcBef>
              <a:spcAft>
                <a:spcPts val="0"/>
              </a:spcAft>
              <a:buClrTx/>
              <a:buSzTx/>
              <a:buFont typeface="Arial"/>
              <a:buChar char="•"/>
              <a:tabLst>
                <a:tab pos="240665" algn="l"/>
              </a:tabLst>
              <a:defRPr/>
            </a:pPr>
            <a:r>
              <a:rPr kumimoji="0" sz="2800" b="1" i="0" u="none" strike="noStrike" kern="0" cap="none" spc="0" normalizeH="0" baseline="0" noProof="0" dirty="0">
                <a:ln>
                  <a:noFill/>
                </a:ln>
                <a:solidFill>
                  <a:srgbClr val="001F5F"/>
                </a:solidFill>
                <a:effectLst/>
                <a:uLnTx/>
                <a:uFillTx/>
                <a:latin typeface="Calibri"/>
                <a:cs typeface="Calibri"/>
              </a:rPr>
              <a:t>Aseptic</a:t>
            </a:r>
            <a:r>
              <a:rPr kumimoji="0" sz="2800" b="1" i="0" u="none" strike="noStrike" kern="0" cap="none" spc="-65"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Non</a:t>
            </a:r>
            <a:r>
              <a:rPr kumimoji="0" sz="2800" b="1" i="0" u="none" strike="noStrike" kern="0" cap="none" spc="-85" normalizeH="0" baseline="0" noProof="0" dirty="0">
                <a:ln>
                  <a:noFill/>
                </a:ln>
                <a:solidFill>
                  <a:srgbClr val="001F5F"/>
                </a:solidFill>
                <a:effectLst/>
                <a:uLnTx/>
                <a:uFillTx/>
                <a:latin typeface="Calibri"/>
                <a:cs typeface="Calibri"/>
              </a:rPr>
              <a:t> </a:t>
            </a:r>
            <a:r>
              <a:rPr kumimoji="0" sz="2800" b="1" i="0" u="none" strike="noStrike" kern="0" cap="none" spc="-45" normalizeH="0" baseline="0" noProof="0" dirty="0">
                <a:ln>
                  <a:noFill/>
                </a:ln>
                <a:solidFill>
                  <a:srgbClr val="001F5F"/>
                </a:solidFill>
                <a:effectLst/>
                <a:uLnTx/>
                <a:uFillTx/>
                <a:latin typeface="Calibri"/>
                <a:cs typeface="Calibri"/>
              </a:rPr>
              <a:t>Touch</a:t>
            </a:r>
            <a:r>
              <a:rPr kumimoji="0" sz="2800" b="1" i="0" u="none" strike="noStrike" kern="0" cap="none" spc="-75" normalizeH="0" baseline="0" noProof="0" dirty="0">
                <a:ln>
                  <a:noFill/>
                </a:ln>
                <a:solidFill>
                  <a:srgbClr val="001F5F"/>
                </a:solidFill>
                <a:effectLst/>
                <a:uLnTx/>
                <a:uFillTx/>
                <a:latin typeface="Calibri"/>
                <a:cs typeface="Calibri"/>
              </a:rPr>
              <a:t> </a:t>
            </a:r>
            <a:r>
              <a:rPr kumimoji="0" sz="2800" b="1" i="0" u="none" strike="noStrike" kern="0" cap="none" spc="-30" normalizeH="0" baseline="0" noProof="0" dirty="0">
                <a:ln>
                  <a:noFill/>
                </a:ln>
                <a:solidFill>
                  <a:srgbClr val="001F5F"/>
                </a:solidFill>
                <a:effectLst/>
                <a:uLnTx/>
                <a:uFillTx/>
                <a:latin typeface="Calibri"/>
                <a:cs typeface="Calibri"/>
              </a:rPr>
              <a:t>Technique</a:t>
            </a:r>
            <a:r>
              <a:rPr kumimoji="0" sz="2800" b="1" i="0" u="none" strike="noStrike" kern="0" cap="none" spc="-75"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(ANTT®)</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international</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clinical </a:t>
            </a:r>
            <a:r>
              <a:rPr kumimoji="0" sz="2800" b="0" i="0" u="none" strike="noStrike" kern="0" cap="none" spc="0" normalizeH="0" baseline="0" noProof="0" dirty="0">
                <a:ln>
                  <a:noFill/>
                </a:ln>
                <a:solidFill>
                  <a:srgbClr val="001F5F"/>
                </a:solidFill>
                <a:effectLst/>
                <a:uLnTx/>
                <a:uFillTx/>
                <a:latin typeface="Calibri"/>
                <a:cs typeface="Calibri"/>
              </a:rPr>
              <a:t>practice</a:t>
            </a:r>
            <a:r>
              <a:rPr kumimoji="0" sz="2800" b="0" i="0" u="none" strike="noStrike" kern="0" cap="none" spc="-120"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framework</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originated</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by</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35" normalizeH="0" baseline="0" noProof="0" dirty="0">
                <a:ln>
                  <a:noFill/>
                </a:ln>
                <a:solidFill>
                  <a:srgbClr val="001F5F"/>
                </a:solidFill>
                <a:effectLst/>
                <a:uLnTx/>
                <a:uFillTx/>
                <a:latin typeface="Calibri"/>
                <a:cs typeface="Calibri"/>
              </a:rPr>
              <a:t>Rowley</a:t>
            </a:r>
            <a:r>
              <a:rPr kumimoji="0" sz="2800" b="0" i="0" u="none" strike="noStrike" kern="0" cap="none" spc="-22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for</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technique</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for</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all </a:t>
            </a:r>
            <a:r>
              <a:rPr kumimoji="0" sz="2800" b="0" i="0" u="none" strike="noStrike" kern="0" cap="none" spc="0" normalizeH="0" baseline="0" noProof="0" dirty="0">
                <a:ln>
                  <a:noFill/>
                </a:ln>
                <a:solidFill>
                  <a:srgbClr val="001F5F"/>
                </a:solidFill>
                <a:effectLst/>
                <a:uLnTx/>
                <a:uFillTx/>
                <a:latin typeface="Calibri"/>
                <a:cs typeface="Calibri"/>
              </a:rPr>
              <a:t>clinically</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invasive</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procedures,</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that</a:t>
            </a:r>
            <a:r>
              <a:rPr kumimoji="0" sz="2800" b="0" i="0" u="none" strike="noStrike" kern="0" cap="none" spc="-10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maintains</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asepsis</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is</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non- </a:t>
            </a:r>
            <a:r>
              <a:rPr kumimoji="0" sz="2800" b="0" i="0" u="none" strike="noStrike" kern="0" cap="none" spc="0" normalizeH="0" baseline="0" noProof="0" dirty="0">
                <a:ln>
                  <a:noFill/>
                </a:ln>
                <a:solidFill>
                  <a:srgbClr val="001F5F"/>
                </a:solidFill>
                <a:effectLst/>
                <a:uLnTx/>
                <a:uFillTx/>
                <a:latin typeface="Calibri"/>
                <a:cs typeface="Calibri"/>
              </a:rPr>
              <a:t>touch</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nature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a:spLocks noGrp="1"/>
          </p:cNvSpPr>
          <p:nvPr>
            <p:ph type="title"/>
          </p:nvPr>
        </p:nvSpPr>
        <p:spPr>
          <a:xfrm>
            <a:off x="2205474" y="96319"/>
            <a:ext cx="4307205" cy="63500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Sterile</a:t>
            </a:r>
            <a:r>
              <a:rPr spc="-105" dirty="0">
                <a:solidFill>
                  <a:srgbClr val="C00000"/>
                </a:solidFill>
              </a:rPr>
              <a:t> </a:t>
            </a:r>
            <a:r>
              <a:rPr dirty="0">
                <a:solidFill>
                  <a:srgbClr val="C00000"/>
                </a:solidFill>
              </a:rPr>
              <a:t>or</a:t>
            </a:r>
            <a:r>
              <a:rPr spc="-95" dirty="0">
                <a:solidFill>
                  <a:srgbClr val="C00000"/>
                </a:solidFill>
              </a:rPr>
              <a:t> </a:t>
            </a:r>
            <a:r>
              <a:rPr spc="-10" dirty="0">
                <a:solidFill>
                  <a:srgbClr val="C00000"/>
                </a:solidFill>
              </a:rPr>
              <a:t>Antiseptic?</a:t>
            </a:r>
          </a:p>
        </p:txBody>
      </p:sp>
      <p:sp>
        <p:nvSpPr>
          <p:cNvPr id="4" name="object 4"/>
          <p:cNvSpPr/>
          <p:nvPr/>
        </p:nvSpPr>
        <p:spPr>
          <a:xfrm>
            <a:off x="4753355" y="5967984"/>
            <a:ext cx="7097395" cy="794385"/>
          </a:xfrm>
          <a:custGeom>
            <a:avLst/>
            <a:gdLst/>
            <a:ahLst/>
            <a:cxnLst/>
            <a:rect l="l" t="t" r="r" b="b"/>
            <a:pathLst>
              <a:path w="7097395" h="794384">
                <a:moveTo>
                  <a:pt x="7097268" y="0"/>
                </a:moveTo>
                <a:lnTo>
                  <a:pt x="0" y="0"/>
                </a:lnTo>
                <a:lnTo>
                  <a:pt x="0" y="794003"/>
                </a:lnTo>
                <a:lnTo>
                  <a:pt x="7097268" y="794003"/>
                </a:lnTo>
                <a:lnTo>
                  <a:pt x="70972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6006D-6639-4C90-D9EF-026D43452D38}"/>
              </a:ext>
            </a:extLst>
          </p:cNvPr>
          <p:cNvSpPr>
            <a:spLocks noGrp="1"/>
          </p:cNvSpPr>
          <p:nvPr>
            <p:ph type="title"/>
          </p:nvPr>
        </p:nvSpPr>
        <p:spPr>
          <a:xfrm>
            <a:off x="2015673" y="113665"/>
            <a:ext cx="8780443" cy="1325563"/>
          </a:xfrm>
        </p:spPr>
        <p:txBody>
          <a:bodyPr/>
          <a:lstStyle/>
          <a:p>
            <a:pPr algn="l"/>
            <a:r>
              <a:rPr lang="en-US" sz="4000" dirty="0"/>
              <a:t>Objectives</a:t>
            </a:r>
          </a:p>
        </p:txBody>
      </p:sp>
      <p:sp>
        <p:nvSpPr>
          <p:cNvPr id="4" name="Content Placeholder 3"/>
          <p:cNvSpPr>
            <a:spLocks noGrp="1"/>
          </p:cNvSpPr>
          <p:nvPr>
            <p:ph sz="quarter" idx="10"/>
          </p:nvPr>
        </p:nvSpPr>
        <p:spPr>
          <a:xfrm>
            <a:off x="1476874" y="1690688"/>
            <a:ext cx="10515600" cy="4141788"/>
          </a:xfrm>
        </p:spPr>
        <p:txBody>
          <a:bodyPr/>
          <a:lstStyle/>
          <a:p>
            <a:pPr marL="0" indent="0">
              <a:buNone/>
            </a:pPr>
            <a:r>
              <a:rPr lang="en-US" dirty="0">
                <a:solidFill>
                  <a:srgbClr val="002060"/>
                </a:solidFill>
              </a:rPr>
              <a:t>By the end of this session, in relation to blood stream infections, you will be able to:</a:t>
            </a:r>
          </a:p>
          <a:p>
            <a:r>
              <a:rPr lang="en-US" dirty="0">
                <a:solidFill>
                  <a:srgbClr val="002060"/>
                </a:solidFill>
              </a:rPr>
              <a:t>Describe the importance of prevention </a:t>
            </a:r>
          </a:p>
          <a:p>
            <a:r>
              <a:rPr lang="en-US" dirty="0">
                <a:solidFill>
                  <a:srgbClr val="002060"/>
                </a:solidFill>
              </a:rPr>
              <a:t>List common organisms</a:t>
            </a:r>
          </a:p>
          <a:p>
            <a:r>
              <a:rPr lang="en-US" dirty="0">
                <a:solidFill>
                  <a:srgbClr val="002060"/>
                </a:solidFill>
              </a:rPr>
              <a:t>Recognize key risk factors </a:t>
            </a:r>
          </a:p>
          <a:p>
            <a:r>
              <a:rPr lang="en-US" dirty="0">
                <a:solidFill>
                  <a:srgbClr val="002060"/>
                </a:solidFill>
              </a:rPr>
              <a:t>Note signs and symptoms </a:t>
            </a:r>
          </a:p>
          <a:p>
            <a:r>
              <a:rPr lang="en-US" dirty="0">
                <a:solidFill>
                  <a:srgbClr val="002060"/>
                </a:solidFill>
              </a:rPr>
              <a:t>Highlight key preventative strategies</a:t>
            </a:r>
          </a:p>
        </p:txBody>
      </p:sp>
      <p:sp>
        <p:nvSpPr>
          <p:cNvPr id="5" name="TextBox 4"/>
          <p:cNvSpPr txBox="1"/>
          <p:nvPr/>
        </p:nvSpPr>
        <p:spPr>
          <a:xfrm>
            <a:off x="4784271" y="5934670"/>
            <a:ext cx="7266215" cy="923330"/>
          </a:xfrm>
          <a:prstGeom prst="rect">
            <a:avLst/>
          </a:prstGeom>
          <a:solidFill>
            <a:schemeClr val="bg1"/>
          </a:solidFill>
        </p:spPr>
        <p:txBody>
          <a:bodyPr wrap="square" rtlCol="0">
            <a:spAutoFit/>
          </a:bodyPr>
          <a:lstStyle/>
          <a:p>
            <a:endParaRPr lang="en-CA" dirty="0"/>
          </a:p>
          <a:p>
            <a:r>
              <a:rPr lang="en-CA" dirty="0"/>
              <a:t> </a:t>
            </a:r>
          </a:p>
          <a:p>
            <a:endParaRPr lang="en-CA" dirty="0"/>
          </a:p>
        </p:txBody>
      </p:sp>
    </p:spTree>
    <p:custDataLst>
      <p:tags r:id="rId1"/>
    </p:custDataLst>
    <p:extLst>
      <p:ext uri="{BB962C8B-B14F-4D97-AF65-F5344CB8AC3E}">
        <p14:creationId xmlns:p14="http://schemas.microsoft.com/office/powerpoint/2010/main" val="178233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9B43F22-F89A-A0DF-BEF1-F161671D73DD}"/>
              </a:ext>
            </a:extLst>
          </p:cNvPr>
          <p:cNvSpPr txBox="1"/>
          <p:nvPr/>
        </p:nvSpPr>
        <p:spPr>
          <a:xfrm>
            <a:off x="4753576" y="5968314"/>
            <a:ext cx="7096554" cy="794383"/>
          </a:xfrm>
          <a:prstGeom prst="rect">
            <a:avLst/>
          </a:prstGeom>
          <a:solidFill>
            <a:schemeClr val="bg1"/>
          </a:solidFill>
        </p:spPr>
        <p:txBody>
          <a:bodyPr wrap="square" rtlCol="0">
            <a:spAutoFit/>
          </a:bodyPr>
          <a:lstStyle/>
          <a:p>
            <a:endParaRPr lang="en-CA" dirty="0"/>
          </a:p>
        </p:txBody>
      </p:sp>
      <p:sp>
        <p:nvSpPr>
          <p:cNvPr id="2" name="Title 1"/>
          <p:cNvSpPr>
            <a:spLocks noGrp="1"/>
          </p:cNvSpPr>
          <p:nvPr>
            <p:ph type="title"/>
          </p:nvPr>
        </p:nvSpPr>
        <p:spPr/>
        <p:txBody>
          <a:bodyPr/>
          <a:lstStyle/>
          <a:p>
            <a:pPr algn="just"/>
            <a:r>
              <a:rPr lang="en-US" dirty="0">
                <a:solidFill>
                  <a:srgbClr val="C00000"/>
                </a:solidFill>
              </a:rPr>
              <a:t> </a:t>
            </a:r>
            <a:endParaRPr lang="en-CA" dirty="0">
              <a:solidFill>
                <a:srgbClr val="C00000"/>
              </a:solidFill>
            </a:endParaRPr>
          </a:p>
        </p:txBody>
      </p:sp>
      <p:sp>
        <p:nvSpPr>
          <p:cNvPr id="3" name="Content Placeholder 2"/>
          <p:cNvSpPr>
            <a:spLocks noGrp="1"/>
          </p:cNvSpPr>
          <p:nvPr>
            <p:ph sz="half" idx="1"/>
          </p:nvPr>
        </p:nvSpPr>
        <p:spPr>
          <a:xfrm>
            <a:off x="1550771" y="962797"/>
            <a:ext cx="10484709" cy="5653904"/>
          </a:xfrm>
        </p:spPr>
        <p:txBody>
          <a:bodyPr>
            <a:normAutofit/>
          </a:bodyPr>
          <a:lstStyle/>
          <a:p>
            <a:r>
              <a:rPr lang="en-CA" sz="2600" dirty="0">
                <a:solidFill>
                  <a:srgbClr val="002060"/>
                </a:solidFill>
              </a:rPr>
              <a:t>Developed to define:</a:t>
            </a:r>
          </a:p>
          <a:p>
            <a:pPr lvl="1"/>
            <a:r>
              <a:rPr lang="en-CA" sz="2200" dirty="0">
                <a:solidFill>
                  <a:srgbClr val="002060"/>
                </a:solidFill>
              </a:rPr>
              <a:t> “Key-Part (part of procedure equipment that if contaminated is likely to contaminate the patient, e.g., IV cannula tip) and </a:t>
            </a:r>
          </a:p>
          <a:p>
            <a:pPr lvl="1"/>
            <a:r>
              <a:rPr lang="en-CA" sz="2200" dirty="0">
                <a:solidFill>
                  <a:srgbClr val="002060"/>
                </a:solidFill>
              </a:rPr>
              <a:t>“Key-Site” (any portal of entry, e.g., VAD site) Protection” and </a:t>
            </a:r>
          </a:p>
          <a:p>
            <a:pPr lvl="1"/>
            <a:r>
              <a:rPr lang="en-CA" sz="2200" dirty="0">
                <a:solidFill>
                  <a:srgbClr val="002060"/>
                </a:solidFill>
              </a:rPr>
              <a:t>Detailed terminology (e.g., general, critical, and micro critical aseptic field)</a:t>
            </a:r>
            <a:r>
              <a:rPr lang="en-CA" sz="2200" baseline="30000" dirty="0">
                <a:solidFill>
                  <a:srgbClr val="002060"/>
                </a:solidFill>
              </a:rPr>
              <a:t>4</a:t>
            </a:r>
            <a:endParaRPr lang="en-CA" sz="2200" dirty="0">
              <a:solidFill>
                <a:srgbClr val="002060"/>
              </a:solidFill>
            </a:endParaRPr>
          </a:p>
          <a:p>
            <a:r>
              <a:rPr lang="en-CA" sz="2600" b="1" dirty="0">
                <a:solidFill>
                  <a:srgbClr val="002060"/>
                </a:solidFill>
              </a:rPr>
              <a:t>Standard-ANTT</a:t>
            </a:r>
            <a:r>
              <a:rPr lang="en-CA" sz="2600" dirty="0">
                <a:solidFill>
                  <a:srgbClr val="002060"/>
                </a:solidFill>
              </a:rPr>
              <a:t>: </a:t>
            </a:r>
          </a:p>
          <a:p>
            <a:pPr lvl="1"/>
            <a:r>
              <a:rPr lang="en-CA" sz="2200" dirty="0">
                <a:solidFill>
                  <a:srgbClr val="002060"/>
                </a:solidFill>
              </a:rPr>
              <a:t>A combination of Routine Practices using non-touch technique and Micro Critical Aseptic Field to protect Key-Parts and Key-Sites</a:t>
            </a:r>
          </a:p>
          <a:p>
            <a:pPr lvl="1"/>
            <a:r>
              <a:rPr lang="en-CA" sz="2200" dirty="0">
                <a:solidFill>
                  <a:srgbClr val="002060"/>
                </a:solidFill>
              </a:rPr>
              <a:t>For straightforward and short duration clinical procedures (e.g., VAD flushing and locking)</a:t>
            </a:r>
          </a:p>
          <a:p>
            <a:pPr lvl="1"/>
            <a:r>
              <a:rPr lang="en-CA" sz="2200" dirty="0">
                <a:solidFill>
                  <a:srgbClr val="002060"/>
                </a:solidFill>
              </a:rPr>
              <a:t>If Key-Parts and Key-Sites require direct touch, sterile gloves must be used</a:t>
            </a:r>
          </a:p>
          <a:p>
            <a:r>
              <a:rPr lang="en-CA" sz="2600" b="1" dirty="0">
                <a:solidFill>
                  <a:srgbClr val="002060"/>
                </a:solidFill>
              </a:rPr>
              <a:t>Surgical-ANTT</a:t>
            </a:r>
            <a:r>
              <a:rPr lang="en-CA" sz="2600" dirty="0">
                <a:solidFill>
                  <a:srgbClr val="002060"/>
                </a:solidFill>
              </a:rPr>
              <a:t>: </a:t>
            </a:r>
          </a:p>
          <a:p>
            <a:pPr lvl="1"/>
            <a:r>
              <a:rPr lang="en-CA" sz="2200" dirty="0">
                <a:solidFill>
                  <a:srgbClr val="002060"/>
                </a:solidFill>
              </a:rPr>
              <a:t>A combination of Routine Practices using a sterile drape(s) and barrier precautions to protect Key-Parts and Key-Sites for difficult and/or long duration invasive clinical procedures (e.g., surgery and central line insertion)</a:t>
            </a:r>
          </a:p>
          <a:p>
            <a:endParaRPr lang="en-CA" dirty="0"/>
          </a:p>
        </p:txBody>
      </p:sp>
      <p:sp>
        <p:nvSpPr>
          <p:cNvPr id="5" name="Slide Number Placeholder 4"/>
          <p:cNvSpPr>
            <a:spLocks noGrp="1"/>
          </p:cNvSpPr>
          <p:nvPr>
            <p:ph type="sldNum" sz="quarter" idx="12"/>
          </p:nvPr>
        </p:nvSpPr>
        <p:spPr/>
        <p:txBody>
          <a:bodyPr/>
          <a:lstStyle/>
          <a:p>
            <a:pPr algn="r">
              <a:defRPr/>
            </a:pPr>
            <a:r>
              <a:rPr lang="en-US" dirty="0"/>
              <a:t>  </a:t>
            </a:r>
          </a:p>
        </p:txBody>
      </p:sp>
      <p:sp>
        <p:nvSpPr>
          <p:cNvPr id="4" name="TextBox 3">
            <a:extLst>
              <a:ext uri="{FF2B5EF4-FFF2-40B4-BE49-F238E27FC236}">
                <a16:creationId xmlns:a16="http://schemas.microsoft.com/office/drawing/2014/main" xmlns="" id="{2FF9726B-80A1-3FAE-D4D3-F86BFF52659C}"/>
              </a:ext>
            </a:extLst>
          </p:cNvPr>
          <p:cNvSpPr txBox="1"/>
          <p:nvPr/>
        </p:nvSpPr>
        <p:spPr>
          <a:xfrm>
            <a:off x="2174789" y="95303"/>
            <a:ext cx="8476735" cy="707886"/>
          </a:xfrm>
          <a:prstGeom prst="rect">
            <a:avLst/>
          </a:prstGeom>
          <a:noFill/>
        </p:spPr>
        <p:txBody>
          <a:bodyPr wrap="square" rtlCol="0">
            <a:spAutoFit/>
          </a:bodyPr>
          <a:lstStyle/>
          <a:p>
            <a:r>
              <a:rPr lang="en-CA" sz="4000" dirty="0">
                <a:solidFill>
                  <a:srgbClr val="C00000"/>
                </a:solidFill>
              </a:rPr>
              <a:t>Aseptic Non Touch Technique (ANTT®) </a:t>
            </a:r>
          </a:p>
        </p:txBody>
      </p:sp>
    </p:spTree>
    <p:extLst>
      <p:ext uri="{BB962C8B-B14F-4D97-AF65-F5344CB8AC3E}">
        <p14:creationId xmlns:p14="http://schemas.microsoft.com/office/powerpoint/2010/main" val="3564898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52088" y="5864352"/>
            <a:ext cx="8308975" cy="993775"/>
          </a:xfrm>
          <a:custGeom>
            <a:avLst/>
            <a:gdLst/>
            <a:ahLst/>
            <a:cxnLst/>
            <a:rect l="l" t="t" r="r" b="b"/>
            <a:pathLst>
              <a:path w="8308975" h="993775">
                <a:moveTo>
                  <a:pt x="8308848" y="0"/>
                </a:moveTo>
                <a:lnTo>
                  <a:pt x="0" y="0"/>
                </a:lnTo>
                <a:lnTo>
                  <a:pt x="0" y="993648"/>
                </a:lnTo>
                <a:lnTo>
                  <a:pt x="8308848" y="993648"/>
                </a:lnTo>
                <a:lnTo>
                  <a:pt x="830884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452877" y="148534"/>
            <a:ext cx="2398395" cy="635000"/>
          </a:xfrm>
          <a:prstGeom prst="rect">
            <a:avLst/>
          </a:prstGeom>
        </p:spPr>
        <p:txBody>
          <a:bodyPr vert="horz" wrap="square" lIns="0" tIns="12065" rIns="0" bIns="0" rtlCol="0">
            <a:spAutoFit/>
          </a:bodyPr>
          <a:lstStyle/>
          <a:p>
            <a:pPr marL="12700">
              <a:lnSpc>
                <a:spcPct val="100000"/>
              </a:lnSpc>
              <a:spcBef>
                <a:spcPts val="95"/>
              </a:spcBef>
            </a:pPr>
            <a:r>
              <a:rPr dirty="0"/>
              <a:t>What</a:t>
            </a:r>
            <a:r>
              <a:rPr spc="-125" dirty="0"/>
              <a:t> </a:t>
            </a:r>
            <a:r>
              <a:rPr spc="-20" dirty="0"/>
              <a:t>now?</a:t>
            </a:r>
          </a:p>
        </p:txBody>
      </p:sp>
      <p:sp>
        <p:nvSpPr>
          <p:cNvPr id="4" name="object 4"/>
          <p:cNvSpPr txBox="1">
            <a:spLocks noGrp="1"/>
          </p:cNvSpPr>
          <p:nvPr>
            <p:ph type="body" idx="1"/>
          </p:nvPr>
        </p:nvSpPr>
        <p:spPr>
          <a:prstGeom prst="rect">
            <a:avLst/>
          </a:prstGeom>
        </p:spPr>
        <p:txBody>
          <a:bodyPr vert="horz" wrap="square" lIns="0" tIns="236855" rIns="0" bIns="0" rtlCol="0">
            <a:spAutoFit/>
          </a:bodyPr>
          <a:lstStyle/>
          <a:p>
            <a:pPr marL="149225">
              <a:lnSpc>
                <a:spcPct val="100000"/>
              </a:lnSpc>
              <a:spcBef>
                <a:spcPts val="1865"/>
              </a:spcBef>
            </a:pPr>
            <a:r>
              <a:rPr dirty="0"/>
              <a:t>Back</a:t>
            </a:r>
            <a:r>
              <a:rPr spc="-50" dirty="0"/>
              <a:t> </a:t>
            </a:r>
            <a:r>
              <a:rPr dirty="0"/>
              <a:t>to</a:t>
            </a:r>
            <a:r>
              <a:rPr spc="-45" dirty="0"/>
              <a:t> </a:t>
            </a:r>
            <a:r>
              <a:rPr spc="-10" dirty="0"/>
              <a:t>basics</a:t>
            </a:r>
          </a:p>
          <a:p>
            <a:pPr marL="436245" indent="-423545">
              <a:lnSpc>
                <a:spcPts val="3190"/>
              </a:lnSpc>
              <a:spcBef>
                <a:spcPts val="1760"/>
              </a:spcBef>
              <a:buSzPct val="50000"/>
              <a:buFont typeface="Arial"/>
              <a:buChar char="●"/>
              <a:tabLst>
                <a:tab pos="436245" algn="l"/>
              </a:tabLst>
            </a:pPr>
            <a:r>
              <a:rPr dirty="0"/>
              <a:t>Hand</a:t>
            </a:r>
            <a:r>
              <a:rPr spc="-55" dirty="0"/>
              <a:t> </a:t>
            </a:r>
            <a:r>
              <a:rPr spc="-10" dirty="0"/>
              <a:t>hygiene</a:t>
            </a:r>
          </a:p>
          <a:p>
            <a:pPr marL="436245" indent="-423545">
              <a:lnSpc>
                <a:spcPts val="3025"/>
              </a:lnSpc>
              <a:buSzPct val="50000"/>
              <a:buFont typeface="Arial"/>
              <a:buChar char="●"/>
              <a:tabLst>
                <a:tab pos="436245" algn="l"/>
              </a:tabLst>
            </a:pPr>
            <a:r>
              <a:rPr dirty="0"/>
              <a:t>Change</a:t>
            </a:r>
            <a:r>
              <a:rPr spc="-95" dirty="0"/>
              <a:t> </a:t>
            </a:r>
            <a:r>
              <a:rPr dirty="0"/>
              <a:t>of</a:t>
            </a:r>
            <a:r>
              <a:rPr spc="-90" dirty="0"/>
              <a:t> </a:t>
            </a:r>
            <a:r>
              <a:rPr dirty="0"/>
              <a:t>dressing</a:t>
            </a:r>
            <a:r>
              <a:rPr spc="-60" dirty="0"/>
              <a:t> </a:t>
            </a:r>
            <a:r>
              <a:rPr dirty="0"/>
              <a:t>when</a:t>
            </a:r>
            <a:r>
              <a:rPr spc="-85" dirty="0"/>
              <a:t> </a:t>
            </a:r>
            <a:r>
              <a:rPr spc="-10" dirty="0"/>
              <a:t>needed</a:t>
            </a:r>
          </a:p>
          <a:p>
            <a:pPr marL="436245" marR="1000760" indent="-424180">
              <a:lnSpc>
                <a:spcPts val="3030"/>
              </a:lnSpc>
              <a:spcBef>
                <a:spcPts val="210"/>
              </a:spcBef>
              <a:buSzPct val="50000"/>
              <a:buFont typeface="Arial"/>
              <a:buChar char="●"/>
              <a:tabLst>
                <a:tab pos="436245" algn="l"/>
              </a:tabLst>
            </a:pPr>
            <a:r>
              <a:rPr spc="-20" dirty="0"/>
              <a:t>Removal</a:t>
            </a:r>
            <a:r>
              <a:rPr spc="-65" dirty="0"/>
              <a:t> </a:t>
            </a:r>
            <a:r>
              <a:rPr dirty="0"/>
              <a:t>of</a:t>
            </a:r>
            <a:r>
              <a:rPr spc="-45" dirty="0"/>
              <a:t> </a:t>
            </a:r>
            <a:r>
              <a:rPr dirty="0"/>
              <a:t>line</a:t>
            </a:r>
            <a:r>
              <a:rPr spc="-35" dirty="0"/>
              <a:t> </a:t>
            </a:r>
            <a:r>
              <a:rPr dirty="0"/>
              <a:t>as</a:t>
            </a:r>
            <a:r>
              <a:rPr spc="-35" dirty="0"/>
              <a:t> </a:t>
            </a:r>
            <a:r>
              <a:rPr dirty="0"/>
              <a:t>soon</a:t>
            </a:r>
            <a:r>
              <a:rPr spc="-35" dirty="0"/>
              <a:t> </a:t>
            </a:r>
            <a:r>
              <a:rPr spc="-25" dirty="0"/>
              <a:t>as </a:t>
            </a:r>
            <a:r>
              <a:rPr spc="-10" dirty="0"/>
              <a:t>possible</a:t>
            </a:r>
          </a:p>
          <a:p>
            <a:pPr marL="436245" indent="-423545">
              <a:lnSpc>
                <a:spcPts val="2805"/>
              </a:lnSpc>
              <a:buSzPct val="50000"/>
              <a:buFont typeface="Arial"/>
              <a:buChar char="●"/>
              <a:tabLst>
                <a:tab pos="436245" algn="l"/>
              </a:tabLst>
            </a:pPr>
            <a:r>
              <a:rPr spc="-10" dirty="0"/>
              <a:t>Maintain</a:t>
            </a:r>
            <a:r>
              <a:rPr spc="-100" dirty="0"/>
              <a:t> </a:t>
            </a:r>
            <a:r>
              <a:rPr spc="-10" dirty="0"/>
              <a:t>patency</a:t>
            </a:r>
          </a:p>
          <a:p>
            <a:pPr marL="436245" indent="-423545">
              <a:lnSpc>
                <a:spcPts val="3190"/>
              </a:lnSpc>
              <a:buSzPct val="50000"/>
              <a:buFont typeface="Arial"/>
              <a:buChar char="●"/>
              <a:tabLst>
                <a:tab pos="436245" algn="l"/>
              </a:tabLst>
            </a:pPr>
            <a:r>
              <a:rPr dirty="0"/>
              <a:t>Scrub</a:t>
            </a:r>
            <a:r>
              <a:rPr spc="-45" dirty="0"/>
              <a:t> </a:t>
            </a:r>
            <a:r>
              <a:rPr dirty="0"/>
              <a:t>the</a:t>
            </a:r>
            <a:r>
              <a:rPr spc="-45" dirty="0"/>
              <a:t> </a:t>
            </a:r>
            <a:r>
              <a:rPr dirty="0"/>
              <a:t>hub</a:t>
            </a:r>
            <a:r>
              <a:rPr spc="-35" dirty="0"/>
              <a:t> </a:t>
            </a:r>
            <a:r>
              <a:rPr dirty="0"/>
              <a:t>(or</a:t>
            </a:r>
            <a:r>
              <a:rPr spc="-65" dirty="0"/>
              <a:t> </a:t>
            </a:r>
            <a:r>
              <a:rPr dirty="0"/>
              <a:t>have</a:t>
            </a:r>
            <a:r>
              <a:rPr spc="-60" dirty="0"/>
              <a:t> </a:t>
            </a:r>
            <a:r>
              <a:rPr dirty="0"/>
              <a:t>it</a:t>
            </a:r>
            <a:r>
              <a:rPr spc="-50" dirty="0"/>
              <a:t> </a:t>
            </a:r>
            <a:r>
              <a:rPr spc="-10" dirty="0"/>
              <a:t>done)</a:t>
            </a:r>
          </a:p>
          <a:p>
            <a:pPr>
              <a:lnSpc>
                <a:spcPct val="100000"/>
              </a:lnSpc>
              <a:buClr>
                <a:srgbClr val="001F5F"/>
              </a:buClr>
              <a:buFont typeface="Arial"/>
              <a:buChar char="●"/>
            </a:pPr>
            <a:endParaRPr sz="2200"/>
          </a:p>
          <a:p>
            <a:pPr marL="436245" indent="-423545">
              <a:lnSpc>
                <a:spcPts val="3190"/>
              </a:lnSpc>
              <a:spcBef>
                <a:spcPts val="5"/>
              </a:spcBef>
              <a:buSzPct val="50000"/>
              <a:buFont typeface="Arial"/>
              <a:buChar char="●"/>
              <a:tabLst>
                <a:tab pos="436245" algn="l"/>
              </a:tabLst>
            </a:pPr>
            <a:r>
              <a:rPr dirty="0"/>
              <a:t>Usage</a:t>
            </a:r>
            <a:r>
              <a:rPr spc="-105" dirty="0"/>
              <a:t> </a:t>
            </a:r>
            <a:r>
              <a:rPr dirty="0"/>
              <a:t>of</a:t>
            </a:r>
            <a:r>
              <a:rPr spc="-95" dirty="0"/>
              <a:t> </a:t>
            </a:r>
            <a:r>
              <a:rPr spc="-10" dirty="0"/>
              <a:t>CVAD</a:t>
            </a:r>
            <a:r>
              <a:rPr spc="-80" dirty="0"/>
              <a:t> </a:t>
            </a:r>
            <a:r>
              <a:rPr dirty="0"/>
              <a:t>for</a:t>
            </a:r>
            <a:r>
              <a:rPr spc="-100" dirty="0"/>
              <a:t> </a:t>
            </a:r>
            <a:r>
              <a:rPr spc="-10" dirty="0"/>
              <a:t>blood</a:t>
            </a:r>
          </a:p>
          <a:p>
            <a:pPr marL="436245" indent="-423545">
              <a:lnSpc>
                <a:spcPts val="3190"/>
              </a:lnSpc>
              <a:buSzPct val="50000"/>
              <a:buFont typeface="Arial"/>
              <a:buChar char="●"/>
              <a:tabLst>
                <a:tab pos="436245" algn="l"/>
              </a:tabLst>
            </a:pPr>
            <a:r>
              <a:rPr dirty="0"/>
              <a:t>Antibiotic</a:t>
            </a:r>
            <a:r>
              <a:rPr spc="-145" dirty="0"/>
              <a:t> </a:t>
            </a:r>
            <a:r>
              <a:rPr spc="-10" dirty="0"/>
              <a:t>usage</a:t>
            </a:r>
          </a:p>
        </p:txBody>
      </p:sp>
      <p:sp>
        <p:nvSpPr>
          <p:cNvPr id="5" name="object 5"/>
          <p:cNvSpPr txBox="1"/>
          <p:nvPr/>
        </p:nvSpPr>
        <p:spPr>
          <a:xfrm>
            <a:off x="6714318" y="6140565"/>
            <a:ext cx="413004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rgbClr val="001F5F"/>
                </a:solidFill>
                <a:effectLst/>
                <a:uLnTx/>
                <a:uFillTx/>
                <a:latin typeface="Calibri"/>
                <a:cs typeface="Calibri"/>
              </a:rPr>
              <a:t>Hendler</a:t>
            </a:r>
            <a:r>
              <a:rPr kumimoji="0" sz="1000" b="0" i="0" u="none" strike="noStrike" kern="0" cap="none" spc="-25" normalizeH="0" baseline="0" noProof="0" dirty="0">
                <a:ln>
                  <a:noFill/>
                </a:ln>
                <a:solidFill>
                  <a:srgbClr val="001F5F"/>
                </a:solidFill>
                <a:effectLst/>
                <a:uLnTx/>
                <a:uFillTx/>
                <a:latin typeface="Calibri"/>
                <a:cs typeface="Calibri"/>
              </a:rPr>
              <a:t> </a:t>
            </a:r>
            <a:r>
              <a:rPr kumimoji="0" sz="1000" b="0" i="0" u="none" strike="noStrike" kern="0" cap="none" spc="0" normalizeH="0" baseline="0" noProof="0" dirty="0">
                <a:ln>
                  <a:noFill/>
                </a:ln>
                <a:solidFill>
                  <a:srgbClr val="001F5F"/>
                </a:solidFill>
                <a:effectLst/>
                <a:uLnTx/>
                <a:uFillTx/>
                <a:latin typeface="Calibri"/>
                <a:cs typeface="Calibri"/>
              </a:rPr>
              <a:t>(2022).</a:t>
            </a:r>
            <a:r>
              <a:rPr kumimoji="0" sz="1000" b="0" i="0" u="none" strike="noStrike" kern="0" cap="none" spc="-20" normalizeH="0" baseline="0" noProof="0" dirty="0">
                <a:ln>
                  <a:noFill/>
                </a:ln>
                <a:solidFill>
                  <a:srgbClr val="001F5F"/>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Getting</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back</a:t>
            </a:r>
            <a:r>
              <a:rPr kumimoji="0" sz="1000" b="0" i="0" u="sng" strike="noStrike" kern="0" cap="none" spc="-5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to</a:t>
            </a:r>
            <a:r>
              <a:rPr kumimoji="0" sz="1000" b="0" i="0" u="sng" strike="noStrike" kern="0" cap="none" spc="-4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basics</a:t>
            </a:r>
            <a:r>
              <a:rPr kumimoji="0" sz="10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with</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preventing</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CLABSI</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0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Wolters</a:t>
            </a:r>
            <a:r>
              <a:rPr kumimoji="0" sz="1000" b="0" i="0" u="sng" strike="noStrike" kern="0" cap="none" spc="-4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Kluwer</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grpSp>
        <p:nvGrpSpPr>
          <p:cNvPr id="6" name="object 6"/>
          <p:cNvGrpSpPr/>
          <p:nvPr/>
        </p:nvGrpSpPr>
        <p:grpSpPr>
          <a:xfrm>
            <a:off x="6807708" y="550164"/>
            <a:ext cx="5268595" cy="5039995"/>
            <a:chOff x="6807708" y="550164"/>
            <a:chExt cx="5268595" cy="5039995"/>
          </a:xfrm>
        </p:grpSpPr>
        <p:pic>
          <p:nvPicPr>
            <p:cNvPr id="7" name="object 7"/>
            <p:cNvPicPr/>
            <p:nvPr/>
          </p:nvPicPr>
          <p:blipFill>
            <a:blip r:embed="rId4" cstate="print"/>
            <a:stretch>
              <a:fillRect/>
            </a:stretch>
          </p:blipFill>
          <p:spPr>
            <a:xfrm>
              <a:off x="6807708" y="550164"/>
              <a:ext cx="5190743" cy="3963923"/>
            </a:xfrm>
            <a:prstGeom prst="rect">
              <a:avLst/>
            </a:prstGeom>
          </p:spPr>
        </p:pic>
        <p:sp>
          <p:nvSpPr>
            <p:cNvPr id="8" name="object 8"/>
            <p:cNvSpPr/>
            <p:nvPr/>
          </p:nvSpPr>
          <p:spPr>
            <a:xfrm>
              <a:off x="10447020" y="1805939"/>
              <a:ext cx="1629410" cy="3784600"/>
            </a:xfrm>
            <a:custGeom>
              <a:avLst/>
              <a:gdLst/>
              <a:ahLst/>
              <a:cxnLst/>
              <a:rect l="l" t="t" r="r" b="b"/>
              <a:pathLst>
                <a:path w="1629409" h="3784600">
                  <a:moveTo>
                    <a:pt x="1629155" y="0"/>
                  </a:moveTo>
                  <a:lnTo>
                    <a:pt x="0" y="0"/>
                  </a:lnTo>
                  <a:lnTo>
                    <a:pt x="0" y="3784091"/>
                  </a:lnTo>
                  <a:lnTo>
                    <a:pt x="1629155" y="3784091"/>
                  </a:lnTo>
                  <a:lnTo>
                    <a:pt x="162915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6D2BA2-DA1D-2BC2-FF4F-501D5EC1F89B}"/>
              </a:ext>
            </a:extLst>
          </p:cNvPr>
          <p:cNvSpPr/>
          <p:nvPr/>
        </p:nvSpPr>
        <p:spPr>
          <a:xfrm>
            <a:off x="126124" y="5887763"/>
            <a:ext cx="12065876" cy="97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p:cNvSpPr>
            <a:spLocks noGrp="1"/>
          </p:cNvSpPr>
          <p:nvPr>
            <p:ph type="title"/>
          </p:nvPr>
        </p:nvSpPr>
        <p:spPr>
          <a:xfrm>
            <a:off x="1501367" y="90478"/>
            <a:ext cx="10515600" cy="1325563"/>
          </a:xfrm>
        </p:spPr>
        <p:txBody>
          <a:bodyPr/>
          <a:lstStyle/>
          <a:p>
            <a:r>
              <a:rPr lang="fr-CA" sz="4000" dirty="0">
                <a:hlinkClick r:id="rId4"/>
              </a:rPr>
              <a:t>SHEA/IDSA/APIC Practice </a:t>
            </a:r>
            <a:r>
              <a:rPr lang="fr-CA" sz="4000" dirty="0" err="1">
                <a:hlinkClick r:id="rId4"/>
              </a:rPr>
              <a:t>Recommendation</a:t>
            </a:r>
            <a:r>
              <a:rPr lang="fr-CA" sz="4000" dirty="0">
                <a:hlinkClick r:id="rId4"/>
              </a:rPr>
              <a:t> – </a:t>
            </a:r>
            <a:r>
              <a:rPr lang="fr-CA" sz="2800" dirty="0" err="1">
                <a:hlinkClick r:id="rId4"/>
              </a:rPr>
              <a:t>Strategies</a:t>
            </a:r>
            <a:r>
              <a:rPr lang="fr-CA" sz="2800" dirty="0">
                <a:hlinkClick r:id="rId4"/>
              </a:rPr>
              <a:t> to </a:t>
            </a:r>
            <a:r>
              <a:rPr lang="fr-CA" sz="2800" dirty="0" err="1">
                <a:hlinkClick r:id="rId4"/>
              </a:rPr>
              <a:t>prevent</a:t>
            </a:r>
            <a:r>
              <a:rPr lang="fr-CA" sz="2800" dirty="0">
                <a:hlinkClick r:id="rId4"/>
              </a:rPr>
              <a:t> central-line </a:t>
            </a:r>
            <a:r>
              <a:rPr lang="fr-CA" sz="2800" dirty="0" err="1">
                <a:hlinkClick r:id="rId4"/>
              </a:rPr>
              <a:t>associated</a:t>
            </a:r>
            <a:r>
              <a:rPr lang="fr-CA" sz="2800" dirty="0">
                <a:hlinkClick r:id="rId4"/>
              </a:rPr>
              <a:t> </a:t>
            </a:r>
            <a:r>
              <a:rPr lang="fr-CA" sz="2800" dirty="0" err="1">
                <a:hlinkClick r:id="rId4"/>
              </a:rPr>
              <a:t>blood</a:t>
            </a:r>
            <a:r>
              <a:rPr lang="fr-CA" sz="2800" dirty="0">
                <a:hlinkClick r:id="rId4"/>
              </a:rPr>
              <a:t> </a:t>
            </a:r>
            <a:r>
              <a:rPr lang="fr-CA" sz="2800" dirty="0" err="1">
                <a:hlinkClick r:id="rId4"/>
              </a:rPr>
              <a:t>stream</a:t>
            </a:r>
            <a:r>
              <a:rPr lang="fr-CA" sz="2800" dirty="0">
                <a:hlinkClick r:id="rId4"/>
              </a:rPr>
              <a:t> infections in acute-care </a:t>
            </a:r>
            <a:r>
              <a:rPr lang="fr-CA" sz="2800" dirty="0" err="1">
                <a:hlinkClick r:id="rId4"/>
              </a:rPr>
              <a:t>hospitals</a:t>
            </a:r>
            <a:r>
              <a:rPr lang="fr-CA" sz="2800" dirty="0">
                <a:hlinkClick r:id="rId4"/>
              </a:rPr>
              <a:t>: 2022 Update</a:t>
            </a:r>
            <a:r>
              <a:rPr lang="fr-CA" sz="4000" dirty="0"/>
              <a:t/>
            </a:r>
            <a:br>
              <a:rPr lang="fr-CA" sz="4000" dirty="0"/>
            </a:br>
            <a:endParaRPr lang="en-US" sz="4000" dirty="0"/>
          </a:p>
        </p:txBody>
      </p:sp>
      <p:sp>
        <p:nvSpPr>
          <p:cNvPr id="3" name="Content Placeholder 2"/>
          <p:cNvSpPr>
            <a:spLocks noGrp="1"/>
          </p:cNvSpPr>
          <p:nvPr>
            <p:ph sz="quarter" idx="10"/>
          </p:nvPr>
        </p:nvSpPr>
        <p:spPr>
          <a:xfrm>
            <a:off x="1501367" y="1590917"/>
            <a:ext cx="10515600" cy="6924973"/>
          </a:xfrm>
        </p:spPr>
        <p:txBody>
          <a:bodyPr/>
          <a:lstStyle/>
          <a:p>
            <a:pPr marL="0" indent="0">
              <a:buNone/>
            </a:pPr>
            <a:r>
              <a:rPr lang="fr-CA" b="1" dirty="0">
                <a:solidFill>
                  <a:srgbClr val="002060"/>
                </a:solidFill>
              </a:rPr>
              <a:t>« Essential practices » </a:t>
            </a:r>
            <a:r>
              <a:rPr lang="fr-CA" dirty="0">
                <a:solidFill>
                  <a:srgbClr val="002060"/>
                </a:solidFill>
              </a:rPr>
              <a:t>- use:</a:t>
            </a:r>
          </a:p>
          <a:p>
            <a:pPr marL="457200" indent="-457200">
              <a:buFont typeface="Arial" panose="020B0604020202020204" pitchFamily="34" charset="0"/>
              <a:buChar char="•"/>
            </a:pPr>
            <a:r>
              <a:rPr lang="fr-CA" dirty="0" err="1">
                <a:solidFill>
                  <a:srgbClr val="002060"/>
                </a:solidFill>
              </a:rPr>
              <a:t>Subclavian</a:t>
            </a:r>
            <a:r>
              <a:rPr lang="fr-CA" dirty="0">
                <a:solidFill>
                  <a:srgbClr val="002060"/>
                </a:solidFill>
              </a:rPr>
              <a:t> </a:t>
            </a:r>
            <a:r>
              <a:rPr lang="fr-CA" dirty="0" err="1">
                <a:solidFill>
                  <a:srgbClr val="002060"/>
                </a:solidFill>
              </a:rPr>
              <a:t>vein</a:t>
            </a:r>
            <a:endParaRPr lang="fr-CA" dirty="0">
              <a:solidFill>
                <a:srgbClr val="002060"/>
              </a:solidFill>
            </a:endParaRPr>
          </a:p>
          <a:p>
            <a:pPr marL="457200" indent="-457200">
              <a:buFont typeface="Arial" panose="020B0604020202020204" pitchFamily="34" charset="0"/>
              <a:buChar char="•"/>
            </a:pPr>
            <a:r>
              <a:rPr lang="fr-CA" dirty="0" err="1">
                <a:solidFill>
                  <a:srgbClr val="002060"/>
                </a:solidFill>
              </a:rPr>
              <a:t>Ultrasound</a:t>
            </a:r>
            <a:r>
              <a:rPr lang="fr-CA" dirty="0">
                <a:solidFill>
                  <a:srgbClr val="002060"/>
                </a:solidFill>
              </a:rPr>
              <a:t> guidance</a:t>
            </a:r>
          </a:p>
          <a:p>
            <a:pPr marL="457200" indent="-457200">
              <a:buFont typeface="Arial" panose="020B0604020202020204" pitchFamily="34" charset="0"/>
              <a:buChar char="•"/>
            </a:pPr>
            <a:r>
              <a:rPr lang="fr-CA" dirty="0">
                <a:solidFill>
                  <a:srgbClr val="002060"/>
                </a:solidFill>
              </a:rPr>
              <a:t>Chlorhexidine dressings</a:t>
            </a:r>
          </a:p>
          <a:p>
            <a:pPr marL="457200" indent="-457200">
              <a:buFont typeface="Arial" panose="020B0604020202020204" pitchFamily="34" charset="0"/>
              <a:buChar char="•"/>
            </a:pPr>
            <a:r>
              <a:rPr lang="fr-CA" dirty="0">
                <a:solidFill>
                  <a:srgbClr val="002060"/>
                </a:solidFill>
              </a:rPr>
              <a:t>Tubing replacement up to 7 </a:t>
            </a:r>
            <a:r>
              <a:rPr lang="fr-CA" dirty="0" err="1">
                <a:solidFill>
                  <a:srgbClr val="002060"/>
                </a:solidFill>
              </a:rPr>
              <a:t>days</a:t>
            </a:r>
            <a:endParaRPr lang="fr-CA" dirty="0">
              <a:solidFill>
                <a:srgbClr val="002060"/>
              </a:solidFill>
            </a:endParaRPr>
          </a:p>
          <a:p>
            <a:pPr marL="0" indent="0">
              <a:buNone/>
            </a:pPr>
            <a:endParaRPr lang="fr-CA" sz="200" dirty="0">
              <a:solidFill>
                <a:srgbClr val="002060"/>
              </a:solidFill>
            </a:endParaRPr>
          </a:p>
          <a:p>
            <a:pPr marL="0" indent="0">
              <a:buNone/>
            </a:pPr>
            <a:r>
              <a:rPr lang="fr-CA" b="1" dirty="0">
                <a:solidFill>
                  <a:srgbClr val="002060"/>
                </a:solidFill>
              </a:rPr>
              <a:t>« </a:t>
            </a:r>
            <a:r>
              <a:rPr lang="fr-CA" b="1" dirty="0" err="1">
                <a:solidFill>
                  <a:srgbClr val="002060"/>
                </a:solidFill>
              </a:rPr>
              <a:t>Additional</a:t>
            </a:r>
            <a:r>
              <a:rPr lang="fr-CA" b="1" dirty="0">
                <a:solidFill>
                  <a:srgbClr val="002060"/>
                </a:solidFill>
              </a:rPr>
              <a:t> </a:t>
            </a:r>
            <a:r>
              <a:rPr lang="fr-CA" b="1" dirty="0" err="1">
                <a:solidFill>
                  <a:srgbClr val="002060"/>
                </a:solidFill>
              </a:rPr>
              <a:t>Approaches</a:t>
            </a:r>
            <a:r>
              <a:rPr lang="fr-CA" b="1" dirty="0">
                <a:solidFill>
                  <a:srgbClr val="002060"/>
                </a:solidFill>
              </a:rPr>
              <a:t> »</a:t>
            </a:r>
          </a:p>
          <a:p>
            <a:pPr marL="457200" indent="-457200">
              <a:buFont typeface="Arial" panose="020B0604020202020204" pitchFamily="34" charset="0"/>
              <a:buChar char="•"/>
            </a:pPr>
            <a:r>
              <a:rPr lang="fr-CA" dirty="0" err="1">
                <a:solidFill>
                  <a:srgbClr val="002060"/>
                </a:solidFill>
              </a:rPr>
              <a:t>Antimicrobial</a:t>
            </a:r>
            <a:r>
              <a:rPr lang="fr-CA" dirty="0">
                <a:solidFill>
                  <a:srgbClr val="002060"/>
                </a:solidFill>
              </a:rPr>
              <a:t> </a:t>
            </a:r>
            <a:r>
              <a:rPr lang="fr-CA" dirty="0" err="1">
                <a:solidFill>
                  <a:srgbClr val="002060"/>
                </a:solidFill>
              </a:rPr>
              <a:t>ointment</a:t>
            </a:r>
            <a:r>
              <a:rPr lang="fr-CA" dirty="0">
                <a:solidFill>
                  <a:srgbClr val="002060"/>
                </a:solidFill>
              </a:rPr>
              <a:t> for HD </a:t>
            </a:r>
            <a:r>
              <a:rPr lang="fr-CA" dirty="0" err="1">
                <a:solidFill>
                  <a:srgbClr val="002060"/>
                </a:solidFill>
              </a:rPr>
              <a:t>catheter</a:t>
            </a:r>
            <a:r>
              <a:rPr lang="fr-CA" dirty="0">
                <a:solidFill>
                  <a:srgbClr val="002060"/>
                </a:solidFill>
              </a:rPr>
              <a:t> site </a:t>
            </a:r>
          </a:p>
          <a:p>
            <a:pPr marL="457200" indent="-457200">
              <a:buFont typeface="Arial" panose="020B0604020202020204" pitchFamily="34" charset="0"/>
              <a:buChar char="•"/>
            </a:pPr>
            <a:r>
              <a:rPr lang="fr-CA" dirty="0" err="1">
                <a:solidFill>
                  <a:srgbClr val="002060"/>
                </a:solidFill>
              </a:rPr>
              <a:t>Antiseptic</a:t>
            </a:r>
            <a:r>
              <a:rPr lang="fr-CA" dirty="0">
                <a:solidFill>
                  <a:srgbClr val="002060"/>
                </a:solidFill>
              </a:rPr>
              <a:t> caps</a:t>
            </a:r>
          </a:p>
          <a:p>
            <a:pPr marL="457200" indent="-457200">
              <a:buFont typeface="Arial" panose="020B0604020202020204" pitchFamily="34" charset="0"/>
              <a:buChar char="•"/>
            </a:pPr>
            <a:r>
              <a:rPr lang="fr-CA" dirty="0">
                <a:solidFill>
                  <a:srgbClr val="002060"/>
                </a:solidFill>
              </a:rPr>
              <a:t>Importance of infusion teams</a:t>
            </a:r>
          </a:p>
          <a:p>
            <a:pPr marL="457200" indent="-457200">
              <a:buFont typeface="Arial" panose="020B0604020202020204" pitchFamily="34" charset="0"/>
              <a:buChar char="•"/>
            </a:pPr>
            <a:r>
              <a:rPr lang="fr-CA" dirty="0" err="1">
                <a:solidFill>
                  <a:srgbClr val="002060"/>
                </a:solidFill>
              </a:rPr>
              <a:t>Sutureless</a:t>
            </a:r>
            <a:r>
              <a:rPr lang="fr-CA" dirty="0">
                <a:solidFill>
                  <a:srgbClr val="002060"/>
                </a:solidFill>
              </a:rPr>
              <a:t> </a:t>
            </a:r>
            <a:r>
              <a:rPr lang="fr-CA" dirty="0" err="1">
                <a:solidFill>
                  <a:srgbClr val="002060"/>
                </a:solidFill>
              </a:rPr>
              <a:t>securement</a:t>
            </a:r>
            <a:endParaRPr lang="fr-CA" dirty="0">
              <a:solidFill>
                <a:srgbClr val="002060"/>
              </a:solidFill>
            </a:endParaRPr>
          </a:p>
          <a:p>
            <a:pPr marL="457200" indent="-457200">
              <a:buFont typeface="Arial" panose="020B0604020202020204" pitchFamily="34" charset="0"/>
              <a:buChar char="•"/>
            </a:pPr>
            <a:endParaRPr lang="fr-CA" dirty="0"/>
          </a:p>
          <a:p>
            <a:endParaRPr lang="fr-CA" dirty="0"/>
          </a:p>
          <a:p>
            <a:endParaRPr lang="fr-CA" dirty="0"/>
          </a:p>
          <a:p>
            <a:endParaRPr lang="fr-CA" dirty="0"/>
          </a:p>
          <a:p>
            <a:endParaRPr lang="fr-CA" dirty="0"/>
          </a:p>
          <a:p>
            <a:endParaRPr lang="en-US" dirty="0"/>
          </a:p>
        </p:txBody>
      </p:sp>
      <p:pic>
        <p:nvPicPr>
          <p:cNvPr id="5" name="Picture 4">
            <a:extLst>
              <a:ext uri="{FF2B5EF4-FFF2-40B4-BE49-F238E27FC236}">
                <a16:creationId xmlns:a16="http://schemas.microsoft.com/office/drawing/2014/main" xmlns="" id="{725D1200-3FCF-DFCA-A042-AC4E4858FF5D}"/>
              </a:ext>
            </a:extLst>
          </p:cNvPr>
          <p:cNvPicPr>
            <a:picLocks noChangeAspect="1"/>
          </p:cNvPicPr>
          <p:nvPr/>
        </p:nvPicPr>
        <p:blipFill>
          <a:blip r:embed="rId5"/>
          <a:stretch>
            <a:fillRect/>
          </a:stretch>
        </p:blipFill>
        <p:spPr>
          <a:xfrm>
            <a:off x="9044991" y="1915412"/>
            <a:ext cx="2278108" cy="1692761"/>
          </a:xfrm>
          <a:prstGeom prst="rect">
            <a:avLst/>
          </a:prstGeom>
        </p:spPr>
      </p:pic>
      <p:pic>
        <p:nvPicPr>
          <p:cNvPr id="7" name="Picture 6">
            <a:extLst>
              <a:ext uri="{FF2B5EF4-FFF2-40B4-BE49-F238E27FC236}">
                <a16:creationId xmlns:a16="http://schemas.microsoft.com/office/drawing/2014/main" xmlns="" id="{73F7E3BD-41D2-95A6-C601-DCD8FF19DC50}"/>
              </a:ext>
            </a:extLst>
          </p:cNvPr>
          <p:cNvPicPr>
            <a:picLocks noChangeAspect="1"/>
          </p:cNvPicPr>
          <p:nvPr/>
        </p:nvPicPr>
        <p:blipFill>
          <a:blip r:embed="rId6"/>
          <a:stretch>
            <a:fillRect/>
          </a:stretch>
        </p:blipFill>
        <p:spPr>
          <a:xfrm>
            <a:off x="9063603" y="3849115"/>
            <a:ext cx="2240883" cy="2267247"/>
          </a:xfrm>
          <a:prstGeom prst="rect">
            <a:avLst/>
          </a:prstGeom>
        </p:spPr>
      </p:pic>
      <p:sp>
        <p:nvSpPr>
          <p:cNvPr id="4" name="object 12">
            <a:extLst>
              <a:ext uri="{FF2B5EF4-FFF2-40B4-BE49-F238E27FC236}">
                <a16:creationId xmlns:a16="http://schemas.microsoft.com/office/drawing/2014/main" xmlns="" id="{F330A473-1F18-355D-C098-4BBB870753E2}"/>
              </a:ext>
            </a:extLst>
          </p:cNvPr>
          <p:cNvSpPr txBox="1"/>
          <p:nvPr/>
        </p:nvSpPr>
        <p:spPr>
          <a:xfrm>
            <a:off x="9123732" y="6398281"/>
            <a:ext cx="210248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researchgate.net</a:t>
            </a:r>
            <a:r>
              <a:rPr kumimoji="0" sz="1000" b="0" i="0" u="none" strike="noStrike" kern="0" cap="none" spc="25" normalizeH="0" baseline="0" noProof="0" dirty="0">
                <a:ln>
                  <a:noFill/>
                </a:ln>
                <a:solidFill>
                  <a:srgbClr val="0562C1"/>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and</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8"/>
              </a:rPr>
              <a:t>BD</a:t>
            </a: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Tree>
    <p:custDataLst>
      <p:tags r:id="rId1"/>
    </p:custDataLst>
    <p:extLst>
      <p:ext uri="{BB962C8B-B14F-4D97-AF65-F5344CB8AC3E}">
        <p14:creationId xmlns:p14="http://schemas.microsoft.com/office/powerpoint/2010/main" val="29987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98264" y="5690615"/>
            <a:ext cx="7793990" cy="1167765"/>
          </a:xfrm>
          <a:custGeom>
            <a:avLst/>
            <a:gdLst/>
            <a:ahLst/>
            <a:cxnLst/>
            <a:rect l="l" t="t" r="r" b="b"/>
            <a:pathLst>
              <a:path w="7793990" h="1167765">
                <a:moveTo>
                  <a:pt x="7793736" y="0"/>
                </a:moveTo>
                <a:lnTo>
                  <a:pt x="0" y="0"/>
                </a:lnTo>
                <a:lnTo>
                  <a:pt x="0" y="1167384"/>
                </a:lnTo>
                <a:lnTo>
                  <a:pt x="7793736" y="1167384"/>
                </a:lnTo>
                <a:lnTo>
                  <a:pt x="77937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527353" y="305180"/>
            <a:ext cx="8064500" cy="635000"/>
          </a:xfrm>
          <a:prstGeom prst="rect">
            <a:avLst/>
          </a:prstGeom>
        </p:spPr>
        <p:txBody>
          <a:bodyPr vert="horz" wrap="square" lIns="0" tIns="12065" rIns="0" bIns="0" rtlCol="0">
            <a:spAutoFit/>
          </a:bodyPr>
          <a:lstStyle/>
          <a:p>
            <a:pPr marL="12700">
              <a:lnSpc>
                <a:spcPct val="100000"/>
              </a:lnSpc>
              <a:spcBef>
                <a:spcPts val="95"/>
              </a:spcBef>
            </a:pPr>
            <a:r>
              <a:rPr dirty="0"/>
              <a:t>SHEA</a:t>
            </a:r>
            <a:r>
              <a:rPr spc="-114" dirty="0"/>
              <a:t> </a:t>
            </a:r>
            <a:r>
              <a:rPr dirty="0"/>
              <a:t>update</a:t>
            </a:r>
            <a:r>
              <a:rPr spc="-120" dirty="0"/>
              <a:t> </a:t>
            </a:r>
            <a:r>
              <a:rPr dirty="0"/>
              <a:t>2022</a:t>
            </a:r>
            <a:r>
              <a:rPr spc="-125" dirty="0"/>
              <a:t> </a:t>
            </a:r>
            <a:r>
              <a:rPr dirty="0"/>
              <a:t>–</a:t>
            </a:r>
            <a:r>
              <a:rPr spc="-130" dirty="0"/>
              <a:t> </a:t>
            </a:r>
            <a:r>
              <a:rPr spc="-10" dirty="0"/>
              <a:t>Essential</a:t>
            </a:r>
            <a:r>
              <a:rPr spc="-135" dirty="0"/>
              <a:t> </a:t>
            </a:r>
            <a:r>
              <a:rPr spc="-10" dirty="0"/>
              <a:t>practices</a:t>
            </a:r>
          </a:p>
        </p:txBody>
      </p:sp>
      <p:sp>
        <p:nvSpPr>
          <p:cNvPr id="4" name="object 4"/>
          <p:cNvSpPr txBox="1"/>
          <p:nvPr/>
        </p:nvSpPr>
        <p:spPr>
          <a:xfrm>
            <a:off x="1382162" y="984954"/>
            <a:ext cx="4389755" cy="2863215"/>
          </a:xfrm>
          <a:prstGeom prst="rect">
            <a:avLst/>
          </a:prstGeom>
        </p:spPr>
        <p:txBody>
          <a:bodyPr vert="horz" wrap="square" lIns="0" tIns="198755" rIns="0" bIns="0" rtlCol="0">
            <a:spAutoFit/>
          </a:bodyPr>
          <a:lstStyle/>
          <a:p>
            <a:pPr marL="448945" marR="0" lvl="0" indent="0" defTabSz="914400" eaLnBrk="1" fontAlgn="auto" latinLnBrk="0" hangingPunct="1">
              <a:lnSpc>
                <a:spcPct val="100000"/>
              </a:lnSpc>
              <a:spcBef>
                <a:spcPts val="1565"/>
              </a:spcBef>
              <a:spcAft>
                <a:spcPts val="0"/>
              </a:spcAft>
              <a:buClrTx/>
              <a:buSzTx/>
              <a:buFontTx/>
              <a:buNone/>
              <a:tabLst/>
              <a:defRPr/>
            </a:pPr>
            <a:r>
              <a:rPr kumimoji="0" sz="2800" b="1" i="0" u="none" strike="noStrike" kern="0" cap="none" spc="-10" normalizeH="0" baseline="0" noProof="0" dirty="0">
                <a:ln>
                  <a:noFill/>
                </a:ln>
                <a:solidFill>
                  <a:srgbClr val="17134B"/>
                </a:solidFill>
                <a:effectLst/>
                <a:uLnTx/>
                <a:uFillTx/>
                <a:latin typeface="Calibri"/>
                <a:cs typeface="Calibri"/>
              </a:rPr>
              <a:t>Before</a:t>
            </a:r>
            <a:r>
              <a:rPr kumimoji="0" sz="2800" b="1" i="0" u="none" strike="noStrike" kern="0" cap="none" spc="-105" normalizeH="0" baseline="0" noProof="0" dirty="0">
                <a:ln>
                  <a:noFill/>
                </a:ln>
                <a:solidFill>
                  <a:srgbClr val="17134B"/>
                </a:solidFill>
                <a:effectLst/>
                <a:uLnTx/>
                <a:uFillTx/>
                <a:latin typeface="Calibri"/>
                <a:cs typeface="Calibri"/>
              </a:rPr>
              <a:t> </a:t>
            </a:r>
            <a:r>
              <a:rPr kumimoji="0" sz="2800" b="1"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1265"/>
              </a:spcBef>
              <a:spcAft>
                <a:spcPts val="0"/>
              </a:spcAft>
              <a:buClrTx/>
              <a:buSzTx/>
              <a:buFont typeface="Arial"/>
              <a:buChar char="•"/>
              <a:tabLst>
                <a:tab pos="2406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Minimize</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unnecessary</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placement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788670" lvl="0" indent="-228600" defTabSz="914400" eaLnBrk="1" fontAlgn="auto" latinLnBrk="0" hangingPunct="1">
              <a:lnSpc>
                <a:spcPts val="2590"/>
              </a:lnSpc>
              <a:spcBef>
                <a:spcPts val="1050"/>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2E5496"/>
                </a:solidFill>
                <a:effectLst/>
                <a:uLnTx/>
                <a:uFillTx/>
                <a:latin typeface="Calibri"/>
                <a:cs typeface="Calibri"/>
              </a:rPr>
              <a:t>Education</a:t>
            </a:r>
            <a:r>
              <a:rPr kumimoji="0" sz="2400" b="0" i="0" u="none" strike="noStrike" kern="0" cap="none" spc="-55"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and</a:t>
            </a:r>
            <a:r>
              <a:rPr kumimoji="0" sz="2400" b="0" i="0" u="none" strike="noStrike" kern="0" cap="none" spc="-55" normalizeH="0" baseline="0" noProof="0" dirty="0">
                <a:ln>
                  <a:noFill/>
                </a:ln>
                <a:solidFill>
                  <a:srgbClr val="2E5496"/>
                </a:solidFill>
                <a:effectLst/>
                <a:uLnTx/>
                <a:uFillTx/>
                <a:latin typeface="Calibri"/>
                <a:cs typeface="Calibri"/>
              </a:rPr>
              <a:t> </a:t>
            </a:r>
            <a:r>
              <a:rPr kumimoji="0" sz="2400" b="0" i="0" u="none" strike="noStrike" kern="0" cap="none" spc="-10" normalizeH="0" baseline="0" noProof="0" dirty="0">
                <a:ln>
                  <a:noFill/>
                </a:ln>
                <a:solidFill>
                  <a:srgbClr val="2E5496"/>
                </a:solidFill>
                <a:effectLst/>
                <a:uLnTx/>
                <a:uFillTx/>
                <a:latin typeface="Calibri"/>
                <a:cs typeface="Calibri"/>
              </a:rPr>
              <a:t>competency assessement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FF0000"/>
                </a:solidFill>
                <a:effectLst/>
                <a:uLnTx/>
                <a:uFillTx/>
                <a:latin typeface="Calibri"/>
                <a:cs typeface="Calibri"/>
              </a:rPr>
              <a:t>Daily</a:t>
            </a:r>
            <a:r>
              <a:rPr kumimoji="0" sz="2400" b="0" i="0" u="none" strike="noStrike" kern="0" cap="none" spc="-2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CHG</a:t>
            </a:r>
            <a:r>
              <a:rPr kumimoji="0" sz="2400" b="0" i="0" u="none" strike="noStrike" kern="0" cap="none" spc="-3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bathing</a:t>
            </a:r>
            <a:r>
              <a:rPr kumimoji="0" sz="2400" b="0" i="0" u="none" strike="noStrike" kern="0" cap="none" spc="-1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(&gt;2</a:t>
            </a:r>
            <a:r>
              <a:rPr kumimoji="0" sz="2400" b="0" i="0" u="none" strike="noStrike" kern="0" cap="none" spc="-25" normalizeH="0" baseline="0" noProof="0" dirty="0">
                <a:ln>
                  <a:noFill/>
                </a:ln>
                <a:solidFill>
                  <a:srgbClr val="FF0000"/>
                </a:solidFill>
                <a:effectLst/>
                <a:uLnTx/>
                <a:uFillTx/>
                <a:latin typeface="Calibri"/>
                <a:cs typeface="Calibri"/>
              </a:rPr>
              <a:t> mo)</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1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2E5496"/>
                </a:solidFill>
                <a:effectLst/>
                <a:uLnTx/>
                <a:uFillTx/>
                <a:latin typeface="Calibri"/>
                <a:cs typeface="Calibri"/>
              </a:rPr>
              <a:t>Hand</a:t>
            </a:r>
            <a:r>
              <a:rPr kumimoji="0" sz="2400" b="0" i="0" u="none" strike="noStrike" kern="0" cap="none" spc="-10" normalizeH="0" baseline="0" noProof="0" dirty="0">
                <a:ln>
                  <a:noFill/>
                </a:ln>
                <a:solidFill>
                  <a:srgbClr val="2E5496"/>
                </a:solidFill>
                <a:effectLst/>
                <a:uLnTx/>
                <a:uFillTx/>
                <a:latin typeface="Calibri"/>
                <a:cs typeface="Calibri"/>
              </a:rPr>
              <a:t> hygiene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7701571" y="1132147"/>
            <a:ext cx="4407535" cy="4808220"/>
          </a:xfrm>
          <a:prstGeom prst="rect">
            <a:avLst/>
          </a:prstGeom>
        </p:spPr>
        <p:txBody>
          <a:bodyPr vert="horz" wrap="square" lIns="0" tIns="154940" rIns="0" bIns="0" rtlCol="0">
            <a:spAutoFit/>
          </a:bodyPr>
          <a:lstStyle/>
          <a:p>
            <a:pPr marL="174625" marR="0" lvl="0" indent="0" defTabSz="914400" eaLnBrk="1" fontAlgn="auto" latinLnBrk="0" hangingPunct="1">
              <a:lnSpc>
                <a:spcPct val="100000"/>
              </a:lnSpc>
              <a:spcBef>
                <a:spcPts val="1220"/>
              </a:spcBef>
              <a:spcAft>
                <a:spcPts val="0"/>
              </a:spcAft>
              <a:buClrTx/>
              <a:buSzTx/>
              <a:buFontTx/>
              <a:buNone/>
              <a:tabLst/>
              <a:defRPr/>
            </a:pPr>
            <a:r>
              <a:rPr kumimoji="0" sz="2800" b="1" i="0" u="none" strike="noStrike" kern="0" cap="none" spc="0" normalizeH="0" baseline="0" noProof="0" dirty="0">
                <a:ln>
                  <a:noFill/>
                </a:ln>
                <a:solidFill>
                  <a:srgbClr val="17134B"/>
                </a:solidFill>
                <a:effectLst/>
                <a:uLnTx/>
                <a:uFillTx/>
                <a:latin typeface="Calibri"/>
                <a:cs typeface="Calibri"/>
              </a:rPr>
              <a:t>At</a:t>
            </a:r>
            <a:r>
              <a:rPr kumimoji="0" sz="2800" b="1" i="0" u="none" strike="noStrike" kern="0" cap="none" spc="-105" normalizeH="0" baseline="0" noProof="0" dirty="0">
                <a:ln>
                  <a:noFill/>
                </a:ln>
                <a:solidFill>
                  <a:srgbClr val="17134B"/>
                </a:solidFill>
                <a:effectLst/>
                <a:uLnTx/>
                <a:uFillTx/>
                <a:latin typeface="Calibri"/>
                <a:cs typeface="Calibri"/>
              </a:rPr>
              <a:t> </a:t>
            </a:r>
            <a:r>
              <a:rPr kumimoji="0" sz="2800" b="1"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969"/>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2E5496"/>
                </a:solidFill>
                <a:effectLst/>
                <a:uLnTx/>
                <a:uFillTx/>
                <a:latin typeface="Calibri"/>
                <a:cs typeface="Calibri"/>
              </a:rPr>
              <a:t>Use</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10" normalizeH="0" baseline="0" noProof="0" dirty="0">
                <a:ln>
                  <a:noFill/>
                </a:ln>
                <a:solidFill>
                  <a:srgbClr val="2E5496"/>
                </a:solidFill>
                <a:effectLst/>
                <a:uLnTx/>
                <a:uFillTx/>
                <a:latin typeface="Calibri"/>
                <a:cs typeface="Calibri"/>
              </a:rPr>
              <a:t>checklist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1294765" lvl="0" indent="-228600" defTabSz="914400" eaLnBrk="1" fontAlgn="auto" latinLnBrk="0" hangingPunct="1">
              <a:lnSpc>
                <a:spcPts val="2590"/>
              </a:lnSpc>
              <a:spcBef>
                <a:spcPts val="1045"/>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2E5496"/>
                </a:solidFill>
                <a:effectLst/>
                <a:uLnTx/>
                <a:uFillTx/>
                <a:latin typeface="Calibri"/>
                <a:cs typeface="Calibri"/>
              </a:rPr>
              <a:t>HH</a:t>
            </a:r>
            <a:r>
              <a:rPr kumimoji="0" sz="2400" b="0" i="0" u="none" strike="noStrike" kern="0" cap="none" spc="-15"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prior</a:t>
            </a:r>
            <a:r>
              <a:rPr kumimoji="0" sz="2400" b="0" i="0" u="none" strike="noStrike" kern="0" cap="none" spc="-3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to</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10" normalizeH="0" baseline="0" noProof="0" dirty="0">
                <a:ln>
                  <a:noFill/>
                </a:ln>
                <a:solidFill>
                  <a:srgbClr val="2E5496"/>
                </a:solidFill>
                <a:effectLst/>
                <a:uLnTx/>
                <a:uFillTx/>
                <a:latin typeface="Calibri"/>
                <a:cs typeface="Calibri"/>
              </a:rPr>
              <a:t>catheter insertion/manipulation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757555" lvl="0" indent="-228600" defTabSz="914400" eaLnBrk="1" fontAlgn="auto" latinLnBrk="0" hangingPunct="1">
              <a:lnSpc>
                <a:spcPts val="2590"/>
              </a:lnSpc>
              <a:spcBef>
                <a:spcPts val="1000"/>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2E5496"/>
                </a:solidFill>
                <a:effectLst/>
                <a:uLnTx/>
                <a:uFillTx/>
                <a:latin typeface="Calibri"/>
                <a:cs typeface="Calibri"/>
              </a:rPr>
              <a:t>Use</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subclavian</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as</a:t>
            </a:r>
            <a:r>
              <a:rPr kumimoji="0" sz="2400" b="0" i="0" u="none" strike="noStrike" kern="0" cap="none" spc="-35" normalizeH="0" baseline="0" noProof="0" dirty="0">
                <a:ln>
                  <a:noFill/>
                </a:ln>
                <a:solidFill>
                  <a:srgbClr val="2E5496"/>
                </a:solidFill>
                <a:effectLst/>
                <a:uLnTx/>
                <a:uFillTx/>
                <a:latin typeface="Calibri"/>
                <a:cs typeface="Calibri"/>
              </a:rPr>
              <a:t> </a:t>
            </a:r>
            <a:r>
              <a:rPr kumimoji="0" sz="2400" b="0" i="0" u="none" strike="noStrike" kern="0" cap="none" spc="-25" normalizeH="0" baseline="0" noProof="0" dirty="0">
                <a:ln>
                  <a:noFill/>
                </a:ln>
                <a:solidFill>
                  <a:srgbClr val="2E5496"/>
                </a:solidFill>
                <a:effectLst/>
                <a:uLnTx/>
                <a:uFillTx/>
                <a:latin typeface="Calibri"/>
                <a:cs typeface="Calibri"/>
              </a:rPr>
              <a:t>preferred </a:t>
            </a:r>
            <a:r>
              <a:rPr kumimoji="0" sz="2400" b="0" i="0" u="none" strike="noStrike" kern="0" cap="none" spc="0" normalizeH="0" baseline="0" noProof="0" dirty="0">
                <a:ln>
                  <a:noFill/>
                </a:ln>
                <a:solidFill>
                  <a:srgbClr val="2E5496"/>
                </a:solidFill>
                <a:effectLst/>
                <a:uLnTx/>
                <a:uFillTx/>
                <a:latin typeface="Calibri"/>
                <a:cs typeface="Calibri"/>
              </a:rPr>
              <a:t>insertion</a:t>
            </a:r>
            <a:r>
              <a:rPr kumimoji="0" sz="2400" b="0" i="0" u="none" strike="noStrike" kern="0" cap="none" spc="-3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site</a:t>
            </a:r>
            <a:r>
              <a:rPr kumimoji="0" sz="2400" b="0" i="0" u="none" strike="noStrike" kern="0" cap="none" spc="-25"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in</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25" normalizeH="0" baseline="0" noProof="0" dirty="0">
                <a:ln>
                  <a:noFill/>
                </a:ln>
                <a:solidFill>
                  <a:srgbClr val="2E5496"/>
                </a:solidFill>
                <a:effectLst/>
                <a:uLnTx/>
                <a:uFillTx/>
                <a:latin typeface="Calibri"/>
                <a:cs typeface="Calibri"/>
              </a:rPr>
              <a:t>ICU</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2E5496"/>
                </a:solidFill>
                <a:effectLst/>
                <a:uLnTx/>
                <a:uFillTx/>
                <a:latin typeface="Calibri"/>
                <a:cs typeface="Calibri"/>
              </a:rPr>
              <a:t>Use</a:t>
            </a:r>
            <a:r>
              <a:rPr kumimoji="0" sz="2400" b="0" i="0" u="none" strike="noStrike" kern="0" cap="none" spc="-2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all</a:t>
            </a:r>
            <a:r>
              <a:rPr kumimoji="0" sz="2400" b="0" i="0" u="none" strike="noStrike" kern="0" cap="none" spc="-30"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inclusive</a:t>
            </a:r>
            <a:r>
              <a:rPr kumimoji="0" sz="2400" b="0" i="0" u="none" strike="noStrike" kern="0" cap="none" spc="-15" normalizeH="0" baseline="0" noProof="0" dirty="0">
                <a:ln>
                  <a:noFill/>
                </a:ln>
                <a:solidFill>
                  <a:srgbClr val="2E5496"/>
                </a:solidFill>
                <a:effectLst/>
                <a:uLnTx/>
                <a:uFillTx/>
                <a:latin typeface="Calibri"/>
                <a:cs typeface="Calibri"/>
              </a:rPr>
              <a:t> </a:t>
            </a:r>
            <a:r>
              <a:rPr kumimoji="0" sz="2400" b="0" i="0" u="none" strike="noStrike" kern="0" cap="none" spc="-10" normalizeH="0" baseline="0" noProof="0" dirty="0">
                <a:ln>
                  <a:noFill/>
                </a:ln>
                <a:solidFill>
                  <a:srgbClr val="2E5496"/>
                </a:solidFill>
                <a:effectLst/>
                <a:uLnTx/>
                <a:uFillTx/>
                <a:latin typeface="Calibri"/>
                <a:cs typeface="Calibri"/>
              </a:rPr>
              <a:t>cart/kit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2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FF0000"/>
                </a:solidFill>
                <a:effectLst/>
                <a:uLnTx/>
                <a:uFillTx/>
                <a:latin typeface="Calibri"/>
                <a:cs typeface="Calibri"/>
              </a:rPr>
              <a:t>Ultrasound</a:t>
            </a:r>
            <a:r>
              <a:rPr kumimoji="0" sz="2400" b="0" i="0" u="none" strike="noStrike" kern="0" cap="none" spc="-6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guidance</a:t>
            </a:r>
            <a:r>
              <a:rPr kumimoji="0" sz="2400" b="0" i="0" u="none" strike="noStrike" kern="0" cap="none" spc="-5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for</a:t>
            </a:r>
            <a:r>
              <a:rPr kumimoji="0" sz="2400" b="0" i="0" u="none" strike="noStrike" kern="0" cap="none" spc="-45" normalizeH="0" baseline="0" noProof="0" dirty="0">
                <a:ln>
                  <a:noFill/>
                </a:ln>
                <a:solidFill>
                  <a:srgbClr val="FF0000"/>
                </a:solidFill>
                <a:effectLst/>
                <a:uLnTx/>
                <a:uFillTx/>
                <a:latin typeface="Calibri"/>
                <a:cs typeface="Calibri"/>
              </a:rPr>
              <a:t> </a:t>
            </a:r>
            <a:r>
              <a:rPr kumimoji="0" sz="2400" b="0" i="0" u="none" strike="noStrike" kern="0" cap="none" spc="-10" normalizeH="0" baseline="0" noProof="0" dirty="0">
                <a:ln>
                  <a:noFill/>
                </a:ln>
                <a:solidFill>
                  <a:srgbClr val="FF0000"/>
                </a:solidFill>
                <a:effectLst/>
                <a:uLnTx/>
                <a:uFillTx/>
                <a:latin typeface="Calibri"/>
                <a:cs typeface="Calibri"/>
              </a:rPr>
              <a:t>insertion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1156970" lvl="0" indent="-228600" defTabSz="914400" eaLnBrk="1" fontAlgn="auto" latinLnBrk="0" hangingPunct="1">
              <a:lnSpc>
                <a:spcPts val="2590"/>
              </a:lnSpc>
              <a:spcBef>
                <a:spcPts val="1035"/>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2E5496"/>
                </a:solidFill>
                <a:effectLst/>
                <a:uLnTx/>
                <a:uFillTx/>
                <a:latin typeface="Calibri"/>
                <a:cs typeface="Calibri"/>
              </a:rPr>
              <a:t>Maximum</a:t>
            </a:r>
            <a:r>
              <a:rPr kumimoji="0" sz="2400" b="0" i="0" u="none" strike="noStrike" kern="0" cap="none" spc="-65" normalizeH="0" baseline="0" noProof="0" dirty="0">
                <a:ln>
                  <a:noFill/>
                </a:ln>
                <a:solidFill>
                  <a:srgbClr val="2E5496"/>
                </a:solidFill>
                <a:effectLst/>
                <a:uLnTx/>
                <a:uFillTx/>
                <a:latin typeface="Calibri"/>
                <a:cs typeface="Calibri"/>
              </a:rPr>
              <a:t> </a:t>
            </a:r>
            <a:r>
              <a:rPr kumimoji="0" sz="2400" b="0" i="0" u="none" strike="noStrike" kern="0" cap="none" spc="0" normalizeH="0" baseline="0" noProof="0" dirty="0">
                <a:ln>
                  <a:noFill/>
                </a:ln>
                <a:solidFill>
                  <a:srgbClr val="2E5496"/>
                </a:solidFill>
                <a:effectLst/>
                <a:uLnTx/>
                <a:uFillTx/>
                <a:latin typeface="Calibri"/>
                <a:cs typeface="Calibri"/>
              </a:rPr>
              <a:t>sterile</a:t>
            </a:r>
            <a:r>
              <a:rPr kumimoji="0" sz="2400" b="0" i="0" u="none" strike="noStrike" kern="0" cap="none" spc="-65" normalizeH="0" baseline="0" noProof="0" dirty="0">
                <a:ln>
                  <a:noFill/>
                </a:ln>
                <a:solidFill>
                  <a:srgbClr val="2E5496"/>
                </a:solidFill>
                <a:effectLst/>
                <a:uLnTx/>
                <a:uFillTx/>
                <a:latin typeface="Calibri"/>
                <a:cs typeface="Calibri"/>
              </a:rPr>
              <a:t> </a:t>
            </a:r>
            <a:r>
              <a:rPr kumimoji="0" sz="2400" b="0" i="0" u="none" strike="noStrike" kern="0" cap="none" spc="-10" normalizeH="0" baseline="0" noProof="0" dirty="0">
                <a:ln>
                  <a:noFill/>
                </a:ln>
                <a:solidFill>
                  <a:srgbClr val="2E5496"/>
                </a:solidFill>
                <a:effectLst/>
                <a:uLnTx/>
                <a:uFillTx/>
                <a:latin typeface="Calibri"/>
                <a:cs typeface="Calibri"/>
              </a:rPr>
              <a:t>barrier precautions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FF0000"/>
                </a:solidFill>
                <a:effectLst/>
                <a:uLnTx/>
                <a:uFillTx/>
                <a:latin typeface="Calibri"/>
                <a:cs typeface="Calibri"/>
              </a:rPr>
              <a:t>CHG</a:t>
            </a:r>
            <a:r>
              <a:rPr kumimoji="0" sz="2400" b="0" i="0" u="none" strike="noStrike" kern="0" cap="none" spc="-4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2%</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in</a:t>
            </a:r>
            <a:r>
              <a:rPr kumimoji="0" sz="2400" b="0" i="0" u="none" strike="noStrike" kern="0" cap="none" spc="-4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alcohol</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for</a:t>
            </a:r>
            <a:r>
              <a:rPr kumimoji="0" sz="2400" b="0" i="0" u="none" strike="noStrike" kern="0" cap="none" spc="-2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skin</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20" normalizeH="0" baseline="0" noProof="0" dirty="0">
                <a:ln>
                  <a:noFill/>
                </a:ln>
                <a:solidFill>
                  <a:srgbClr val="FF0000"/>
                </a:solidFill>
                <a:effectLst/>
                <a:uLnTx/>
                <a:uFillTx/>
                <a:latin typeface="Calibri"/>
                <a:cs typeface="Calibri"/>
              </a:rPr>
              <a:t>prep</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441323" y="5095835"/>
            <a:ext cx="1694180" cy="1122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Level</a:t>
            </a:r>
            <a:r>
              <a:rPr kumimoji="0" sz="1800" b="0" i="0" u="none" strike="noStrike" kern="0" cap="none" spc="-1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of</a:t>
            </a:r>
            <a:r>
              <a:rPr kumimoji="0" sz="1800" b="0" i="0" u="none" strike="noStrike" kern="0" cap="none" spc="-10" normalizeH="0" baseline="0" noProof="0" dirty="0">
                <a:ln>
                  <a:noFill/>
                </a:ln>
                <a:solidFill>
                  <a:sysClr val="windowText" lastClr="000000"/>
                </a:solidFill>
                <a:effectLst/>
                <a:uLnTx/>
                <a:uFillTx/>
                <a:latin typeface="Calibri"/>
                <a:cs typeface="Calibri"/>
              </a:rPr>
              <a:t> evidence:</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12700" marR="615315"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alibri Light"/>
                <a:cs typeface="Calibri Light"/>
              </a:rPr>
              <a:t>LOW </a:t>
            </a:r>
            <a:r>
              <a:rPr kumimoji="0" sz="1800" b="0" i="0" u="none" strike="noStrike" kern="0" cap="none" spc="-30" normalizeH="0" baseline="0" noProof="0" dirty="0">
                <a:ln>
                  <a:noFill/>
                </a:ln>
                <a:solidFill>
                  <a:srgbClr val="2E5496"/>
                </a:solidFill>
                <a:effectLst/>
                <a:uLnTx/>
                <a:uFillTx/>
                <a:latin typeface="Calibri"/>
                <a:cs typeface="Calibri"/>
              </a:rPr>
              <a:t>MODERATE </a:t>
            </a:r>
            <a:r>
              <a:rPr kumimoji="0" sz="1800" b="1" i="0" u="none" strike="noStrike" kern="0" cap="none" spc="-20" normalizeH="0" baseline="0" noProof="0" dirty="0">
                <a:ln>
                  <a:noFill/>
                </a:ln>
                <a:solidFill>
                  <a:srgbClr val="FF0000"/>
                </a:solidFill>
                <a:effectLst/>
                <a:uLnTx/>
                <a:uFillTx/>
                <a:latin typeface="Calibri"/>
                <a:cs typeface="Calibri"/>
              </a:rPr>
              <a:t>HIGH</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grpSp>
        <p:nvGrpSpPr>
          <p:cNvPr id="7" name="object 7"/>
          <p:cNvGrpSpPr/>
          <p:nvPr/>
        </p:nvGrpSpPr>
        <p:grpSpPr>
          <a:xfrm>
            <a:off x="5044059" y="2360295"/>
            <a:ext cx="2386330" cy="3396615"/>
            <a:chOff x="5044059" y="2360295"/>
            <a:chExt cx="2386330" cy="3396615"/>
          </a:xfrm>
        </p:grpSpPr>
        <p:pic>
          <p:nvPicPr>
            <p:cNvPr id="8" name="object 8"/>
            <p:cNvPicPr/>
            <p:nvPr/>
          </p:nvPicPr>
          <p:blipFill>
            <a:blip r:embed="rId3" cstate="print"/>
            <a:stretch>
              <a:fillRect/>
            </a:stretch>
          </p:blipFill>
          <p:spPr>
            <a:xfrm>
              <a:off x="5053584" y="2369820"/>
              <a:ext cx="2366771" cy="3377182"/>
            </a:xfrm>
            <a:prstGeom prst="rect">
              <a:avLst/>
            </a:prstGeom>
          </p:spPr>
        </p:pic>
        <p:sp>
          <p:nvSpPr>
            <p:cNvPr id="9" name="object 9"/>
            <p:cNvSpPr/>
            <p:nvPr/>
          </p:nvSpPr>
          <p:spPr>
            <a:xfrm>
              <a:off x="5048821" y="2365057"/>
              <a:ext cx="2376805" cy="3387090"/>
            </a:xfrm>
            <a:custGeom>
              <a:avLst/>
              <a:gdLst/>
              <a:ahLst/>
              <a:cxnLst/>
              <a:rect l="l" t="t" r="r" b="b"/>
              <a:pathLst>
                <a:path w="2376804" h="3387090">
                  <a:moveTo>
                    <a:pt x="0" y="0"/>
                  </a:moveTo>
                  <a:lnTo>
                    <a:pt x="2376296" y="0"/>
                  </a:lnTo>
                  <a:lnTo>
                    <a:pt x="2376296" y="3386709"/>
                  </a:lnTo>
                  <a:lnTo>
                    <a:pt x="0" y="3386709"/>
                  </a:lnTo>
                  <a:lnTo>
                    <a:pt x="0" y="0"/>
                  </a:lnTo>
                  <a:close/>
                </a:path>
              </a:pathLst>
            </a:custGeom>
            <a:ln w="9524">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98264" y="5690615"/>
            <a:ext cx="7793990" cy="1167765"/>
          </a:xfrm>
          <a:custGeom>
            <a:avLst/>
            <a:gdLst/>
            <a:ahLst/>
            <a:cxnLst/>
            <a:rect l="l" t="t" r="r" b="b"/>
            <a:pathLst>
              <a:path w="7793990" h="1167765">
                <a:moveTo>
                  <a:pt x="7793736" y="0"/>
                </a:moveTo>
                <a:lnTo>
                  <a:pt x="0" y="0"/>
                </a:lnTo>
                <a:lnTo>
                  <a:pt x="0" y="1167384"/>
                </a:lnTo>
                <a:lnTo>
                  <a:pt x="7793736" y="1167384"/>
                </a:lnTo>
                <a:lnTo>
                  <a:pt x="77937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812592" y="305180"/>
            <a:ext cx="8064500" cy="635000"/>
          </a:xfrm>
          <a:prstGeom prst="rect">
            <a:avLst/>
          </a:prstGeom>
        </p:spPr>
        <p:txBody>
          <a:bodyPr vert="horz" wrap="square" lIns="0" tIns="12065" rIns="0" bIns="0" rtlCol="0">
            <a:spAutoFit/>
          </a:bodyPr>
          <a:lstStyle/>
          <a:p>
            <a:pPr marL="12700">
              <a:lnSpc>
                <a:spcPct val="100000"/>
              </a:lnSpc>
              <a:spcBef>
                <a:spcPts val="95"/>
              </a:spcBef>
            </a:pPr>
            <a:r>
              <a:rPr dirty="0"/>
              <a:t>SHEA</a:t>
            </a:r>
            <a:r>
              <a:rPr spc="-114" dirty="0"/>
              <a:t> </a:t>
            </a:r>
            <a:r>
              <a:rPr dirty="0"/>
              <a:t>update</a:t>
            </a:r>
            <a:r>
              <a:rPr spc="-120" dirty="0"/>
              <a:t> </a:t>
            </a:r>
            <a:r>
              <a:rPr dirty="0"/>
              <a:t>2022</a:t>
            </a:r>
            <a:r>
              <a:rPr spc="-125" dirty="0"/>
              <a:t> </a:t>
            </a:r>
            <a:r>
              <a:rPr dirty="0"/>
              <a:t>–</a:t>
            </a:r>
            <a:r>
              <a:rPr spc="-130" dirty="0"/>
              <a:t> </a:t>
            </a:r>
            <a:r>
              <a:rPr spc="-10" dirty="0"/>
              <a:t>Essential</a:t>
            </a:r>
            <a:r>
              <a:rPr spc="-135" dirty="0"/>
              <a:t> </a:t>
            </a:r>
            <a:r>
              <a:rPr spc="-10" dirty="0"/>
              <a:t>practices</a:t>
            </a:r>
          </a:p>
        </p:txBody>
      </p:sp>
      <p:sp>
        <p:nvSpPr>
          <p:cNvPr id="4" name="object 4"/>
          <p:cNvSpPr txBox="1"/>
          <p:nvPr/>
        </p:nvSpPr>
        <p:spPr>
          <a:xfrm>
            <a:off x="2065193" y="1091356"/>
            <a:ext cx="9573895" cy="4500245"/>
          </a:xfrm>
          <a:prstGeom prst="rect">
            <a:avLst/>
          </a:prstGeom>
        </p:spPr>
        <p:txBody>
          <a:bodyPr vert="horz" wrap="square" lIns="0" tIns="97790" rIns="0" bIns="0" rtlCol="0">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kumimoji="0" sz="2800" b="1" i="0" u="none" strike="noStrike" kern="0" cap="none" spc="0" normalizeH="0" baseline="0" noProof="0" dirty="0">
                <a:ln>
                  <a:noFill/>
                </a:ln>
                <a:solidFill>
                  <a:srgbClr val="17134B"/>
                </a:solidFill>
                <a:effectLst/>
                <a:uLnTx/>
                <a:uFillTx/>
                <a:latin typeface="Calibri"/>
                <a:cs typeface="Calibri"/>
              </a:rPr>
              <a:t>After</a:t>
            </a:r>
            <a:r>
              <a:rPr kumimoji="0" sz="2800" b="1" i="0" u="none" strike="noStrike" kern="0" cap="none" spc="-80" normalizeH="0" baseline="0" noProof="0" dirty="0">
                <a:ln>
                  <a:noFill/>
                </a:ln>
                <a:solidFill>
                  <a:srgbClr val="17134B"/>
                </a:solidFill>
                <a:effectLst/>
                <a:uLnTx/>
                <a:uFillTx/>
                <a:latin typeface="Calibri"/>
                <a:cs typeface="Calibri"/>
              </a:rPr>
              <a:t> </a:t>
            </a:r>
            <a:r>
              <a:rPr kumimoji="0" sz="2800" b="1"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FF0000"/>
                </a:solidFill>
                <a:effectLst/>
                <a:uLnTx/>
                <a:uFillTx/>
                <a:latin typeface="Calibri"/>
                <a:cs typeface="Calibri"/>
              </a:rPr>
              <a:t>Appropriate</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nurse</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to</a:t>
            </a:r>
            <a:r>
              <a:rPr kumimoji="0" sz="2800" b="0" i="0" u="none" strike="noStrike" kern="0" cap="none" spc="-9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patient</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ratio</a:t>
            </a:r>
            <a:r>
              <a:rPr kumimoji="0" sz="2800" b="1"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&amp;</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limit</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float</a:t>
            </a:r>
            <a:r>
              <a:rPr kumimoji="0" sz="2800" b="0" i="0" u="none" strike="noStrike" kern="0" cap="none" spc="-10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nurses</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ICU</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1" i="0" u="none" strike="noStrike" kern="0" cap="none" spc="0" normalizeH="0" baseline="0" noProof="0" dirty="0">
                <a:ln>
                  <a:noFill/>
                </a:ln>
                <a:solidFill>
                  <a:srgbClr val="FF0000"/>
                </a:solidFill>
                <a:effectLst/>
                <a:uLnTx/>
                <a:uFillTx/>
                <a:latin typeface="Calibri"/>
                <a:cs typeface="Calibri"/>
              </a:rPr>
              <a:t>CHG</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dressing</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(&gt;2</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mo)</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3030"/>
              </a:lnSpc>
              <a:spcBef>
                <a:spcPts val="1035"/>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2E5496"/>
                </a:solidFill>
                <a:effectLst/>
                <a:uLnTx/>
                <a:uFillTx/>
                <a:latin typeface="Calibri"/>
                <a:cs typeface="Calibri"/>
              </a:rPr>
              <a:t>Change</a:t>
            </a:r>
            <a:r>
              <a:rPr kumimoji="0" sz="2800" b="0" i="0" u="none" strike="noStrike" kern="0" cap="none" spc="-114"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transparent</a:t>
            </a:r>
            <a:r>
              <a:rPr kumimoji="0" sz="2800" b="0" i="0" u="none" strike="noStrike" kern="0" cap="none" spc="-8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dressing</a:t>
            </a:r>
            <a:r>
              <a:rPr kumimoji="0" sz="2800" b="0" i="0" u="none" strike="noStrike" kern="0" cap="none" spc="-75"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and</a:t>
            </a:r>
            <a:r>
              <a:rPr kumimoji="0" sz="2800" b="0" i="0" u="none" strike="noStrike" kern="0" cap="none" spc="-105"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perform</a:t>
            </a:r>
            <a:r>
              <a:rPr kumimoji="0" sz="2800" b="0" i="0" u="none" strike="noStrike" kern="0" cap="none" spc="-9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site</a:t>
            </a:r>
            <a:r>
              <a:rPr kumimoji="0" sz="2800" b="0" i="0" u="none" strike="noStrike" kern="0" cap="none" spc="-11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care</a:t>
            </a:r>
            <a:r>
              <a:rPr kumimoji="0" sz="2800" b="0" i="0" u="none" strike="noStrike" kern="0" cap="none" spc="-12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(with</a:t>
            </a:r>
            <a:r>
              <a:rPr kumimoji="0" sz="2800" b="0" i="0" u="none" strike="noStrike" kern="0" cap="none" spc="-10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CHG)</a:t>
            </a:r>
            <a:r>
              <a:rPr kumimoji="0" sz="2800" b="0" i="0" u="none" strike="noStrike" kern="0" cap="none" spc="-100" normalizeH="0" baseline="0" noProof="0" dirty="0">
                <a:ln>
                  <a:noFill/>
                </a:ln>
                <a:solidFill>
                  <a:srgbClr val="2E5496"/>
                </a:solidFill>
                <a:effectLst/>
                <a:uLnTx/>
                <a:uFillTx/>
                <a:latin typeface="Calibri"/>
                <a:cs typeface="Calibri"/>
              </a:rPr>
              <a:t> </a:t>
            </a:r>
            <a:r>
              <a:rPr kumimoji="0" sz="2800" b="0" i="0" u="none" strike="noStrike" kern="0" cap="none" spc="-25" normalizeH="0" baseline="0" noProof="0" dirty="0">
                <a:ln>
                  <a:noFill/>
                </a:ln>
                <a:solidFill>
                  <a:srgbClr val="2E5496"/>
                </a:solidFill>
                <a:effectLst/>
                <a:uLnTx/>
                <a:uFillTx/>
                <a:latin typeface="Calibri"/>
                <a:cs typeface="Calibri"/>
              </a:rPr>
              <a:t>at </a:t>
            </a:r>
            <a:r>
              <a:rPr kumimoji="0" sz="2800" b="0" i="0" u="none" strike="noStrike" kern="0" cap="none" spc="0" normalizeH="0" baseline="0" noProof="0" dirty="0">
                <a:ln>
                  <a:noFill/>
                </a:ln>
                <a:solidFill>
                  <a:srgbClr val="2E5496"/>
                </a:solidFill>
                <a:effectLst/>
                <a:uLnTx/>
                <a:uFillTx/>
                <a:latin typeface="Calibri"/>
                <a:cs typeface="Calibri"/>
              </a:rPr>
              <a:t>least</a:t>
            </a:r>
            <a:r>
              <a:rPr kumimoji="0" sz="2800" b="0" i="0" u="none" strike="noStrike" kern="0" cap="none" spc="-65" normalizeH="0" baseline="0" noProof="0" dirty="0">
                <a:ln>
                  <a:noFill/>
                </a:ln>
                <a:solidFill>
                  <a:srgbClr val="2E5496"/>
                </a:solidFill>
                <a:effectLst/>
                <a:uLnTx/>
                <a:uFillTx/>
                <a:latin typeface="Calibri"/>
                <a:cs typeface="Calibri"/>
              </a:rPr>
              <a:t> </a:t>
            </a:r>
            <a:r>
              <a:rPr kumimoji="0" sz="2800" b="1" i="0" u="none" strike="noStrike" kern="0" cap="none" spc="0" normalizeH="0" baseline="0" noProof="0" dirty="0">
                <a:ln>
                  <a:noFill/>
                </a:ln>
                <a:solidFill>
                  <a:srgbClr val="2E5496"/>
                </a:solidFill>
                <a:effectLst/>
                <a:uLnTx/>
                <a:uFillTx/>
                <a:latin typeface="Calibri"/>
                <a:cs typeface="Calibri"/>
              </a:rPr>
              <a:t>q</a:t>
            </a:r>
            <a:r>
              <a:rPr kumimoji="0" sz="2800" b="1" i="0" u="none" strike="noStrike" kern="0" cap="none" spc="-60" normalizeH="0" baseline="0" noProof="0" dirty="0">
                <a:ln>
                  <a:noFill/>
                </a:ln>
                <a:solidFill>
                  <a:srgbClr val="2E5496"/>
                </a:solidFill>
                <a:effectLst/>
                <a:uLnTx/>
                <a:uFillTx/>
                <a:latin typeface="Calibri"/>
                <a:cs typeface="Calibri"/>
              </a:rPr>
              <a:t> </a:t>
            </a:r>
            <a:r>
              <a:rPr kumimoji="0" sz="2800" b="1" i="0" u="none" strike="noStrike" kern="0" cap="none" spc="0" normalizeH="0" baseline="0" noProof="0" dirty="0">
                <a:ln>
                  <a:noFill/>
                </a:ln>
                <a:solidFill>
                  <a:srgbClr val="2E5496"/>
                </a:solidFill>
                <a:effectLst/>
                <a:uLnTx/>
                <a:uFillTx/>
                <a:latin typeface="Calibri"/>
                <a:cs typeface="Calibri"/>
              </a:rPr>
              <a:t>7</a:t>
            </a:r>
            <a:r>
              <a:rPr kumimoji="0" sz="2800" b="1" i="0" u="none" strike="noStrike" kern="0" cap="none" spc="-65" normalizeH="0" baseline="0" noProof="0" dirty="0">
                <a:ln>
                  <a:noFill/>
                </a:ln>
                <a:solidFill>
                  <a:srgbClr val="2E5496"/>
                </a:solidFill>
                <a:effectLst/>
                <a:uLnTx/>
                <a:uFillTx/>
                <a:latin typeface="Calibri"/>
                <a:cs typeface="Calibri"/>
              </a:rPr>
              <a:t> </a:t>
            </a:r>
            <a:r>
              <a:rPr kumimoji="0" sz="2800" b="1" i="0" u="none" strike="noStrike" kern="0" cap="none" spc="0" normalizeH="0" baseline="0" noProof="0" dirty="0">
                <a:ln>
                  <a:noFill/>
                </a:ln>
                <a:solidFill>
                  <a:srgbClr val="2E5496"/>
                </a:solidFill>
                <a:effectLst/>
                <a:uLnTx/>
                <a:uFillTx/>
                <a:latin typeface="Calibri"/>
                <a:cs typeface="Calibri"/>
              </a:rPr>
              <a:t>days</a:t>
            </a:r>
            <a:r>
              <a:rPr kumimoji="0" sz="2800" b="1" i="0" u="none" strike="noStrike" kern="0" cap="none" spc="-5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or</a:t>
            </a:r>
            <a:r>
              <a:rPr kumimoji="0" sz="2800" b="0" i="0" u="none" strike="noStrike" kern="0" cap="none" spc="-7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when</a:t>
            </a:r>
            <a:r>
              <a:rPr kumimoji="0" sz="2800" b="0" i="0" u="none" strike="noStrike" kern="0" cap="none" spc="-6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soiled,</a:t>
            </a:r>
            <a:r>
              <a:rPr kumimoji="0" sz="2800" b="0" i="0" u="none" strike="noStrike" kern="0" cap="none" spc="-45"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loose,</a:t>
            </a:r>
            <a:r>
              <a:rPr kumimoji="0" sz="2800" b="0" i="0" u="none" strike="noStrike" kern="0" cap="none" spc="-55"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damp;</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54635" marR="0" lvl="0" indent="0" defTabSz="914400" eaLnBrk="1" fontAlgn="auto" latinLnBrk="0" hangingPunct="1">
              <a:lnSpc>
                <a:spcPct val="100000"/>
              </a:lnSpc>
              <a:spcBef>
                <a:spcPts val="620"/>
              </a:spcBef>
              <a:spcAft>
                <a:spcPts val="0"/>
              </a:spcAft>
              <a:buClrTx/>
              <a:buSzTx/>
              <a:buFontTx/>
              <a:buNone/>
              <a:tabLst/>
              <a:defRPr/>
            </a:pPr>
            <a:r>
              <a:rPr kumimoji="0" sz="2800" b="0" i="0" u="none" strike="noStrike" kern="0" cap="none" spc="0" normalizeH="0" baseline="0" noProof="0" dirty="0">
                <a:ln>
                  <a:noFill/>
                </a:ln>
                <a:solidFill>
                  <a:srgbClr val="2E5496"/>
                </a:solidFill>
                <a:effectLst/>
                <a:uLnTx/>
                <a:uFillTx/>
                <a:latin typeface="Calibri"/>
                <a:cs typeface="Calibri"/>
              </a:rPr>
              <a:t>Change</a:t>
            </a:r>
            <a:r>
              <a:rPr kumimoji="0" sz="2800" b="0" i="0" u="none" strike="noStrike" kern="0" cap="none" spc="-70" normalizeH="0" baseline="0" noProof="0" dirty="0">
                <a:ln>
                  <a:noFill/>
                </a:ln>
                <a:solidFill>
                  <a:srgbClr val="2E5496"/>
                </a:solidFill>
                <a:effectLst/>
                <a:uLnTx/>
                <a:uFillTx/>
                <a:latin typeface="Calibri"/>
                <a:cs typeface="Calibri"/>
              </a:rPr>
              <a:t> </a:t>
            </a:r>
            <a:r>
              <a:rPr kumimoji="0" sz="2800" b="0" i="0" u="none" strike="noStrike" kern="0" cap="none" spc="-20" normalizeH="0" baseline="0" noProof="0" dirty="0">
                <a:ln>
                  <a:noFill/>
                </a:ln>
                <a:solidFill>
                  <a:srgbClr val="2E5496"/>
                </a:solidFill>
                <a:effectLst/>
                <a:uLnTx/>
                <a:uFillTx/>
                <a:latin typeface="Calibri"/>
                <a:cs typeface="Calibri"/>
              </a:rPr>
              <a:t>gauze</a:t>
            </a:r>
            <a:r>
              <a:rPr kumimoji="0" sz="2800" b="0" i="0" u="none" strike="noStrike" kern="0" cap="none" spc="-95"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dressing</a:t>
            </a:r>
            <a:r>
              <a:rPr kumimoji="0" sz="2800" b="0" i="0" u="none" strike="noStrike" kern="0" cap="none" spc="-4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q</a:t>
            </a:r>
            <a:r>
              <a:rPr kumimoji="0" sz="2800" b="0" i="0" u="none" strike="noStrike" kern="0" cap="none" spc="-7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2</a:t>
            </a:r>
            <a:r>
              <a:rPr kumimoji="0" sz="2800" b="0" i="0" u="none" strike="noStrike" kern="0" cap="none" spc="-7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days</a:t>
            </a:r>
            <a:r>
              <a:rPr kumimoji="0" sz="2800" b="0" i="0" u="none" strike="noStrike" kern="0" cap="none" spc="-7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or</a:t>
            </a:r>
            <a:r>
              <a:rPr kumimoji="0" sz="2800" b="0" i="0" u="none" strike="noStrike" kern="0" cap="none" spc="-80"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earlier</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1" i="0" u="none" strike="noStrike" kern="0" cap="none" spc="0" normalizeH="0" baseline="0" noProof="0" dirty="0">
                <a:ln>
                  <a:noFill/>
                </a:ln>
                <a:solidFill>
                  <a:srgbClr val="2E5496"/>
                </a:solidFill>
                <a:effectLst/>
                <a:uLnTx/>
                <a:uFillTx/>
                <a:latin typeface="Calibri"/>
                <a:cs typeface="Calibri"/>
              </a:rPr>
              <a:t>Disinfect</a:t>
            </a:r>
            <a:r>
              <a:rPr kumimoji="0" sz="2800" b="1" i="0" u="none" strike="noStrike" kern="0" cap="none" spc="-135"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catheter</a:t>
            </a:r>
            <a:r>
              <a:rPr kumimoji="0" sz="2800" b="0" i="0" u="none" strike="noStrike" kern="0" cap="none" spc="-15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hub/needleless</a:t>
            </a:r>
            <a:r>
              <a:rPr kumimoji="0" sz="2800" b="0" i="0" u="none" strike="noStrike" kern="0" cap="none" spc="-85"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connectors</a:t>
            </a:r>
            <a:r>
              <a:rPr kumimoji="0" sz="2800" b="0" i="0" u="none" strike="noStrike" kern="0" cap="none" spc="-125" normalizeH="0" baseline="0" noProof="0" dirty="0">
                <a:ln>
                  <a:noFill/>
                </a:ln>
                <a:solidFill>
                  <a:srgbClr val="2E5496"/>
                </a:solidFill>
                <a:effectLst/>
                <a:uLnTx/>
                <a:uFillTx/>
                <a:latin typeface="Calibri"/>
                <a:cs typeface="Calibri"/>
              </a:rPr>
              <a:t> </a:t>
            </a:r>
            <a:r>
              <a:rPr kumimoji="0" sz="2800" b="0" i="0" u="none" strike="noStrike" kern="0" cap="none" spc="-20" normalizeH="0" baseline="0" noProof="0" dirty="0">
                <a:ln>
                  <a:noFill/>
                </a:ln>
                <a:solidFill>
                  <a:srgbClr val="2E5496"/>
                </a:solidFill>
                <a:effectLst/>
                <a:uLnTx/>
                <a:uFillTx/>
                <a:latin typeface="Calibri"/>
                <a:cs typeface="Calibri"/>
              </a:rPr>
              <a:t>before</a:t>
            </a:r>
            <a:r>
              <a:rPr kumimoji="0" sz="2800" b="0" i="0" u="none" strike="noStrike" kern="0" cap="none" spc="-140"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accessing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1" i="0" u="none" strike="noStrike" kern="0" cap="none" spc="-10" normalizeH="0" baseline="0" noProof="0" dirty="0">
                <a:ln>
                  <a:noFill/>
                </a:ln>
                <a:solidFill>
                  <a:srgbClr val="2E5496"/>
                </a:solidFill>
                <a:effectLst/>
                <a:uLnTx/>
                <a:uFillTx/>
                <a:latin typeface="Calibri"/>
                <a:cs typeface="Calibri"/>
              </a:rPr>
              <a:t>Remove</a:t>
            </a:r>
            <a:r>
              <a:rPr kumimoji="0" sz="2800" b="1" i="0" u="none" strike="noStrike" kern="0" cap="none" spc="-100" normalizeH="0" baseline="0" noProof="0" dirty="0">
                <a:ln>
                  <a:noFill/>
                </a:ln>
                <a:solidFill>
                  <a:srgbClr val="2E5496"/>
                </a:solidFill>
                <a:effectLst/>
                <a:uLnTx/>
                <a:uFillTx/>
                <a:latin typeface="Calibri"/>
                <a:cs typeface="Calibri"/>
              </a:rPr>
              <a:t> </a:t>
            </a:r>
            <a:r>
              <a:rPr kumimoji="0" sz="2800" b="1" i="0" u="none" strike="noStrike" kern="0" cap="none" spc="-25" normalizeH="0" baseline="0" noProof="0" dirty="0">
                <a:ln>
                  <a:noFill/>
                </a:ln>
                <a:solidFill>
                  <a:srgbClr val="2E5496"/>
                </a:solidFill>
                <a:effectLst/>
                <a:uLnTx/>
                <a:uFillTx/>
                <a:latin typeface="Calibri"/>
                <a:cs typeface="Calibri"/>
              </a:rPr>
              <a:t>non-</a:t>
            </a:r>
            <a:r>
              <a:rPr kumimoji="0" sz="2800" b="1" i="0" u="none" strike="noStrike" kern="0" cap="none" spc="0" normalizeH="0" baseline="0" noProof="0" dirty="0">
                <a:ln>
                  <a:noFill/>
                </a:ln>
                <a:solidFill>
                  <a:srgbClr val="2E5496"/>
                </a:solidFill>
                <a:effectLst/>
                <a:uLnTx/>
                <a:uFillTx/>
                <a:latin typeface="Calibri"/>
                <a:cs typeface="Calibri"/>
              </a:rPr>
              <a:t>essential</a:t>
            </a:r>
            <a:r>
              <a:rPr kumimoji="0" sz="2800" b="1" i="0" u="none" strike="noStrike" kern="0" cap="none" spc="-95" normalizeH="0" baseline="0" noProof="0" dirty="0">
                <a:ln>
                  <a:noFill/>
                </a:ln>
                <a:solidFill>
                  <a:srgbClr val="2E5496"/>
                </a:solidFill>
                <a:effectLst/>
                <a:uLnTx/>
                <a:uFillTx/>
                <a:latin typeface="Calibri"/>
                <a:cs typeface="Calibri"/>
              </a:rPr>
              <a:t> </a:t>
            </a:r>
            <a:r>
              <a:rPr kumimoji="0" sz="2800" b="1" i="0" u="none" strike="noStrike" kern="0" cap="none" spc="-10" normalizeH="0" baseline="0" noProof="0" dirty="0">
                <a:ln>
                  <a:noFill/>
                </a:ln>
                <a:solidFill>
                  <a:srgbClr val="2E5496"/>
                </a:solidFill>
                <a:effectLst/>
                <a:uLnTx/>
                <a:uFillTx/>
                <a:latin typeface="Calibri"/>
                <a:cs typeface="Calibri"/>
              </a:rPr>
              <a:t>catheters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FF0000"/>
                </a:solidFill>
                <a:effectLst/>
                <a:uLnTx/>
                <a:uFillTx/>
                <a:latin typeface="Calibri"/>
                <a:cs typeface="Calibri"/>
              </a:rPr>
              <a:t>Replace</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administration</a:t>
            </a:r>
            <a:r>
              <a:rPr kumimoji="0" sz="2800" b="0" i="0" u="none" strike="noStrike" kern="0" cap="none" spc="-2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set</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at</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intervals</a:t>
            </a:r>
            <a:r>
              <a:rPr kumimoji="0" sz="2800" b="0" i="0" u="none" strike="noStrike" kern="0" cap="none" spc="-4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up</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to</a:t>
            </a:r>
            <a:r>
              <a:rPr kumimoji="0" sz="2800" b="1" i="0" u="none" strike="noStrike" kern="0" cap="none" spc="-7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7</a:t>
            </a:r>
            <a:r>
              <a:rPr kumimoji="0" sz="2800" b="1" i="0" u="none" strike="noStrike" kern="0" cap="none" spc="-50" normalizeH="0" baseline="0" noProof="0" dirty="0">
                <a:ln>
                  <a:noFill/>
                </a:ln>
                <a:solidFill>
                  <a:srgbClr val="FF0000"/>
                </a:solidFill>
                <a:effectLst/>
                <a:uLnTx/>
                <a:uFillTx/>
                <a:latin typeface="Calibri"/>
                <a:cs typeface="Calibri"/>
              </a:rPr>
              <a:t> </a:t>
            </a:r>
            <a:r>
              <a:rPr kumimoji="0" sz="2800" b="1" i="0" u="none" strike="noStrike" kern="0" cap="none" spc="-20" normalizeH="0" baseline="0" noProof="0" dirty="0">
                <a:ln>
                  <a:noFill/>
                </a:ln>
                <a:solidFill>
                  <a:srgbClr val="FF0000"/>
                </a:solidFill>
                <a:effectLst/>
                <a:uLnTx/>
                <a:uFillTx/>
                <a:latin typeface="Calibri"/>
                <a:cs typeface="Calibri"/>
              </a:rPr>
              <a:t>days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2065193" y="5650251"/>
            <a:ext cx="7028180" cy="452120"/>
          </a:xfrm>
          <a:prstGeom prst="rect">
            <a:avLst/>
          </a:prstGeom>
        </p:spPr>
        <p:txBody>
          <a:bodyPr vert="horz" wrap="square" lIns="0" tIns="12065" rIns="0" bIns="0" rtlCol="0">
            <a:spAutoFit/>
          </a:bodyPr>
          <a:lstStyle/>
          <a:p>
            <a:pPr marL="240665" marR="0" lvl="0" indent="-227965" defTabSz="914400" eaLnBrk="1" fontAlgn="auto" latinLnBrk="0" hangingPunct="1">
              <a:lnSpc>
                <a:spcPct val="100000"/>
              </a:lnSpc>
              <a:spcBef>
                <a:spcPts val="9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FF0000"/>
                </a:solidFill>
                <a:effectLst/>
                <a:uLnTx/>
                <a:uFillTx/>
                <a:latin typeface="Calibri"/>
                <a:cs typeface="Calibri"/>
              </a:rPr>
              <a:t>Perform</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CLABSI</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surveillance</a:t>
            </a:r>
            <a:r>
              <a:rPr kumimoji="0" sz="2800" b="1" i="0" u="none" strike="noStrike" kern="0" cap="none" spc="-5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(ICU</a:t>
            </a:r>
            <a:r>
              <a:rPr kumimoji="0" sz="2800" b="0" i="0" u="none" strike="noStrike" kern="0" cap="none" spc="-10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and</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non-</a:t>
            </a:r>
            <a:r>
              <a:rPr kumimoji="0" sz="2800" b="0" i="0" u="none" strike="noStrike" kern="0" cap="none" spc="-20" normalizeH="0" baseline="0" noProof="0" dirty="0">
                <a:ln>
                  <a:noFill/>
                </a:ln>
                <a:solidFill>
                  <a:srgbClr val="FF0000"/>
                </a:solidFill>
                <a:effectLst/>
                <a:uLnTx/>
                <a:uFillTx/>
                <a:latin typeface="Calibri"/>
                <a:cs typeface="Calibri"/>
              </a:rPr>
              <a:t>ICU)</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78739" y="5672145"/>
            <a:ext cx="1694180" cy="1122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Level</a:t>
            </a:r>
            <a:r>
              <a:rPr kumimoji="0" sz="1800" b="0" i="0" u="none" strike="noStrike" kern="0" cap="none" spc="-1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of</a:t>
            </a:r>
            <a:r>
              <a:rPr kumimoji="0" sz="1800" b="0" i="0" u="none" strike="noStrike" kern="0" cap="none" spc="-10" normalizeH="0" baseline="0" noProof="0" dirty="0">
                <a:ln>
                  <a:noFill/>
                </a:ln>
                <a:solidFill>
                  <a:sysClr val="windowText" lastClr="000000"/>
                </a:solidFill>
                <a:effectLst/>
                <a:uLnTx/>
                <a:uFillTx/>
                <a:latin typeface="Calibri"/>
                <a:cs typeface="Calibri"/>
              </a:rPr>
              <a:t> evidence:</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12700" marR="615315"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alibri Light"/>
                <a:cs typeface="Calibri Light"/>
              </a:rPr>
              <a:t>LOW </a:t>
            </a:r>
            <a:r>
              <a:rPr kumimoji="0" sz="1800" b="0" i="0" u="none" strike="noStrike" kern="0" cap="none" spc="-30" normalizeH="0" baseline="0" noProof="0" dirty="0">
                <a:ln>
                  <a:noFill/>
                </a:ln>
                <a:solidFill>
                  <a:srgbClr val="2E5496"/>
                </a:solidFill>
                <a:effectLst/>
                <a:uLnTx/>
                <a:uFillTx/>
                <a:latin typeface="Calibri"/>
                <a:cs typeface="Calibri"/>
              </a:rPr>
              <a:t>MODERATE </a:t>
            </a:r>
            <a:r>
              <a:rPr kumimoji="0" sz="1800" b="1" i="0" u="none" strike="noStrike" kern="0" cap="none" spc="-20" normalizeH="0" baseline="0" noProof="0" dirty="0">
                <a:ln>
                  <a:noFill/>
                </a:ln>
                <a:solidFill>
                  <a:srgbClr val="FF0000"/>
                </a:solidFill>
                <a:effectLst/>
                <a:uLnTx/>
                <a:uFillTx/>
                <a:latin typeface="Calibri"/>
                <a:cs typeface="Calibri"/>
              </a:rPr>
              <a:t>HIGH</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302953" y="-59942"/>
            <a:ext cx="7336155" cy="635000"/>
          </a:xfrm>
          <a:prstGeom prst="rect">
            <a:avLst/>
          </a:prstGeom>
        </p:spPr>
        <p:txBody>
          <a:bodyPr vert="horz" wrap="square" lIns="0" tIns="12065" rIns="0" bIns="0" rtlCol="0">
            <a:spAutoFit/>
          </a:bodyPr>
          <a:lstStyle/>
          <a:p>
            <a:pPr marL="12700">
              <a:lnSpc>
                <a:spcPct val="100000"/>
              </a:lnSpc>
              <a:spcBef>
                <a:spcPts val="95"/>
              </a:spcBef>
            </a:pPr>
            <a:r>
              <a:rPr spc="-20" dirty="0"/>
              <a:t>Disinfecting</a:t>
            </a:r>
            <a:r>
              <a:rPr spc="-150" dirty="0"/>
              <a:t> </a:t>
            </a:r>
            <a:r>
              <a:rPr dirty="0"/>
              <a:t>solution-</a:t>
            </a:r>
            <a:r>
              <a:rPr spc="-140" dirty="0"/>
              <a:t> </a:t>
            </a:r>
            <a:r>
              <a:rPr spc="-10" dirty="0"/>
              <a:t>Chlorhexidine</a:t>
            </a:r>
          </a:p>
        </p:txBody>
      </p:sp>
      <p:sp>
        <p:nvSpPr>
          <p:cNvPr id="3" name="object 3"/>
          <p:cNvSpPr txBox="1"/>
          <p:nvPr/>
        </p:nvSpPr>
        <p:spPr>
          <a:xfrm>
            <a:off x="1507904" y="950626"/>
            <a:ext cx="10240010" cy="1934845"/>
          </a:xfrm>
          <a:prstGeom prst="rect">
            <a:avLst/>
          </a:prstGeom>
        </p:spPr>
        <p:txBody>
          <a:bodyPr vert="horz" wrap="square" lIns="0" tIns="122555" rIns="0" bIns="0" rtlCol="0">
            <a:spAutoFit/>
          </a:bodyPr>
          <a:lstStyle/>
          <a:p>
            <a:pPr marL="12700" marR="0" lvl="0" indent="0" defTabSz="914400" eaLnBrk="1" fontAlgn="auto" latinLnBrk="0" hangingPunct="1">
              <a:lnSpc>
                <a:spcPct val="100000"/>
              </a:lnSpc>
              <a:spcBef>
                <a:spcPts val="965"/>
              </a:spcBef>
              <a:spcAft>
                <a:spcPts val="0"/>
              </a:spcAft>
              <a:buClrTx/>
              <a:buSzTx/>
              <a:buFontTx/>
              <a:buNone/>
              <a:tabLst/>
              <a:defRPr/>
            </a:pPr>
            <a:r>
              <a:rPr kumimoji="0" sz="2800" b="1" i="0" u="none" strike="noStrike" kern="0" cap="none" spc="0" normalizeH="0" baseline="0" noProof="0" dirty="0">
                <a:ln>
                  <a:noFill/>
                </a:ln>
                <a:solidFill>
                  <a:srgbClr val="001F5F"/>
                </a:solidFill>
                <a:effectLst/>
                <a:uLnTx/>
                <a:uFillTx/>
                <a:latin typeface="Calibri"/>
                <a:cs typeface="Calibri"/>
              </a:rPr>
              <a:t>Skin</a:t>
            </a:r>
            <a:r>
              <a:rPr kumimoji="0" sz="2800" b="1" i="0" u="none" strike="noStrike" kern="0" cap="none" spc="-70"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prep:</a:t>
            </a:r>
            <a:r>
              <a:rPr kumimoji="0" sz="2800" b="1" i="0" u="none" strike="noStrike" kern="0" cap="none" spc="-60" normalizeH="0" baseline="0" noProof="0" dirty="0">
                <a:ln>
                  <a:noFill/>
                </a:ln>
                <a:solidFill>
                  <a:srgbClr val="001F5F"/>
                </a:solidFill>
                <a:effectLst/>
                <a:uLnTx/>
                <a:uFillTx/>
                <a:latin typeface="Calibri"/>
                <a:cs typeface="Calibri"/>
              </a:rPr>
              <a:t> </a:t>
            </a:r>
            <a:r>
              <a:rPr kumimoji="0" sz="2800" b="1" i="0" u="none" strike="noStrike" kern="0" cap="none" spc="-10" normalizeH="0" baseline="0" noProof="0" dirty="0">
                <a:ln>
                  <a:noFill/>
                </a:ln>
                <a:solidFill>
                  <a:srgbClr val="001F5F"/>
                </a:solidFill>
                <a:effectLst/>
                <a:uLnTx/>
                <a:uFillTx/>
                <a:latin typeface="Calibri"/>
                <a:cs typeface="Calibri"/>
              </a:rPr>
              <a:t>Chlorhexidine</a:t>
            </a:r>
            <a:r>
              <a:rPr kumimoji="0" sz="2800" b="1" i="0" u="none" strike="noStrike" kern="0" cap="none" spc="-30"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in</a:t>
            </a:r>
            <a:r>
              <a:rPr kumimoji="0" sz="2800" b="1" i="0" u="none" strike="noStrike" kern="0" cap="none" spc="-80" normalizeH="0" baseline="0" noProof="0" dirty="0">
                <a:ln>
                  <a:noFill/>
                </a:ln>
                <a:solidFill>
                  <a:srgbClr val="001F5F"/>
                </a:solidFill>
                <a:effectLst/>
                <a:uLnTx/>
                <a:uFillTx/>
                <a:latin typeface="Calibri"/>
                <a:cs typeface="Calibri"/>
              </a:rPr>
              <a:t> </a:t>
            </a:r>
            <a:r>
              <a:rPr kumimoji="0" sz="2800" b="1" i="0" u="none" strike="noStrike" kern="0" cap="none" spc="0" normalizeH="0" baseline="0" noProof="0" dirty="0">
                <a:ln>
                  <a:noFill/>
                </a:ln>
                <a:solidFill>
                  <a:srgbClr val="001F5F"/>
                </a:solidFill>
                <a:effectLst/>
                <a:uLnTx/>
                <a:uFillTx/>
                <a:latin typeface="Calibri"/>
                <a:cs typeface="Calibri"/>
              </a:rPr>
              <a:t>alcohol</a:t>
            </a:r>
            <a:r>
              <a:rPr kumimoji="0" sz="2800" b="1"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for</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&gt;2</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months</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age</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5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001F5F"/>
                </a:solidFill>
                <a:effectLst/>
                <a:uLnTx/>
                <a:uFillTx/>
                <a:latin typeface="Calibri"/>
                <a:cs typeface="Calibri"/>
              </a:rPr>
              <a:t>2%</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70%</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isopropyl</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alcohol</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back</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and</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forth</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friction</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scrub</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for</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least</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30</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seconds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1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001F5F"/>
                </a:solidFill>
                <a:effectLst/>
                <a:uLnTx/>
                <a:uFillTx/>
                <a:latin typeface="Calibri"/>
                <a:cs typeface="Calibri"/>
              </a:rPr>
              <a:t>Do</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not</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wipe</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blot</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Allow</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to</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dry</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completely</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2</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minutes)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05"/>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001F5F"/>
                </a:solidFill>
                <a:effectLst/>
                <a:uLnTx/>
                <a:uFillTx/>
                <a:latin typeface="Calibri"/>
                <a:cs typeface="Calibri"/>
              </a:rPr>
              <a:t>Allergies:</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10%</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20" normalizeH="0" baseline="0" noProof="0" dirty="0">
                <a:ln>
                  <a:noFill/>
                </a:ln>
                <a:solidFill>
                  <a:srgbClr val="001F5F"/>
                </a:solidFill>
                <a:effectLst/>
                <a:uLnTx/>
                <a:uFillTx/>
                <a:latin typeface="Calibri"/>
                <a:cs typeface="Calibri"/>
              </a:rPr>
              <a:t>Povidone-</a:t>
            </a:r>
            <a:r>
              <a:rPr kumimoji="0" sz="2400" b="0" i="0" u="none" strike="noStrike" kern="0" cap="none" spc="0" normalizeH="0" baseline="0" noProof="0" dirty="0">
                <a:ln>
                  <a:noFill/>
                </a:ln>
                <a:solidFill>
                  <a:srgbClr val="001F5F"/>
                </a:solidFill>
                <a:effectLst/>
                <a:uLnTx/>
                <a:uFillTx/>
                <a:latin typeface="Calibri"/>
                <a:cs typeface="Calibri"/>
              </a:rPr>
              <a:t>iodine</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alcohol</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10" normalizeH="0" baseline="0" noProof="0" dirty="0">
                <a:ln>
                  <a:noFill/>
                </a:ln>
                <a:solidFill>
                  <a:srgbClr val="001F5F"/>
                </a:solidFill>
                <a:effectLst/>
                <a:uLnTx/>
                <a:uFillTx/>
                <a:latin typeface="Calibri"/>
                <a:cs typeface="Calibri"/>
              </a:rPr>
              <a:t> alcohol</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object 4"/>
          <p:cNvSpPr/>
          <p:nvPr/>
        </p:nvSpPr>
        <p:spPr>
          <a:xfrm>
            <a:off x="706392" y="3948027"/>
            <a:ext cx="11149965" cy="2738755"/>
          </a:xfrm>
          <a:custGeom>
            <a:avLst/>
            <a:gdLst/>
            <a:ahLst/>
            <a:cxnLst/>
            <a:rect l="l" t="t" r="r" b="b"/>
            <a:pathLst>
              <a:path w="11149965" h="2738754">
                <a:moveTo>
                  <a:pt x="11149584" y="0"/>
                </a:moveTo>
                <a:lnTo>
                  <a:pt x="0" y="0"/>
                </a:lnTo>
                <a:lnTo>
                  <a:pt x="0" y="2738628"/>
                </a:lnTo>
                <a:lnTo>
                  <a:pt x="11149584" y="2738628"/>
                </a:lnTo>
                <a:lnTo>
                  <a:pt x="1114958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706392" y="3943253"/>
            <a:ext cx="11412271" cy="2716128"/>
          </a:xfrm>
          <a:prstGeom prst="rect">
            <a:avLst/>
          </a:prstGeom>
          <a:solidFill>
            <a:schemeClr val="bg1"/>
          </a:solidFill>
        </p:spPr>
        <p:txBody>
          <a:bodyPr vert="horz" wrap="square" lIns="0" tIns="12700" rIns="0" bIns="0" rtlCol="0">
            <a:spAutoFit/>
          </a:bodyPr>
          <a:lstStyle/>
          <a:p>
            <a:pPr marL="12700" marR="5080" defTabSz="914400">
              <a:spcBef>
                <a:spcPts val="100"/>
              </a:spcBef>
              <a:tabLst>
                <a:tab pos="355600" algn="l"/>
              </a:tabLst>
            </a:pPr>
            <a:r>
              <a:rPr lang="en-CA" sz="2800" b="1" kern="0" dirty="0">
                <a:solidFill>
                  <a:srgbClr val="001F5F"/>
                </a:solidFill>
                <a:cs typeface="Calibri"/>
              </a:rPr>
              <a:t>Scrub</a:t>
            </a:r>
            <a:r>
              <a:rPr lang="en-CA" sz="2800" b="1" kern="0" spc="-45" dirty="0">
                <a:solidFill>
                  <a:srgbClr val="001F5F"/>
                </a:solidFill>
                <a:cs typeface="Calibri"/>
              </a:rPr>
              <a:t> </a:t>
            </a:r>
            <a:r>
              <a:rPr lang="en-CA" sz="2800" b="1" kern="0" dirty="0">
                <a:solidFill>
                  <a:srgbClr val="001F5F"/>
                </a:solidFill>
                <a:cs typeface="Calibri"/>
              </a:rPr>
              <a:t>the</a:t>
            </a:r>
            <a:r>
              <a:rPr lang="en-CA" sz="2800" b="1" kern="0" spc="-45" dirty="0">
                <a:solidFill>
                  <a:srgbClr val="001F5F"/>
                </a:solidFill>
                <a:cs typeface="Calibri"/>
              </a:rPr>
              <a:t> </a:t>
            </a:r>
            <a:r>
              <a:rPr lang="en-CA" sz="2800" b="1" kern="0" spc="-10" dirty="0">
                <a:solidFill>
                  <a:srgbClr val="001F5F"/>
                </a:solidFill>
                <a:cs typeface="Calibri"/>
              </a:rPr>
              <a:t>hub/Sampling:</a:t>
            </a:r>
            <a:endParaRPr lang="en-CA" sz="2800" kern="0" dirty="0">
              <a:solidFill>
                <a:sysClr val="windowText" lastClr="000000"/>
              </a:solidFill>
              <a:cs typeface="Calibri"/>
            </a:endParaRPr>
          </a:p>
          <a:p>
            <a:pPr marL="355600" marR="5080" indent="-342900" defTabSz="914400">
              <a:spcBef>
                <a:spcPts val="100"/>
              </a:spcBef>
              <a:buFont typeface="Arial"/>
              <a:buChar char="•"/>
              <a:tabLst>
                <a:tab pos="355600" algn="l"/>
              </a:tabLst>
            </a:pPr>
            <a:r>
              <a:rPr lang="en-CA" sz="2400" kern="0" dirty="0">
                <a:solidFill>
                  <a:srgbClr val="001F5F"/>
                </a:solidFill>
                <a:cs typeface="Calibri"/>
              </a:rPr>
              <a:t>Chlorhexidine</a:t>
            </a:r>
            <a:r>
              <a:rPr lang="en-CA" sz="2400" kern="0" spc="-40" dirty="0">
                <a:solidFill>
                  <a:srgbClr val="001F5F"/>
                </a:solidFill>
                <a:cs typeface="Calibri"/>
              </a:rPr>
              <a:t> </a:t>
            </a:r>
            <a:r>
              <a:rPr lang="en-CA" sz="2400" kern="0" dirty="0">
                <a:solidFill>
                  <a:srgbClr val="001F5F"/>
                </a:solidFill>
                <a:cs typeface="Calibri"/>
              </a:rPr>
              <a:t>in</a:t>
            </a:r>
            <a:r>
              <a:rPr lang="en-CA" sz="2400" kern="0" spc="-35" dirty="0">
                <a:solidFill>
                  <a:srgbClr val="001F5F"/>
                </a:solidFill>
                <a:cs typeface="Calibri"/>
              </a:rPr>
              <a:t> </a:t>
            </a:r>
            <a:r>
              <a:rPr lang="en-CA" sz="2400" kern="0" spc="-10" dirty="0">
                <a:solidFill>
                  <a:srgbClr val="001F5F"/>
                </a:solidFill>
                <a:cs typeface="Calibri"/>
              </a:rPr>
              <a:t>alcohol/antiseptic</a:t>
            </a:r>
            <a:r>
              <a:rPr lang="en-CA" sz="2400" kern="0" spc="-40" dirty="0">
                <a:solidFill>
                  <a:srgbClr val="001F5F"/>
                </a:solidFill>
                <a:cs typeface="Calibri"/>
              </a:rPr>
              <a:t> </a:t>
            </a:r>
            <a:r>
              <a:rPr lang="en-CA" sz="2400" kern="0" dirty="0">
                <a:solidFill>
                  <a:srgbClr val="001F5F"/>
                </a:solidFill>
                <a:cs typeface="Calibri"/>
              </a:rPr>
              <a:t>containing</a:t>
            </a:r>
            <a:r>
              <a:rPr lang="en-CA" sz="2400" kern="0" spc="-45" dirty="0">
                <a:solidFill>
                  <a:srgbClr val="001F5F"/>
                </a:solidFill>
                <a:cs typeface="Calibri"/>
              </a:rPr>
              <a:t> </a:t>
            </a:r>
            <a:r>
              <a:rPr lang="en-CA" sz="2400" kern="0" spc="-20" dirty="0">
                <a:solidFill>
                  <a:srgbClr val="001F5F"/>
                </a:solidFill>
                <a:cs typeface="Calibri"/>
              </a:rPr>
              <a:t>caps</a:t>
            </a:r>
            <a:endParaRPr lang="en-CA" sz="2400" kern="0" dirty="0">
              <a:solidFill>
                <a:sysClr val="windowText" lastClr="000000"/>
              </a:solidFill>
              <a:cs typeface="Calibri"/>
            </a:endParaRPr>
          </a:p>
          <a:p>
            <a:pPr marL="355600" marR="5080" lvl="0" indent="-342900" defTabSz="914400" eaLnBrk="1" fontAlgn="auto" latinLnBrk="0" hangingPunct="1">
              <a:lnSpc>
                <a:spcPct val="100000"/>
              </a:lnSpc>
              <a:spcBef>
                <a:spcPts val="100"/>
              </a:spcBef>
              <a:spcAft>
                <a:spcPts val="0"/>
              </a:spcAft>
              <a:buClrTx/>
              <a:buSzTx/>
              <a:buFont typeface="Arial"/>
              <a:buChar char="•"/>
              <a:tabLst>
                <a:tab pos="355600" algn="l"/>
              </a:tabLst>
              <a:defRPr/>
            </a:pPr>
            <a:r>
              <a:rPr kumimoji="0" sz="2400" b="0" i="0" u="none" strike="noStrike" kern="0" cap="none" spc="0" normalizeH="0" baseline="0" noProof="0" dirty="0">
                <a:ln>
                  <a:noFill/>
                </a:ln>
                <a:solidFill>
                  <a:srgbClr val="001F5F"/>
                </a:solidFill>
                <a:effectLst/>
                <a:uLnTx/>
                <a:uFillTx/>
                <a:latin typeface="Calibri"/>
                <a:cs typeface="Calibri"/>
              </a:rPr>
              <a:t>Before</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accessing</a:t>
            </a:r>
            <a:r>
              <a:rPr kumimoji="0" sz="2400" b="0" i="0" u="none" strike="noStrike" kern="0" cap="none" spc="-7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hubs,</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needleless</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connectors,</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injection</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ports,</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vigorously</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apply </a:t>
            </a:r>
            <a:r>
              <a:rPr kumimoji="0" sz="2400" b="0" i="0" u="none" strike="noStrike" kern="0" cap="none" spc="0" normalizeH="0" baseline="0" noProof="0" dirty="0">
                <a:ln>
                  <a:noFill/>
                </a:ln>
                <a:solidFill>
                  <a:srgbClr val="001F5F"/>
                </a:solidFill>
                <a:effectLst/>
                <a:uLnTx/>
                <a:uFillTx/>
                <a:latin typeface="Calibri"/>
                <a:cs typeface="Calibri"/>
              </a:rPr>
              <a:t>mechanical</a:t>
            </a:r>
            <a:r>
              <a:rPr kumimoji="0" sz="2400" b="0" i="0" u="none" strike="noStrike" kern="0" cap="none" spc="-6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friction</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alcoholic</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chlorhexidine</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70%</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alcohol.</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Alcoholic </a:t>
            </a:r>
            <a:r>
              <a:rPr kumimoji="0" sz="2400" b="0" i="0" u="none" strike="noStrike" kern="0" cap="none" spc="0" normalizeH="0" baseline="0" noProof="0" dirty="0">
                <a:ln>
                  <a:noFill/>
                </a:ln>
                <a:solidFill>
                  <a:srgbClr val="001F5F"/>
                </a:solidFill>
                <a:effectLst/>
                <a:uLnTx/>
                <a:uFillTx/>
                <a:latin typeface="Calibri"/>
                <a:cs typeface="Calibri"/>
              </a:rPr>
              <a:t>chlorhexidine</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preferred</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for</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additional</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residual</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activity</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400" b="0" i="0" u="none" strike="noStrike" kern="0" cap="none" spc="0" normalizeH="0" baseline="0" noProof="0" dirty="0">
                <a:ln>
                  <a:noFill/>
                </a:ln>
                <a:solidFill>
                  <a:srgbClr val="001F5F"/>
                </a:solidFill>
                <a:effectLst/>
                <a:uLnTx/>
                <a:uFillTx/>
                <a:latin typeface="Calibri"/>
                <a:cs typeface="Calibri"/>
              </a:rPr>
              <a:t>Apply</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mechanical</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friction</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for</a:t>
            </a:r>
            <a:r>
              <a:rPr kumimoji="0" sz="2400" b="0" i="0" u="none" strike="noStrike" kern="0" cap="none" spc="-1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minimum</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of</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5</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seconds</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to</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reduce</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contamination</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20"/>
              </a:spcBef>
              <a:spcAft>
                <a:spcPts val="0"/>
              </a:spcAft>
              <a:buClrTx/>
              <a:buSzTx/>
              <a:buFont typeface="Arial"/>
              <a:buChar char="•"/>
              <a:tabLst>
                <a:tab pos="354965" algn="l"/>
              </a:tabLst>
              <a:defRPr/>
            </a:pPr>
            <a:r>
              <a:rPr kumimoji="0" sz="2400" b="0" i="0" u="none" strike="noStrike" kern="0" cap="none" spc="0" normalizeH="0" baseline="0" noProof="0" dirty="0">
                <a:ln>
                  <a:noFill/>
                </a:ln>
                <a:solidFill>
                  <a:srgbClr val="001F5F"/>
                </a:solidFill>
                <a:effectLst/>
                <a:uLnTx/>
                <a:uFillTx/>
                <a:latin typeface="Calibri"/>
                <a:cs typeface="Calibri"/>
              </a:rPr>
              <a:t>Monitor</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compliance</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as</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Symbol"/>
                <a:cs typeface="Symbol"/>
              </a:rPr>
              <a:t></a:t>
            </a:r>
            <a:r>
              <a:rPr kumimoji="0" sz="2400" b="0" i="0" u="none" strike="noStrike" kern="0" cap="none" spc="-95" normalizeH="0" baseline="0" noProof="0" dirty="0">
                <a:ln>
                  <a:noFill/>
                </a:ln>
                <a:solidFill>
                  <a:srgbClr val="001F5F"/>
                </a:solidFill>
                <a:effectLst/>
                <a:uLnTx/>
                <a:uFillTx/>
                <a:latin typeface="Times New Roman"/>
                <a:cs typeface="Times New Roman"/>
              </a:rPr>
              <a:t> </a:t>
            </a:r>
            <a:r>
              <a:rPr kumimoji="0" sz="2400" b="0" i="0" u="none" strike="noStrike" kern="0" cap="none" spc="0" normalizeH="0" baseline="0" noProof="0" dirty="0">
                <a:ln>
                  <a:noFill/>
                </a:ln>
                <a:solidFill>
                  <a:srgbClr val="001F5F"/>
                </a:solidFill>
                <a:effectLst/>
                <a:uLnTx/>
                <a:uFillTx/>
                <a:latin typeface="Calibri"/>
                <a:cs typeface="Calibri"/>
              </a:rPr>
              <a:t>50%</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are</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colonized</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7" name="object 7"/>
          <p:cNvGrpSpPr/>
          <p:nvPr/>
        </p:nvGrpSpPr>
        <p:grpSpPr>
          <a:xfrm>
            <a:off x="8180641" y="2041969"/>
            <a:ext cx="3836670" cy="2711831"/>
            <a:chOff x="8180641" y="2041969"/>
            <a:chExt cx="3836670" cy="2711831"/>
          </a:xfrm>
        </p:grpSpPr>
        <p:pic>
          <p:nvPicPr>
            <p:cNvPr id="8" name="object 8"/>
            <p:cNvPicPr/>
            <p:nvPr/>
          </p:nvPicPr>
          <p:blipFill>
            <a:blip r:embed="rId3" cstate="print"/>
            <a:stretch>
              <a:fillRect/>
            </a:stretch>
          </p:blipFill>
          <p:spPr>
            <a:xfrm>
              <a:off x="9435084" y="2046732"/>
              <a:ext cx="2577070" cy="1767827"/>
            </a:xfrm>
            <a:prstGeom prst="rect">
              <a:avLst/>
            </a:prstGeom>
          </p:spPr>
        </p:pic>
        <p:sp>
          <p:nvSpPr>
            <p:cNvPr id="9" name="object 9"/>
            <p:cNvSpPr/>
            <p:nvPr/>
          </p:nvSpPr>
          <p:spPr>
            <a:xfrm>
              <a:off x="9430321" y="2041969"/>
              <a:ext cx="2586990" cy="1777364"/>
            </a:xfrm>
            <a:custGeom>
              <a:avLst/>
              <a:gdLst/>
              <a:ahLst/>
              <a:cxnLst/>
              <a:rect l="l" t="t" r="r" b="b"/>
              <a:pathLst>
                <a:path w="2586990" h="1777364">
                  <a:moveTo>
                    <a:pt x="0" y="0"/>
                  </a:moveTo>
                  <a:lnTo>
                    <a:pt x="2586608" y="0"/>
                  </a:lnTo>
                  <a:lnTo>
                    <a:pt x="2586608" y="1777364"/>
                  </a:lnTo>
                  <a:lnTo>
                    <a:pt x="0" y="1777364"/>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4" cstate="print"/>
            <a:stretch>
              <a:fillRect/>
            </a:stretch>
          </p:blipFill>
          <p:spPr>
            <a:xfrm>
              <a:off x="8185404" y="2715768"/>
              <a:ext cx="1729738" cy="2033015"/>
            </a:xfrm>
            <a:prstGeom prst="rect">
              <a:avLst/>
            </a:prstGeom>
          </p:spPr>
        </p:pic>
        <p:sp>
          <p:nvSpPr>
            <p:cNvPr id="11" name="object 11"/>
            <p:cNvSpPr/>
            <p:nvPr/>
          </p:nvSpPr>
          <p:spPr>
            <a:xfrm>
              <a:off x="8180641" y="2711005"/>
              <a:ext cx="1739264" cy="2042795"/>
            </a:xfrm>
            <a:custGeom>
              <a:avLst/>
              <a:gdLst/>
              <a:ahLst/>
              <a:cxnLst/>
              <a:rect l="l" t="t" r="r" b="b"/>
              <a:pathLst>
                <a:path w="1739265" h="2042795">
                  <a:moveTo>
                    <a:pt x="0" y="0"/>
                  </a:moveTo>
                  <a:lnTo>
                    <a:pt x="1739265" y="0"/>
                  </a:lnTo>
                  <a:lnTo>
                    <a:pt x="1739265" y="2042541"/>
                  </a:lnTo>
                  <a:lnTo>
                    <a:pt x="0" y="2042541"/>
                  </a:lnTo>
                  <a:lnTo>
                    <a:pt x="0" y="0"/>
                  </a:lnTo>
                  <a:close/>
                </a:path>
              </a:pathLst>
            </a:custGeom>
            <a:ln w="9524">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9994044" y="3952801"/>
            <a:ext cx="175387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deltamed.pro</a:t>
            </a:r>
            <a:r>
              <a:rPr kumimoji="0" sz="1000" b="0" i="0" u="none" strike="noStrike" kern="0" cap="none" spc="-10" normalizeH="0" baseline="0" noProof="0" dirty="0">
                <a:ln>
                  <a:noFill/>
                </a:ln>
                <a:solidFill>
                  <a:srgbClr val="0562C1"/>
                </a:solidFill>
                <a:effectLst/>
                <a:uLnTx/>
                <a:uFillTx/>
                <a:latin typeface="Calibri"/>
                <a:cs typeface="Calibri"/>
              </a:rPr>
              <a:t> </a:t>
            </a:r>
            <a:r>
              <a:rPr kumimoji="0" sz="1000" b="0" i="0" u="none" strike="noStrike" kern="0" cap="none" spc="-25" normalizeH="0" baseline="0" noProof="0" dirty="0">
                <a:ln>
                  <a:noFill/>
                </a:ln>
                <a:solidFill>
                  <a:sysClr val="windowText" lastClr="000000"/>
                </a:solidFill>
                <a:effectLst/>
                <a:uLnTx/>
                <a:uFillTx/>
                <a:latin typeface="Calibri"/>
                <a:cs typeface="Calibri"/>
              </a:rPr>
              <a:t>and</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9994115" y="4105224"/>
            <a:ext cx="52895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psqh.com</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09288" y="5690615"/>
            <a:ext cx="7983220" cy="1167765"/>
          </a:xfrm>
          <a:custGeom>
            <a:avLst/>
            <a:gdLst/>
            <a:ahLst/>
            <a:cxnLst/>
            <a:rect l="l" t="t" r="r" b="b"/>
            <a:pathLst>
              <a:path w="7983220" h="1167765">
                <a:moveTo>
                  <a:pt x="7982711" y="0"/>
                </a:moveTo>
                <a:lnTo>
                  <a:pt x="0" y="0"/>
                </a:lnTo>
                <a:lnTo>
                  <a:pt x="0" y="1167384"/>
                </a:lnTo>
                <a:lnTo>
                  <a:pt x="7982711" y="1167384"/>
                </a:lnTo>
                <a:lnTo>
                  <a:pt x="798271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80975">
              <a:lnSpc>
                <a:spcPct val="100000"/>
              </a:lnSpc>
              <a:spcBef>
                <a:spcPts val="95"/>
              </a:spcBef>
            </a:pPr>
            <a:r>
              <a:rPr dirty="0"/>
              <a:t>CHG</a:t>
            </a:r>
            <a:r>
              <a:rPr spc="-110" dirty="0"/>
              <a:t> </a:t>
            </a:r>
            <a:r>
              <a:rPr dirty="0"/>
              <a:t>patch</a:t>
            </a:r>
            <a:r>
              <a:rPr spc="-135" dirty="0"/>
              <a:t> </a:t>
            </a:r>
            <a:r>
              <a:rPr dirty="0"/>
              <a:t>or</a:t>
            </a:r>
            <a:r>
              <a:rPr spc="-110" dirty="0"/>
              <a:t> </a:t>
            </a:r>
            <a:r>
              <a:rPr spc="-55" dirty="0"/>
              <a:t>Tegaderm</a:t>
            </a:r>
            <a:r>
              <a:rPr spc="-105" dirty="0"/>
              <a:t> </a:t>
            </a:r>
            <a:r>
              <a:rPr spc="-25" dirty="0"/>
              <a:t>CHG</a:t>
            </a:r>
          </a:p>
        </p:txBody>
      </p:sp>
      <p:sp>
        <p:nvSpPr>
          <p:cNvPr id="4" name="object 4"/>
          <p:cNvSpPr txBox="1">
            <a:spLocks noGrp="1"/>
          </p:cNvSpPr>
          <p:nvPr>
            <p:ph sz="half" idx="2"/>
          </p:nvPr>
        </p:nvSpPr>
        <p:spPr>
          <a:prstGeom prst="rect">
            <a:avLst/>
          </a:prstGeom>
        </p:spPr>
        <p:txBody>
          <a:bodyPr vert="horz" wrap="square" lIns="0" tIns="97790" rIns="0" bIns="0" rtlCol="0">
            <a:spAutoFit/>
          </a:bodyPr>
          <a:lstStyle/>
          <a:p>
            <a:pPr marL="240665" indent="-227965">
              <a:lnSpc>
                <a:spcPct val="100000"/>
              </a:lnSpc>
              <a:spcBef>
                <a:spcPts val="770"/>
              </a:spcBef>
              <a:buFont typeface="Arial"/>
              <a:buChar char="•"/>
              <a:tabLst>
                <a:tab pos="240665" algn="l"/>
              </a:tabLst>
            </a:pPr>
            <a:r>
              <a:rPr dirty="0"/>
              <a:t>Easy</a:t>
            </a:r>
            <a:r>
              <a:rPr spc="-105" dirty="0"/>
              <a:t> </a:t>
            </a:r>
            <a:r>
              <a:rPr dirty="0"/>
              <a:t>to</a:t>
            </a:r>
            <a:r>
              <a:rPr spc="-100" dirty="0"/>
              <a:t> </a:t>
            </a:r>
            <a:r>
              <a:rPr spc="-10" dirty="0"/>
              <a:t>remove</a:t>
            </a:r>
          </a:p>
          <a:p>
            <a:pPr marL="240665" indent="-227965">
              <a:lnSpc>
                <a:spcPct val="100000"/>
              </a:lnSpc>
              <a:spcBef>
                <a:spcPts val="675"/>
              </a:spcBef>
              <a:buFont typeface="Arial"/>
              <a:buChar char="•"/>
              <a:tabLst>
                <a:tab pos="240665" algn="l"/>
              </a:tabLst>
            </a:pPr>
            <a:r>
              <a:rPr dirty="0"/>
              <a:t>Dressing</a:t>
            </a:r>
            <a:r>
              <a:rPr spc="-90" dirty="0"/>
              <a:t> </a:t>
            </a:r>
            <a:r>
              <a:rPr spc="-10" dirty="0"/>
              <a:t>takes</a:t>
            </a:r>
            <a:r>
              <a:rPr spc="-110" dirty="0"/>
              <a:t> </a:t>
            </a:r>
            <a:r>
              <a:rPr dirty="0"/>
              <a:t>longer</a:t>
            </a:r>
            <a:r>
              <a:rPr spc="-105" dirty="0"/>
              <a:t> </a:t>
            </a:r>
            <a:r>
              <a:rPr dirty="0"/>
              <a:t>to</a:t>
            </a:r>
            <a:r>
              <a:rPr spc="-110" dirty="0"/>
              <a:t> </a:t>
            </a:r>
            <a:r>
              <a:rPr spc="-20" dirty="0"/>
              <a:t>make</a:t>
            </a:r>
          </a:p>
          <a:p>
            <a:pPr marL="241300" marR="5080" indent="-228600">
              <a:lnSpc>
                <a:spcPts val="3030"/>
              </a:lnSpc>
              <a:spcBef>
                <a:spcPts val="1035"/>
              </a:spcBef>
              <a:buFont typeface="Arial"/>
              <a:buChar char="•"/>
              <a:tabLst>
                <a:tab pos="241300" algn="l"/>
              </a:tabLst>
            </a:pPr>
            <a:r>
              <a:rPr spc="-10" dirty="0"/>
              <a:t>Covers</a:t>
            </a:r>
            <a:r>
              <a:rPr spc="-90" dirty="0"/>
              <a:t> </a:t>
            </a:r>
            <a:r>
              <a:rPr dirty="0"/>
              <a:t>skin</a:t>
            </a:r>
            <a:r>
              <a:rPr spc="-65" dirty="0"/>
              <a:t> </a:t>
            </a:r>
            <a:r>
              <a:rPr dirty="0"/>
              <a:t>all</a:t>
            </a:r>
            <a:r>
              <a:rPr spc="-110" dirty="0"/>
              <a:t> </a:t>
            </a:r>
            <a:r>
              <a:rPr dirty="0"/>
              <a:t>around</a:t>
            </a:r>
            <a:r>
              <a:rPr spc="-65" dirty="0"/>
              <a:t> </a:t>
            </a:r>
            <a:r>
              <a:rPr spc="-10" dirty="0"/>
              <a:t>insertion </a:t>
            </a:r>
            <a:r>
              <a:rPr spc="-20" dirty="0"/>
              <a:t>site</a:t>
            </a:r>
          </a:p>
          <a:p>
            <a:pPr marL="241300" marR="3401695" indent="-228600">
              <a:lnSpc>
                <a:spcPts val="3030"/>
              </a:lnSpc>
              <a:spcBef>
                <a:spcPts val="985"/>
              </a:spcBef>
              <a:buFont typeface="Arial"/>
              <a:buChar char="•"/>
              <a:tabLst>
                <a:tab pos="241300" algn="l"/>
              </a:tabLst>
            </a:pPr>
            <a:r>
              <a:rPr dirty="0"/>
              <a:t>Site</a:t>
            </a:r>
            <a:r>
              <a:rPr spc="-85" dirty="0"/>
              <a:t> </a:t>
            </a:r>
            <a:r>
              <a:rPr spc="-25" dirty="0"/>
              <a:t>not </a:t>
            </a:r>
            <a:r>
              <a:rPr spc="-10" dirty="0"/>
              <a:t>visible</a:t>
            </a:r>
          </a:p>
          <a:p>
            <a:pPr marL="241300" marR="2422525" indent="-228600">
              <a:lnSpc>
                <a:spcPts val="3030"/>
              </a:lnSpc>
              <a:spcBef>
                <a:spcPts val="994"/>
              </a:spcBef>
              <a:buFont typeface="Arial"/>
              <a:buChar char="•"/>
              <a:tabLst>
                <a:tab pos="241300" algn="l"/>
              </a:tabLst>
            </a:pPr>
            <a:r>
              <a:rPr dirty="0"/>
              <a:t>Must</a:t>
            </a:r>
            <a:r>
              <a:rPr spc="-75" dirty="0"/>
              <a:t> </a:t>
            </a:r>
            <a:r>
              <a:rPr spc="-25" dirty="0"/>
              <a:t>be </a:t>
            </a:r>
            <a:r>
              <a:rPr dirty="0"/>
              <a:t>applied</a:t>
            </a:r>
            <a:r>
              <a:rPr spc="-50" dirty="0"/>
              <a:t> </a:t>
            </a:r>
            <a:r>
              <a:rPr dirty="0"/>
              <a:t>on</a:t>
            </a:r>
            <a:r>
              <a:rPr spc="-55" dirty="0"/>
              <a:t> </a:t>
            </a:r>
            <a:r>
              <a:rPr spc="-25" dirty="0"/>
              <a:t>the </a:t>
            </a:r>
            <a:r>
              <a:rPr dirty="0"/>
              <a:t>right</a:t>
            </a:r>
            <a:r>
              <a:rPr spc="-80" dirty="0"/>
              <a:t> </a:t>
            </a:r>
            <a:r>
              <a:rPr spc="-20" dirty="0"/>
              <a:t>side</a:t>
            </a:r>
          </a:p>
        </p:txBody>
      </p:sp>
      <p:sp>
        <p:nvSpPr>
          <p:cNvPr id="5" name="object 5"/>
          <p:cNvSpPr txBox="1"/>
          <p:nvPr/>
        </p:nvSpPr>
        <p:spPr>
          <a:xfrm>
            <a:off x="6665848" y="1567925"/>
            <a:ext cx="4888230" cy="2328545"/>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Provides</a:t>
            </a:r>
            <a:r>
              <a:rPr kumimoji="0" sz="2800" b="0" i="0" u="none" strike="noStrike" kern="0" cap="none" spc="-14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additional</a:t>
            </a:r>
            <a:r>
              <a:rPr kumimoji="0" sz="2800" b="0" i="0" u="none" strike="noStrike" kern="0" cap="none" spc="-16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securement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Easy</a:t>
            </a:r>
            <a:r>
              <a:rPr kumimoji="0" sz="2800" b="0" i="0" u="none" strike="noStrike" kern="0" cap="none" spc="-11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to</a:t>
            </a:r>
            <a:r>
              <a:rPr kumimoji="0" sz="2800" b="0" i="0" u="none" strike="noStrike" kern="0" cap="none" spc="-10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change</a:t>
            </a:r>
            <a:r>
              <a:rPr kumimoji="0" sz="2800" b="0" i="0" u="none" strike="noStrike" kern="0" cap="none" spc="-10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dressing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3030"/>
              </a:lnSpc>
              <a:spcBef>
                <a:spcPts val="1035"/>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17134B"/>
                </a:solidFill>
                <a:effectLst/>
                <a:uLnTx/>
                <a:uFillTx/>
                <a:latin typeface="Calibri"/>
                <a:cs typeface="Calibri"/>
              </a:rPr>
              <a:t>Must</a:t>
            </a:r>
            <a:r>
              <a:rPr kumimoji="0" sz="2800" b="0" i="0" u="none" strike="noStrike" kern="0" cap="none" spc="-5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be</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changed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timely</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if</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patch </a:t>
            </a:r>
            <a:r>
              <a:rPr kumimoji="0" sz="2800" b="0" i="0" u="none" strike="noStrike" kern="0" cap="none" spc="0" normalizeH="0" baseline="0" noProof="0" dirty="0">
                <a:ln>
                  <a:noFill/>
                </a:ln>
                <a:solidFill>
                  <a:srgbClr val="17134B"/>
                </a:solidFill>
                <a:effectLst/>
                <a:uLnTx/>
                <a:uFillTx/>
                <a:latin typeface="Calibri"/>
                <a:cs typeface="Calibri"/>
              </a:rPr>
              <a:t>becomes</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saturated</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(erosive dermatitis)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288797" y="6540107"/>
            <a:ext cx="5151755"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sng" strike="noStrike" kern="0" cap="none" spc="-10" normalizeH="0" baseline="0" noProof="0" dirty="0">
                <a:ln>
                  <a:noFill/>
                </a:ln>
                <a:solidFill>
                  <a:srgbClr val="0562C1"/>
                </a:solidFill>
                <a:effectLst/>
                <a:uLnTx/>
                <a:uFill>
                  <a:solidFill>
                    <a:srgbClr val="0562C1"/>
                  </a:solidFill>
                </a:uFill>
                <a:latin typeface="Calibri"/>
                <a:cs typeface="Calibri"/>
              </a:rPr>
              <a:t>https://commons.wikimedia.org/wiki/File:PICC_oml%C3%A4ggning.jpg</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grpSp>
        <p:nvGrpSpPr>
          <p:cNvPr id="7" name="object 7"/>
          <p:cNvGrpSpPr/>
          <p:nvPr/>
        </p:nvGrpSpPr>
        <p:grpSpPr>
          <a:xfrm>
            <a:off x="3763898" y="3567303"/>
            <a:ext cx="7861934" cy="2838450"/>
            <a:chOff x="3763898" y="3567303"/>
            <a:chExt cx="7861934" cy="2838450"/>
          </a:xfrm>
        </p:grpSpPr>
        <p:pic>
          <p:nvPicPr>
            <p:cNvPr id="8" name="object 8"/>
            <p:cNvPicPr/>
            <p:nvPr/>
          </p:nvPicPr>
          <p:blipFill>
            <a:blip r:embed="rId2" cstate="print"/>
            <a:stretch>
              <a:fillRect/>
            </a:stretch>
          </p:blipFill>
          <p:spPr>
            <a:xfrm>
              <a:off x="3773423" y="3726180"/>
              <a:ext cx="3095244" cy="2194572"/>
            </a:xfrm>
            <a:prstGeom prst="rect">
              <a:avLst/>
            </a:prstGeom>
          </p:spPr>
        </p:pic>
        <p:sp>
          <p:nvSpPr>
            <p:cNvPr id="9" name="object 9"/>
            <p:cNvSpPr/>
            <p:nvPr/>
          </p:nvSpPr>
          <p:spPr>
            <a:xfrm>
              <a:off x="3768661" y="3721417"/>
              <a:ext cx="3105150" cy="2204085"/>
            </a:xfrm>
            <a:custGeom>
              <a:avLst/>
              <a:gdLst/>
              <a:ahLst/>
              <a:cxnLst/>
              <a:rect l="l" t="t" r="r" b="b"/>
              <a:pathLst>
                <a:path w="3105150" h="2204085">
                  <a:moveTo>
                    <a:pt x="0" y="0"/>
                  </a:moveTo>
                  <a:lnTo>
                    <a:pt x="3104769" y="0"/>
                  </a:lnTo>
                  <a:lnTo>
                    <a:pt x="3104769" y="2204085"/>
                  </a:lnTo>
                  <a:lnTo>
                    <a:pt x="0" y="2204085"/>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3" cstate="print"/>
            <a:stretch>
              <a:fillRect/>
            </a:stretch>
          </p:blipFill>
          <p:spPr>
            <a:xfrm>
              <a:off x="8996171" y="3576828"/>
              <a:ext cx="2619755" cy="2819399"/>
            </a:xfrm>
            <a:prstGeom prst="rect">
              <a:avLst/>
            </a:prstGeom>
          </p:spPr>
        </p:pic>
        <p:sp>
          <p:nvSpPr>
            <p:cNvPr id="11" name="object 11"/>
            <p:cNvSpPr/>
            <p:nvPr/>
          </p:nvSpPr>
          <p:spPr>
            <a:xfrm>
              <a:off x="8991409" y="3572065"/>
              <a:ext cx="2629535" cy="2828925"/>
            </a:xfrm>
            <a:custGeom>
              <a:avLst/>
              <a:gdLst/>
              <a:ahLst/>
              <a:cxnLst/>
              <a:rect l="l" t="t" r="r" b="b"/>
              <a:pathLst>
                <a:path w="2629534" h="2828925">
                  <a:moveTo>
                    <a:pt x="0" y="0"/>
                  </a:moveTo>
                  <a:lnTo>
                    <a:pt x="2629280" y="0"/>
                  </a:lnTo>
                  <a:lnTo>
                    <a:pt x="2629280" y="2828925"/>
                  </a:lnTo>
                  <a:lnTo>
                    <a:pt x="0" y="2828925"/>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6665848" y="6427332"/>
            <a:ext cx="5401310" cy="3911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Use</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of</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 1-piece</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chlorhexidine</a:t>
            </a:r>
            <a:r>
              <a:rPr kumimoji="0" sz="12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gluconate</a:t>
            </a:r>
            <a:r>
              <a:rPr kumimoji="0" sz="12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transparent</a:t>
            </a:r>
            <a:r>
              <a:rPr kumimoji="0" sz="1200" b="0" i="0" u="sng" strike="noStrike" kern="0" cap="none" spc="-4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dressing</a:t>
            </a:r>
            <a:r>
              <a:rPr kumimoji="0" sz="12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on</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critically</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ill patients.</a:t>
            </a:r>
            <a:r>
              <a:rPr kumimoji="0" sz="12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50" normalizeH="0" baseline="0" noProof="0" dirty="0">
                <a:ln>
                  <a:noFill/>
                </a:ln>
                <a:solidFill>
                  <a:srgbClr val="0562C1"/>
                </a:solidFill>
                <a:effectLst/>
                <a:uLnTx/>
                <a:uFill>
                  <a:solidFill>
                    <a:srgbClr val="0562C1"/>
                  </a:solidFill>
                </a:uFill>
                <a:latin typeface="Calibri"/>
                <a:cs typeface="Calibri"/>
                <a:hlinkClick r:id="rId4"/>
              </a:rPr>
              <a:t>|</a:t>
            </a:r>
            <a:r>
              <a:rPr kumimoji="0" sz="1200" b="0" i="0" u="none" strike="noStrike" kern="0" cap="none" spc="-50" normalizeH="0" baseline="0" noProof="0" dirty="0">
                <a:ln>
                  <a:noFill/>
                </a:ln>
                <a:solidFill>
                  <a:srgbClr val="0562C1"/>
                </a:solidFill>
                <a:effectLst/>
                <a:uLnTx/>
                <a:uFillTx/>
                <a:latin typeface="Calibri"/>
                <a:cs typeface="Calibri"/>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Semantic</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Scholar</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98264" y="5690615"/>
            <a:ext cx="7793990" cy="1167765"/>
          </a:xfrm>
          <a:custGeom>
            <a:avLst/>
            <a:gdLst/>
            <a:ahLst/>
            <a:cxnLst/>
            <a:rect l="l" t="t" r="r" b="b"/>
            <a:pathLst>
              <a:path w="7793990" h="1167765">
                <a:moveTo>
                  <a:pt x="7793736" y="0"/>
                </a:moveTo>
                <a:lnTo>
                  <a:pt x="0" y="0"/>
                </a:lnTo>
                <a:lnTo>
                  <a:pt x="0" y="1167384"/>
                </a:lnTo>
                <a:lnTo>
                  <a:pt x="7793736" y="1167384"/>
                </a:lnTo>
                <a:lnTo>
                  <a:pt x="779373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391759" y="305180"/>
            <a:ext cx="8930640" cy="635000"/>
          </a:xfrm>
          <a:prstGeom prst="rect">
            <a:avLst/>
          </a:prstGeom>
        </p:spPr>
        <p:txBody>
          <a:bodyPr vert="horz" wrap="square" lIns="0" tIns="12065" rIns="0" bIns="0" rtlCol="0">
            <a:spAutoFit/>
          </a:bodyPr>
          <a:lstStyle/>
          <a:p>
            <a:pPr marL="12700">
              <a:lnSpc>
                <a:spcPct val="100000"/>
              </a:lnSpc>
              <a:spcBef>
                <a:spcPts val="95"/>
              </a:spcBef>
            </a:pPr>
            <a:r>
              <a:rPr dirty="0"/>
              <a:t>SHEA</a:t>
            </a:r>
            <a:r>
              <a:rPr spc="-130" dirty="0"/>
              <a:t> </a:t>
            </a:r>
            <a:r>
              <a:rPr dirty="0"/>
              <a:t>update</a:t>
            </a:r>
            <a:r>
              <a:rPr spc="-135" dirty="0"/>
              <a:t> </a:t>
            </a:r>
            <a:r>
              <a:rPr dirty="0"/>
              <a:t>2022</a:t>
            </a:r>
            <a:r>
              <a:rPr spc="-140" dirty="0"/>
              <a:t> </a:t>
            </a:r>
            <a:r>
              <a:rPr dirty="0"/>
              <a:t>–</a:t>
            </a:r>
            <a:r>
              <a:rPr spc="-140" dirty="0"/>
              <a:t> </a:t>
            </a:r>
            <a:r>
              <a:rPr dirty="0"/>
              <a:t>Additional</a:t>
            </a:r>
            <a:r>
              <a:rPr spc="-145" dirty="0"/>
              <a:t> </a:t>
            </a:r>
            <a:r>
              <a:rPr spc="-10" dirty="0"/>
              <a:t>approaches</a:t>
            </a:r>
          </a:p>
        </p:txBody>
      </p:sp>
      <p:sp>
        <p:nvSpPr>
          <p:cNvPr id="4" name="object 4"/>
          <p:cNvSpPr txBox="1"/>
          <p:nvPr/>
        </p:nvSpPr>
        <p:spPr>
          <a:xfrm>
            <a:off x="1870469" y="1572221"/>
            <a:ext cx="9333865" cy="3477895"/>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FF0000"/>
                </a:solidFill>
                <a:effectLst/>
                <a:uLnTx/>
                <a:uFillTx/>
                <a:latin typeface="Calibri"/>
                <a:cs typeface="Calibri"/>
              </a:rPr>
              <a:t>Antiseptic</a:t>
            </a:r>
            <a:r>
              <a:rPr kumimoji="0" sz="2800" b="0" i="0" u="none" strike="noStrike" kern="0" cap="none" spc="-2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or</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30" normalizeH="0" baseline="0" noProof="0" dirty="0">
                <a:ln>
                  <a:noFill/>
                </a:ln>
                <a:solidFill>
                  <a:srgbClr val="FF0000"/>
                </a:solidFill>
                <a:effectLst/>
                <a:uLnTx/>
                <a:uFillTx/>
                <a:latin typeface="Calibri"/>
                <a:cs typeface="Calibri"/>
              </a:rPr>
              <a:t>antimicrobial-</a:t>
            </a:r>
            <a:r>
              <a:rPr kumimoji="0" sz="2800" b="0" i="0" u="none" strike="noStrike" kern="0" cap="none" spc="-10" normalizeH="0" baseline="0" noProof="0" dirty="0">
                <a:ln>
                  <a:noFill/>
                </a:ln>
                <a:solidFill>
                  <a:srgbClr val="FF0000"/>
                </a:solidFill>
                <a:effectLst/>
                <a:uLnTx/>
                <a:uFillTx/>
                <a:latin typeface="Calibri"/>
                <a:cs typeface="Calibri"/>
              </a:rPr>
              <a:t>impregnated</a:t>
            </a:r>
            <a:r>
              <a:rPr kumimoji="0" sz="2800" b="0" i="0" u="none" strike="noStrike" kern="0" cap="none" spc="-2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CVC</a:t>
            </a:r>
            <a:r>
              <a:rPr kumimoji="0" sz="2800" b="1" i="0" u="none" strike="noStrike" kern="0" cap="none" spc="-4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(adult*</a:t>
            </a:r>
            <a:r>
              <a:rPr kumimoji="0" sz="2800" b="0" i="0" u="none" strike="noStrike" kern="0" cap="none" spc="-4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a:t>
            </a:r>
            <a:r>
              <a:rPr kumimoji="0" sz="2800" b="0" i="0" u="none" strike="noStrike" kern="0" cap="none" spc="-45"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peds)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FF0000"/>
                </a:solidFill>
                <a:effectLst/>
                <a:uLnTx/>
                <a:uFillTx/>
                <a:latin typeface="Calibri"/>
                <a:cs typeface="Calibri"/>
              </a:rPr>
              <a:t>Antimicrobial</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lock</a:t>
            </a:r>
            <a:r>
              <a:rPr kumimoji="0" sz="2800" b="1"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therapy</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for</a:t>
            </a:r>
            <a:r>
              <a:rPr kumimoji="0" sz="2800" b="0" i="0" u="none" strike="noStrike" kern="0" cap="none" spc="-95"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long-</a:t>
            </a:r>
            <a:r>
              <a:rPr kumimoji="0" sz="2800" b="0" i="0" u="none" strike="noStrike" kern="0" cap="none" spc="0" normalizeH="0" baseline="0" noProof="0" dirty="0">
                <a:ln>
                  <a:noFill/>
                </a:ln>
                <a:solidFill>
                  <a:srgbClr val="FF0000"/>
                </a:solidFill>
                <a:effectLst/>
                <a:uLnTx/>
                <a:uFillTx/>
                <a:latin typeface="Calibri"/>
                <a:cs typeface="Calibri"/>
              </a:rPr>
              <a:t>term</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CVC**</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1" i="0" u="none" strike="noStrike" kern="0" cap="none" spc="-20" normalizeH="0" baseline="0" noProof="0" dirty="0">
                <a:ln>
                  <a:noFill/>
                </a:ln>
                <a:solidFill>
                  <a:srgbClr val="FF0000"/>
                </a:solidFill>
                <a:effectLst/>
                <a:uLnTx/>
                <a:uFillTx/>
                <a:latin typeface="Calibri"/>
                <a:cs typeface="Calibri"/>
              </a:rPr>
              <a:t>Rt-</a:t>
            </a:r>
            <a:r>
              <a:rPr kumimoji="0" sz="2800" b="1" i="0" u="none" strike="noStrike" kern="0" cap="none" spc="-50" normalizeH="0" baseline="0" noProof="0" dirty="0">
                <a:ln>
                  <a:noFill/>
                </a:ln>
                <a:solidFill>
                  <a:srgbClr val="FF0000"/>
                </a:solidFill>
                <a:effectLst/>
                <a:uLnTx/>
                <a:uFillTx/>
                <a:latin typeface="Calibri"/>
                <a:cs typeface="Calibri"/>
              </a:rPr>
              <a:t>PA</a:t>
            </a:r>
            <a:r>
              <a:rPr kumimoji="0" sz="2800" b="1"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once</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weekly</a:t>
            </a:r>
            <a:r>
              <a:rPr kumimoji="0" sz="2800" b="0" i="0" u="none" strike="noStrike" kern="0" cap="none" spc="-10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for</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hemodialysis</a:t>
            </a:r>
            <a:r>
              <a:rPr kumimoji="0" sz="2800" b="0" i="0" u="none" strike="noStrike" kern="0" cap="none" spc="-5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patients</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with</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CVC</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Use</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infusion</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or</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vascular</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access</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1" i="0" u="none" strike="noStrike" kern="0" cap="none" spc="0" normalizeH="0" baseline="0" noProof="0" dirty="0">
                <a:ln>
                  <a:noFill/>
                </a:ln>
                <a:solidFill>
                  <a:sysClr val="windowText" lastClr="000000"/>
                </a:solidFill>
                <a:effectLst/>
                <a:uLnTx/>
                <a:uFillTx/>
                <a:latin typeface="Calibri"/>
                <a:cs typeface="Calibri"/>
              </a:rPr>
              <a:t>team</a:t>
            </a:r>
            <a:r>
              <a:rPr kumimoji="0" sz="2800" b="1"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to</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reduce</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CLABSI</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rates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FF0000"/>
                </a:solidFill>
                <a:effectLst/>
                <a:uLnTx/>
                <a:uFillTx/>
                <a:latin typeface="Calibri"/>
                <a:cs typeface="Calibri"/>
              </a:rPr>
              <a:t>Antimicrobial</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ointment</a:t>
            </a:r>
            <a:r>
              <a:rPr kumimoji="0" sz="2800" b="1" i="0" u="none" strike="noStrike" kern="0" cap="none" spc="-10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for</a:t>
            </a:r>
            <a:r>
              <a:rPr kumimoji="0" sz="2800" b="1" i="0" u="none" strike="noStrike" kern="0" cap="none" spc="-10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HD</a:t>
            </a:r>
            <a:r>
              <a:rPr kumimoji="0" sz="2800" b="1" i="0" u="none" strike="noStrike" kern="0" cap="none" spc="-110"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catheter</a:t>
            </a:r>
            <a:r>
              <a:rPr kumimoji="0" sz="2800" b="0" i="0" u="none" strike="noStrike" kern="0" cap="none" spc="-12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insertion</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sites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029" marR="5080" lvl="0" indent="-227965" defTabSz="914400" eaLnBrk="1" fontAlgn="auto" latinLnBrk="0" hangingPunct="1">
              <a:lnSpc>
                <a:spcPts val="3030"/>
              </a:lnSpc>
              <a:spcBef>
                <a:spcPts val="1035"/>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2E5496"/>
                </a:solidFill>
                <a:effectLst/>
                <a:uLnTx/>
                <a:uFillTx/>
                <a:latin typeface="Calibri"/>
                <a:cs typeface="Calibri"/>
              </a:rPr>
              <a:t>Use</a:t>
            </a:r>
            <a:r>
              <a:rPr kumimoji="0" sz="2800" b="0" i="0" u="none" strike="noStrike" kern="0" cap="none" spc="-105" normalizeH="0" baseline="0" noProof="0" dirty="0">
                <a:ln>
                  <a:noFill/>
                </a:ln>
                <a:solidFill>
                  <a:srgbClr val="2E5496"/>
                </a:solidFill>
                <a:effectLst/>
                <a:uLnTx/>
                <a:uFillTx/>
                <a:latin typeface="Calibri"/>
                <a:cs typeface="Calibri"/>
              </a:rPr>
              <a:t> </a:t>
            </a:r>
            <a:r>
              <a:rPr kumimoji="0" sz="2800" b="0" i="0" u="none" strike="noStrike" kern="0" cap="none" spc="-25" normalizeH="0" baseline="0" noProof="0" dirty="0">
                <a:ln>
                  <a:noFill/>
                </a:ln>
                <a:solidFill>
                  <a:srgbClr val="2E5496"/>
                </a:solidFill>
                <a:effectLst/>
                <a:uLnTx/>
                <a:uFillTx/>
                <a:latin typeface="Calibri"/>
                <a:cs typeface="Calibri"/>
              </a:rPr>
              <a:t>antiseptic-</a:t>
            </a:r>
            <a:r>
              <a:rPr kumimoji="0" sz="2800" b="0" i="0" u="none" strike="noStrike" kern="0" cap="none" spc="-10" normalizeH="0" baseline="0" noProof="0" dirty="0">
                <a:ln>
                  <a:noFill/>
                </a:ln>
                <a:solidFill>
                  <a:srgbClr val="2E5496"/>
                </a:solidFill>
                <a:effectLst/>
                <a:uLnTx/>
                <a:uFillTx/>
                <a:latin typeface="Calibri"/>
                <a:cs typeface="Calibri"/>
              </a:rPr>
              <a:t>containing</a:t>
            </a:r>
            <a:r>
              <a:rPr kumimoji="0" sz="2800" b="0" i="0" u="none" strike="noStrike" kern="0" cap="none" spc="-50"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hub/connector</a:t>
            </a:r>
            <a:r>
              <a:rPr kumimoji="0" sz="2800" b="0" i="0" u="none" strike="noStrike" kern="0" cap="none" spc="-50" normalizeH="0" baseline="0" noProof="0" dirty="0">
                <a:ln>
                  <a:noFill/>
                </a:ln>
                <a:solidFill>
                  <a:srgbClr val="2E5496"/>
                </a:solidFill>
                <a:effectLst/>
                <a:uLnTx/>
                <a:uFillTx/>
                <a:latin typeface="Calibri"/>
                <a:cs typeface="Calibri"/>
              </a:rPr>
              <a:t> </a:t>
            </a:r>
            <a:r>
              <a:rPr kumimoji="0" sz="2800" b="0" i="0" u="none" strike="noStrike" kern="0" cap="none" spc="0" normalizeH="0" baseline="0" noProof="0" dirty="0">
                <a:ln>
                  <a:noFill/>
                </a:ln>
                <a:solidFill>
                  <a:srgbClr val="2E5496"/>
                </a:solidFill>
                <a:effectLst/>
                <a:uLnTx/>
                <a:uFillTx/>
                <a:latin typeface="Calibri"/>
                <a:cs typeface="Calibri"/>
              </a:rPr>
              <a:t>cap/port</a:t>
            </a:r>
            <a:r>
              <a:rPr kumimoji="0" sz="2800" b="0" i="0" u="none" strike="noStrike" kern="0" cap="none" spc="-80" normalizeH="0" baseline="0" noProof="0" dirty="0">
                <a:ln>
                  <a:noFill/>
                </a:ln>
                <a:solidFill>
                  <a:srgbClr val="2E5496"/>
                </a:solidFill>
                <a:effectLst/>
                <a:uLnTx/>
                <a:uFillTx/>
                <a:latin typeface="Calibri"/>
                <a:cs typeface="Calibri"/>
              </a:rPr>
              <a:t> </a:t>
            </a:r>
            <a:r>
              <a:rPr kumimoji="0" sz="2800" b="1" i="0" u="none" strike="noStrike" kern="0" cap="none" spc="-10" normalizeH="0" baseline="0" noProof="0" dirty="0">
                <a:ln>
                  <a:noFill/>
                </a:ln>
                <a:solidFill>
                  <a:srgbClr val="2E5496"/>
                </a:solidFill>
                <a:effectLst/>
                <a:uLnTx/>
                <a:uFillTx/>
                <a:latin typeface="Calibri"/>
                <a:cs typeface="Calibri"/>
              </a:rPr>
              <a:t>protector</a:t>
            </a:r>
            <a:r>
              <a:rPr kumimoji="0" sz="2800" b="1" i="0" u="none" strike="noStrike" kern="0" cap="none" spc="-75" normalizeH="0" baseline="0" noProof="0" dirty="0">
                <a:ln>
                  <a:noFill/>
                </a:ln>
                <a:solidFill>
                  <a:srgbClr val="2E5496"/>
                </a:solidFill>
                <a:effectLst/>
                <a:uLnTx/>
                <a:uFillTx/>
                <a:latin typeface="Calibri"/>
                <a:cs typeface="Calibri"/>
              </a:rPr>
              <a:t> </a:t>
            </a:r>
            <a:r>
              <a:rPr kumimoji="0" sz="2800" b="0" i="0" u="none" strike="noStrike" kern="0" cap="none" spc="-25" normalizeH="0" baseline="0" noProof="0" dirty="0">
                <a:ln>
                  <a:noFill/>
                </a:ln>
                <a:solidFill>
                  <a:srgbClr val="2E5496"/>
                </a:solidFill>
                <a:effectLst/>
                <a:uLnTx/>
                <a:uFillTx/>
                <a:latin typeface="Calibri"/>
                <a:cs typeface="Calibri"/>
              </a:rPr>
              <a:t>to 	</a:t>
            </a:r>
            <a:r>
              <a:rPr kumimoji="0" sz="2800" b="0" i="0" u="none" strike="noStrike" kern="0" cap="none" spc="0" normalizeH="0" baseline="0" noProof="0" dirty="0">
                <a:ln>
                  <a:noFill/>
                </a:ln>
                <a:solidFill>
                  <a:srgbClr val="2E5496"/>
                </a:solidFill>
                <a:effectLst/>
                <a:uLnTx/>
                <a:uFillTx/>
                <a:latin typeface="Calibri"/>
                <a:cs typeface="Calibri"/>
              </a:rPr>
              <a:t>cover</a:t>
            </a:r>
            <a:r>
              <a:rPr kumimoji="0" sz="2800" b="0" i="0" u="none" strike="noStrike" kern="0" cap="none" spc="-135" normalizeH="0" baseline="0" noProof="0" dirty="0">
                <a:ln>
                  <a:noFill/>
                </a:ln>
                <a:solidFill>
                  <a:srgbClr val="2E5496"/>
                </a:solidFill>
                <a:effectLst/>
                <a:uLnTx/>
                <a:uFillTx/>
                <a:latin typeface="Calibri"/>
                <a:cs typeface="Calibri"/>
              </a:rPr>
              <a:t> </a:t>
            </a:r>
            <a:r>
              <a:rPr kumimoji="0" sz="2800" b="0" i="0" u="none" strike="noStrike" kern="0" cap="none" spc="-10" normalizeH="0" baseline="0" noProof="0" dirty="0">
                <a:ln>
                  <a:noFill/>
                </a:ln>
                <a:solidFill>
                  <a:srgbClr val="2E5496"/>
                </a:solidFill>
                <a:effectLst/>
                <a:uLnTx/>
                <a:uFillTx/>
                <a:latin typeface="Calibri"/>
                <a:cs typeface="Calibri"/>
              </a:rPr>
              <a:t>connectors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78739" y="5672145"/>
            <a:ext cx="1694180" cy="11226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Level</a:t>
            </a:r>
            <a:r>
              <a:rPr kumimoji="0" sz="1800" b="0" i="0" u="none" strike="noStrike" kern="0" cap="none" spc="-1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of</a:t>
            </a:r>
            <a:r>
              <a:rPr kumimoji="0" sz="1800" b="0" i="0" u="none" strike="noStrike" kern="0" cap="none" spc="-10" normalizeH="0" baseline="0" noProof="0" dirty="0">
                <a:ln>
                  <a:noFill/>
                </a:ln>
                <a:solidFill>
                  <a:sysClr val="windowText" lastClr="000000"/>
                </a:solidFill>
                <a:effectLst/>
                <a:uLnTx/>
                <a:uFillTx/>
                <a:latin typeface="Calibri"/>
                <a:cs typeface="Calibri"/>
              </a:rPr>
              <a:t> evidence:</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12700" marR="615315"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alibri Light"/>
                <a:cs typeface="Calibri Light"/>
              </a:rPr>
              <a:t>LOW </a:t>
            </a:r>
            <a:r>
              <a:rPr kumimoji="0" sz="1800" b="0" i="0" u="none" strike="noStrike" kern="0" cap="none" spc="-30" normalizeH="0" baseline="0" noProof="0" dirty="0">
                <a:ln>
                  <a:noFill/>
                </a:ln>
                <a:solidFill>
                  <a:srgbClr val="2E5496"/>
                </a:solidFill>
                <a:effectLst/>
                <a:uLnTx/>
                <a:uFillTx/>
                <a:latin typeface="Calibri"/>
                <a:cs typeface="Calibri"/>
              </a:rPr>
              <a:t>MODERATE </a:t>
            </a:r>
            <a:r>
              <a:rPr kumimoji="0" sz="1800" b="1" i="0" u="none" strike="noStrike" kern="0" cap="none" spc="-20" normalizeH="0" baseline="0" noProof="0" dirty="0">
                <a:ln>
                  <a:noFill/>
                </a:ln>
                <a:solidFill>
                  <a:srgbClr val="FF0000"/>
                </a:solidFill>
                <a:effectLst/>
                <a:uLnTx/>
                <a:uFillTx/>
                <a:latin typeface="Calibri"/>
                <a:cs typeface="Calibri"/>
              </a:rPr>
              <a:t>HIGH</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53720">
              <a:lnSpc>
                <a:spcPct val="100000"/>
              </a:lnSpc>
              <a:spcBef>
                <a:spcPts val="95"/>
              </a:spcBef>
            </a:pPr>
            <a:r>
              <a:rPr dirty="0"/>
              <a:t>SHEA</a:t>
            </a:r>
            <a:r>
              <a:rPr spc="-110" dirty="0"/>
              <a:t> </a:t>
            </a:r>
            <a:r>
              <a:rPr dirty="0"/>
              <a:t>update</a:t>
            </a:r>
            <a:r>
              <a:rPr spc="-125" dirty="0"/>
              <a:t> </a:t>
            </a:r>
            <a:r>
              <a:rPr dirty="0"/>
              <a:t>2022</a:t>
            </a:r>
            <a:r>
              <a:rPr spc="-125" dirty="0"/>
              <a:t> </a:t>
            </a:r>
            <a:r>
              <a:rPr dirty="0"/>
              <a:t>–</a:t>
            </a:r>
            <a:r>
              <a:rPr spc="-125" dirty="0"/>
              <a:t> </a:t>
            </a:r>
            <a:r>
              <a:rPr spc="-10" dirty="0"/>
              <a:t>Don’ts</a:t>
            </a:r>
          </a:p>
        </p:txBody>
      </p:sp>
      <p:sp>
        <p:nvSpPr>
          <p:cNvPr id="4" name="object 4"/>
          <p:cNvSpPr txBox="1"/>
          <p:nvPr/>
        </p:nvSpPr>
        <p:spPr>
          <a:xfrm>
            <a:off x="1269864" y="1853437"/>
            <a:ext cx="9552940" cy="1729105"/>
          </a:xfrm>
          <a:prstGeom prst="rect">
            <a:avLst/>
          </a:prstGeom>
        </p:spPr>
        <p:txBody>
          <a:bodyPr vert="horz" wrap="square" lIns="0" tIns="59690" rIns="0" bIns="0" rtlCol="0">
            <a:spAutoFit/>
          </a:bodyPr>
          <a:lstStyle/>
          <a:p>
            <a:pPr marL="241300" marR="5080" lvl="0" indent="-229235" defTabSz="914400" eaLnBrk="1" fontAlgn="auto" latinLnBrk="0" hangingPunct="1">
              <a:lnSpc>
                <a:spcPts val="3030"/>
              </a:lnSpc>
              <a:spcBef>
                <a:spcPts val="470"/>
              </a:spcBef>
              <a:spcAft>
                <a:spcPts val="0"/>
              </a:spcAft>
              <a:buClrTx/>
              <a:buSzTx/>
              <a:buFontTx/>
              <a:buAutoNum type="arabicPeriod"/>
              <a:tabLst>
                <a:tab pos="241300" algn="l"/>
                <a:tab pos="363220" algn="l"/>
              </a:tabLst>
              <a:defRPr/>
            </a:pPr>
            <a:r>
              <a:rPr kumimoji="0" sz="2800" b="0" i="0" u="none" strike="noStrike" kern="0" cap="none" spc="0" normalizeH="0" baseline="0" noProof="0" dirty="0">
                <a:ln>
                  <a:noFill/>
                </a:ln>
                <a:solidFill>
                  <a:srgbClr val="FF0000"/>
                </a:solidFill>
                <a:effectLst/>
                <a:uLnTx/>
                <a:uFillTx/>
                <a:latin typeface="Calibri"/>
                <a:cs typeface="Calibri"/>
              </a:rPr>
              <a:t>	Do</a:t>
            </a:r>
            <a:r>
              <a:rPr kumimoji="0" sz="2800" b="0" i="0" u="none" strike="noStrike" kern="0" cap="none" spc="-5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not</a:t>
            </a:r>
            <a:r>
              <a:rPr kumimoji="0" sz="2800" b="0" i="0" u="none" strike="noStrike" kern="0" cap="none" spc="-5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use</a:t>
            </a:r>
            <a:r>
              <a:rPr kumimoji="0" sz="2800" b="0" i="0" u="none" strike="noStrike" kern="0" cap="none" spc="-4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antimicrobial</a:t>
            </a:r>
            <a:r>
              <a:rPr kumimoji="0" sz="2800" b="0" i="0" u="none" strike="noStrike" kern="0" cap="none" spc="-35"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prophylaxis</a:t>
            </a:r>
            <a:r>
              <a:rPr kumimoji="0" sz="2800" b="0" i="0" u="none" strike="noStrike" kern="0" cap="none" spc="-3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for</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short-</a:t>
            </a:r>
            <a:r>
              <a:rPr kumimoji="0" sz="2800" b="0" i="0" u="none" strike="noStrike" kern="0" cap="none" spc="0" normalizeH="0" baseline="0" noProof="0" dirty="0">
                <a:ln>
                  <a:noFill/>
                </a:ln>
                <a:solidFill>
                  <a:srgbClr val="FF0000"/>
                </a:solidFill>
                <a:effectLst/>
                <a:uLnTx/>
                <a:uFillTx/>
                <a:latin typeface="Calibri"/>
                <a:cs typeface="Calibri"/>
              </a:rPr>
              <a:t>term</a:t>
            </a:r>
            <a:r>
              <a:rPr kumimoji="0" sz="2800" b="0" i="0" u="none" strike="noStrike" kern="0" cap="none" spc="-3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or</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tunneled catheter</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insertion</a:t>
            </a:r>
            <a:r>
              <a:rPr kumimoji="0" sz="2800" b="0" i="0" u="none" strike="noStrike" kern="0" cap="none" spc="-5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or</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while</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catheters</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are</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a:t>
            </a:r>
            <a:r>
              <a:rPr kumimoji="0" sz="2800" b="0" i="0" u="none" strike="noStrike" kern="0" cap="none" spc="-55"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situ</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20"/>
              </a:spcBef>
              <a:spcAft>
                <a:spcPts val="0"/>
              </a:spcAft>
              <a:buClr>
                <a:srgbClr val="FF0000"/>
              </a:buClr>
              <a:buSzTx/>
              <a:buFont typeface="Calibri"/>
              <a:buAutoNum type="arabicPeriod"/>
              <a:tabLst/>
              <a:defRPr/>
            </a:pPr>
            <a:endParaRPr kumimoji="0" sz="2950" b="0" i="0" u="none" strike="noStrike" kern="0" cap="none" spc="0" normalizeH="0" baseline="0" noProof="0">
              <a:ln>
                <a:noFill/>
              </a:ln>
              <a:solidFill>
                <a:sysClr val="windowText" lastClr="000000"/>
              </a:solidFill>
              <a:effectLst/>
              <a:uLnTx/>
              <a:uFillTx/>
              <a:latin typeface="Calibri"/>
              <a:cs typeface="Calibri"/>
            </a:endParaRPr>
          </a:p>
          <a:p>
            <a:pPr marL="363855" marR="0" lvl="0" indent="-351155" defTabSz="914400" eaLnBrk="1" fontAlgn="auto" latinLnBrk="0" hangingPunct="1">
              <a:lnSpc>
                <a:spcPct val="100000"/>
              </a:lnSpc>
              <a:spcBef>
                <a:spcPts val="0"/>
              </a:spcBef>
              <a:spcAft>
                <a:spcPts val="0"/>
              </a:spcAft>
              <a:buClrTx/>
              <a:buSzTx/>
              <a:buFontTx/>
              <a:buAutoNum type="arabicPeriod"/>
              <a:tabLst>
                <a:tab pos="363855" algn="l"/>
              </a:tabLst>
              <a:defRPr/>
            </a:pPr>
            <a:r>
              <a:rPr kumimoji="0" sz="2800" b="0" i="0" u="none" strike="noStrike" kern="0" cap="none" spc="0" normalizeH="0" baseline="0" noProof="0" dirty="0">
                <a:ln>
                  <a:noFill/>
                </a:ln>
                <a:solidFill>
                  <a:srgbClr val="FF0000"/>
                </a:solidFill>
                <a:effectLst/>
                <a:uLnTx/>
                <a:uFillTx/>
                <a:latin typeface="Calibri"/>
                <a:cs typeface="Calibri"/>
              </a:rPr>
              <a:t>Do</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not</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routinely</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replace</a:t>
            </a:r>
            <a:r>
              <a:rPr kumimoji="0" sz="2800" b="0" i="0" u="none" strike="noStrike" kern="0" cap="none" spc="-9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CVCs</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or</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arterial</a:t>
            </a:r>
            <a:r>
              <a:rPr kumimoji="0" sz="2800" b="0" i="0" u="none" strike="noStrike" kern="0" cap="none" spc="-110"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catheters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501015">
              <a:lnSpc>
                <a:spcPct val="100000"/>
              </a:lnSpc>
              <a:spcBef>
                <a:spcPts val="95"/>
              </a:spcBef>
            </a:pPr>
            <a:r>
              <a:rPr dirty="0"/>
              <a:t>SHEA</a:t>
            </a:r>
            <a:r>
              <a:rPr spc="-110" dirty="0"/>
              <a:t> </a:t>
            </a:r>
            <a:r>
              <a:rPr dirty="0"/>
              <a:t>update</a:t>
            </a:r>
            <a:r>
              <a:rPr spc="-125" dirty="0"/>
              <a:t> </a:t>
            </a:r>
            <a:r>
              <a:rPr dirty="0"/>
              <a:t>2022</a:t>
            </a:r>
            <a:r>
              <a:rPr spc="-125" dirty="0"/>
              <a:t> </a:t>
            </a:r>
            <a:r>
              <a:rPr dirty="0"/>
              <a:t>–</a:t>
            </a:r>
            <a:r>
              <a:rPr spc="-125" dirty="0"/>
              <a:t> </a:t>
            </a:r>
            <a:r>
              <a:rPr spc="-10" dirty="0"/>
              <a:t>Unresolved</a:t>
            </a:r>
          </a:p>
        </p:txBody>
      </p:sp>
      <p:sp>
        <p:nvSpPr>
          <p:cNvPr id="4" name="object 4"/>
          <p:cNvSpPr txBox="1"/>
          <p:nvPr/>
        </p:nvSpPr>
        <p:spPr>
          <a:xfrm>
            <a:off x="1393431" y="1334738"/>
            <a:ext cx="10049510" cy="5103495"/>
          </a:xfrm>
          <a:prstGeom prst="rect">
            <a:avLst/>
          </a:prstGeom>
        </p:spPr>
        <p:txBody>
          <a:bodyPr vert="horz" wrap="square" lIns="0" tIns="53975" rIns="0" bIns="0" rtlCol="0">
            <a:spAutoFit/>
          </a:bodyPr>
          <a:lstStyle/>
          <a:p>
            <a:pPr marL="469900" marR="57150" lvl="0" indent="-457200" defTabSz="914400" eaLnBrk="1" fontAlgn="auto" latinLnBrk="0" hangingPunct="1">
              <a:lnSpc>
                <a:spcPts val="2590"/>
              </a:lnSpc>
              <a:spcBef>
                <a:spcPts val="425"/>
              </a:spcBef>
              <a:spcAft>
                <a:spcPts val="0"/>
              </a:spcAft>
              <a:buClrTx/>
              <a:buSzTx/>
              <a:buFontTx/>
              <a:buAutoNum type="arabicPeriod"/>
              <a:tabLst>
                <a:tab pos="469900" algn="l"/>
              </a:tabLst>
              <a:defRPr/>
            </a:pPr>
            <a:r>
              <a:rPr kumimoji="0" sz="2400" b="1" i="0" u="none" strike="noStrike" kern="0" cap="none" spc="0" normalizeH="0" baseline="0" noProof="0" dirty="0">
                <a:ln>
                  <a:noFill/>
                </a:ln>
                <a:solidFill>
                  <a:srgbClr val="202020"/>
                </a:solidFill>
                <a:effectLst/>
                <a:uLnTx/>
                <a:uFillTx/>
                <a:latin typeface="Calibri"/>
                <a:cs typeface="Calibri"/>
              </a:rPr>
              <a:t>Routine</a:t>
            </a:r>
            <a:r>
              <a:rPr kumimoji="0" sz="2400" b="1" i="0" u="none" strike="noStrike" kern="0" cap="none" spc="-5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use</a:t>
            </a:r>
            <a:r>
              <a:rPr kumimoji="0" sz="2400" b="1" i="0" u="none" strike="noStrike" kern="0" cap="none" spc="-2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of</a:t>
            </a:r>
            <a:r>
              <a:rPr kumimoji="0" sz="2400" b="1" i="0" u="none" strike="noStrike" kern="0" cap="none" spc="-4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needleless</a:t>
            </a:r>
            <a:r>
              <a:rPr kumimoji="0" sz="2400" b="1" i="0" u="none" strike="noStrike" kern="0" cap="none" spc="-2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connectors</a:t>
            </a:r>
            <a:r>
              <a:rPr kumimoji="0" sz="2400" b="1" i="0" u="none" strike="noStrike" kern="0" cap="none" spc="-6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as</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CLABSI</a:t>
            </a:r>
            <a:r>
              <a:rPr kumimoji="0" sz="2400" b="0" i="0" u="none" strike="noStrike" kern="0" cap="none" spc="-6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prevention</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strategy</a:t>
            </a:r>
            <a:r>
              <a:rPr kumimoji="0" sz="2400" b="0" i="0" u="none" strike="noStrike" kern="0" cap="none" spc="-5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before </a:t>
            </a:r>
            <a:r>
              <a:rPr kumimoji="0" sz="2400" b="0" i="0" u="none" strike="noStrike" kern="0" cap="none" spc="0" normalizeH="0" baseline="0" noProof="0" dirty="0">
                <a:ln>
                  <a:noFill/>
                </a:ln>
                <a:solidFill>
                  <a:srgbClr val="202020"/>
                </a:solidFill>
                <a:effectLst/>
                <a:uLnTx/>
                <a:uFillTx/>
                <a:latin typeface="Calibri"/>
                <a:cs typeface="Calibri"/>
              </a:rPr>
              <a:t>an</a:t>
            </a:r>
            <a:r>
              <a:rPr kumimoji="0" sz="2400" b="0" i="0" u="none" strike="noStrike" kern="0" cap="none" spc="-3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assessment</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of</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risks,</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benefits,</a:t>
            </a:r>
            <a:r>
              <a:rPr kumimoji="0" sz="2400" b="0" i="0" u="none" strike="noStrike" kern="0" cap="none" spc="-1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and</a:t>
            </a:r>
            <a:r>
              <a:rPr kumimoji="0" sz="2400" b="0" i="0" u="none" strike="noStrike" kern="0" cap="none" spc="-3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education</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regarding</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proper</a:t>
            </a:r>
            <a:r>
              <a:rPr kumimoji="0" sz="2400" b="0" i="0" u="none" strike="noStrike" kern="0" cap="none" spc="-25" normalizeH="0" baseline="0" noProof="0" dirty="0">
                <a:ln>
                  <a:noFill/>
                </a:ln>
                <a:solidFill>
                  <a:srgbClr val="202020"/>
                </a:solidFill>
                <a:effectLst/>
                <a:uLnTx/>
                <a:uFillTx/>
                <a:latin typeface="Calibri"/>
                <a:cs typeface="Calibri"/>
              </a:rPr>
              <a:t> use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357505" lvl="0" indent="-457200" defTabSz="914400" eaLnBrk="1" fontAlgn="auto" latinLnBrk="0" hangingPunct="1">
              <a:lnSpc>
                <a:spcPts val="2590"/>
              </a:lnSpc>
              <a:spcBef>
                <a:spcPts val="1015"/>
              </a:spcBef>
              <a:spcAft>
                <a:spcPts val="0"/>
              </a:spcAft>
              <a:buClrTx/>
              <a:buSzTx/>
              <a:buFontTx/>
              <a:buAutoNum type="arabicPeriod"/>
              <a:tabLst>
                <a:tab pos="469265" algn="l"/>
              </a:tabLst>
              <a:defRPr/>
            </a:pPr>
            <a:r>
              <a:rPr kumimoji="0" sz="2400" b="1" i="0" u="none" strike="noStrike" kern="0" cap="none" spc="0" normalizeH="0" baseline="0" noProof="0" dirty="0">
                <a:ln>
                  <a:noFill/>
                </a:ln>
                <a:solidFill>
                  <a:srgbClr val="202020"/>
                </a:solidFill>
                <a:effectLst/>
                <a:uLnTx/>
                <a:uFillTx/>
                <a:latin typeface="Calibri"/>
                <a:cs typeface="Calibri"/>
              </a:rPr>
              <a:t>Surveillance</a:t>
            </a:r>
            <a:r>
              <a:rPr kumimoji="0" sz="2400" b="1" i="0" u="none" strike="noStrike" kern="0" cap="none" spc="-4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of</a:t>
            </a:r>
            <a:r>
              <a:rPr kumimoji="0" sz="2400" b="1" i="0" u="none" strike="noStrike" kern="0" cap="none" spc="-2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other</a:t>
            </a:r>
            <a:r>
              <a:rPr kumimoji="0" sz="2400" b="1" i="0" u="none" strike="noStrike" kern="0" cap="none" spc="-2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types </a:t>
            </a:r>
            <a:r>
              <a:rPr kumimoji="0" sz="2400" b="0" i="0" u="none" strike="noStrike" kern="0" cap="none" spc="0" normalizeH="0" baseline="0" noProof="0" dirty="0">
                <a:ln>
                  <a:noFill/>
                </a:ln>
                <a:solidFill>
                  <a:srgbClr val="202020"/>
                </a:solidFill>
                <a:effectLst/>
                <a:uLnTx/>
                <a:uFillTx/>
                <a:latin typeface="Calibri"/>
                <a:cs typeface="Calibri"/>
              </a:rPr>
              <a:t>of</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catheters</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(e.g.,</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peripheral</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arterial</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or</a:t>
            </a:r>
            <a:r>
              <a:rPr kumimoji="0" sz="2400" b="0" i="0" u="none" strike="noStrike" kern="0" cap="none" spc="-10" normalizeH="0" baseline="0" noProof="0" dirty="0">
                <a:ln>
                  <a:noFill/>
                </a:ln>
                <a:solidFill>
                  <a:srgbClr val="202020"/>
                </a:solidFill>
                <a:effectLst/>
                <a:uLnTx/>
                <a:uFillTx/>
                <a:latin typeface="Calibri"/>
                <a:cs typeface="Calibri"/>
              </a:rPr>
              <a:t> venous catheters)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670"/>
              </a:spcBef>
              <a:spcAft>
                <a:spcPts val="0"/>
              </a:spcAft>
              <a:buClrTx/>
              <a:buSzTx/>
              <a:buFontTx/>
              <a:buAutoNum type="arabicPeriod"/>
              <a:tabLst>
                <a:tab pos="469265" algn="l"/>
              </a:tabLst>
              <a:defRPr/>
            </a:pPr>
            <a:r>
              <a:rPr kumimoji="0" sz="2400" b="1" i="0" u="none" strike="noStrike" kern="0" cap="none" spc="0" normalizeH="0" baseline="0" noProof="0" dirty="0">
                <a:ln>
                  <a:noFill/>
                </a:ln>
                <a:solidFill>
                  <a:srgbClr val="202020"/>
                </a:solidFill>
                <a:effectLst/>
                <a:uLnTx/>
                <a:uFillTx/>
                <a:latin typeface="Calibri"/>
                <a:cs typeface="Calibri"/>
              </a:rPr>
              <a:t>Standard,</a:t>
            </a:r>
            <a:r>
              <a:rPr kumimoji="0" sz="2400" b="1" i="0" u="none" strike="noStrike" kern="0" cap="none" spc="-6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nonantimicrobial</a:t>
            </a:r>
            <a:r>
              <a:rPr kumimoji="0" sz="2400" b="1" i="0" u="none" strike="noStrike" kern="0" cap="none" spc="-8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transparent</a:t>
            </a:r>
            <a:r>
              <a:rPr kumimoji="0" sz="2400" b="1" i="0" u="none" strike="noStrike" kern="0" cap="none" spc="-4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dressings</a:t>
            </a:r>
            <a:r>
              <a:rPr kumimoji="0" sz="2400" b="1" i="0" u="none" strike="noStrike" kern="0" cap="none" spc="-5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and</a:t>
            </a:r>
            <a:r>
              <a:rPr kumimoji="0" sz="2400" b="0" i="0" u="none" strike="noStrike" kern="0" cap="none" spc="-6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CLABSI</a:t>
            </a:r>
            <a:r>
              <a:rPr kumimoji="0" sz="2400" b="0" i="0" u="none" strike="noStrike" kern="0" cap="none" spc="-90" normalizeH="0" baseline="0" noProof="0" dirty="0">
                <a:ln>
                  <a:noFill/>
                </a:ln>
                <a:solidFill>
                  <a:srgbClr val="202020"/>
                </a:solidFill>
                <a:effectLst/>
                <a:uLnTx/>
                <a:uFillTx/>
                <a:latin typeface="Calibri"/>
                <a:cs typeface="Calibri"/>
              </a:rPr>
              <a:t> </a:t>
            </a:r>
            <a:r>
              <a:rPr kumimoji="0" sz="2400" b="0" i="0" u="none" strike="noStrike" kern="0" cap="none" spc="-20" normalizeH="0" baseline="0" noProof="0" dirty="0">
                <a:ln>
                  <a:noFill/>
                </a:ln>
                <a:solidFill>
                  <a:srgbClr val="202020"/>
                </a:solidFill>
                <a:effectLst/>
                <a:uLnTx/>
                <a:uFillTx/>
                <a:latin typeface="Calibri"/>
                <a:cs typeface="Calibri"/>
              </a:rPr>
              <a:t>risk</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900" marR="170815" lvl="0" indent="-457200" defTabSz="914400" eaLnBrk="1" fontAlgn="auto" latinLnBrk="0" hangingPunct="1">
              <a:lnSpc>
                <a:spcPts val="2590"/>
              </a:lnSpc>
              <a:spcBef>
                <a:spcPts val="1035"/>
              </a:spcBef>
              <a:spcAft>
                <a:spcPts val="0"/>
              </a:spcAft>
              <a:buClrTx/>
              <a:buSzTx/>
              <a:buFontTx/>
              <a:buAutoNum type="arabicPeriod"/>
              <a:tabLst>
                <a:tab pos="469900" algn="l"/>
              </a:tabLst>
              <a:defRPr/>
            </a:pPr>
            <a:r>
              <a:rPr kumimoji="0" sz="2400" b="0" i="0" u="none" strike="noStrike" kern="0" cap="none" spc="0" normalizeH="0" baseline="0" noProof="0" dirty="0">
                <a:ln>
                  <a:noFill/>
                </a:ln>
                <a:solidFill>
                  <a:srgbClr val="202020"/>
                </a:solidFill>
                <a:effectLst/>
                <a:uLnTx/>
                <a:uFillTx/>
                <a:latin typeface="Calibri"/>
                <a:cs typeface="Calibri"/>
              </a:rPr>
              <a:t>The impact</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of</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using</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chlorhexidine-</a:t>
            </a:r>
            <a:r>
              <a:rPr kumimoji="0" sz="2400" b="0" i="0" u="none" strike="noStrike" kern="0" cap="none" spc="0" normalizeH="0" baseline="0" noProof="0" dirty="0">
                <a:ln>
                  <a:noFill/>
                </a:ln>
                <a:solidFill>
                  <a:srgbClr val="202020"/>
                </a:solidFill>
                <a:effectLst/>
                <a:uLnTx/>
                <a:uFillTx/>
                <a:latin typeface="Calibri"/>
                <a:cs typeface="Calibri"/>
              </a:rPr>
              <a:t>based</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products</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on</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bacterial</a:t>
            </a:r>
            <a:r>
              <a:rPr kumimoji="0" sz="2400" b="1" i="0" u="none" strike="noStrike" kern="0" cap="none" spc="-3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resistance</a:t>
            </a:r>
            <a:r>
              <a:rPr kumimoji="0" sz="2400" b="1" i="0" u="none" strike="noStrike" kern="0" cap="none" spc="-10" normalizeH="0" baseline="0" noProof="0" dirty="0">
                <a:ln>
                  <a:noFill/>
                </a:ln>
                <a:solidFill>
                  <a:srgbClr val="202020"/>
                </a:solidFill>
                <a:effectLst/>
                <a:uLnTx/>
                <a:uFillTx/>
                <a:latin typeface="Calibri"/>
                <a:cs typeface="Calibri"/>
              </a:rPr>
              <a:t> </a:t>
            </a:r>
            <a:r>
              <a:rPr kumimoji="0" sz="2400" b="1" i="0" u="none" strike="noStrike" kern="0" cap="none" spc="-25" normalizeH="0" baseline="0" noProof="0" dirty="0">
                <a:ln>
                  <a:noFill/>
                </a:ln>
                <a:solidFill>
                  <a:srgbClr val="202020"/>
                </a:solidFill>
                <a:effectLst/>
                <a:uLnTx/>
                <a:uFillTx/>
                <a:latin typeface="Calibri"/>
                <a:cs typeface="Calibri"/>
              </a:rPr>
              <a:t>to </a:t>
            </a:r>
            <a:r>
              <a:rPr kumimoji="0" sz="2400" b="1" i="0" u="none" strike="noStrike" kern="0" cap="none" spc="-10" normalizeH="0" baseline="0" noProof="0" dirty="0">
                <a:ln>
                  <a:noFill/>
                </a:ln>
                <a:solidFill>
                  <a:srgbClr val="202020"/>
                </a:solidFill>
                <a:effectLst/>
                <a:uLnTx/>
                <a:uFillTx/>
                <a:latin typeface="Calibri"/>
                <a:cs typeface="Calibri"/>
              </a:rPr>
              <a:t>chlorhexidine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685"/>
              </a:spcBef>
              <a:spcAft>
                <a:spcPts val="0"/>
              </a:spcAft>
              <a:buClrTx/>
              <a:buSzTx/>
              <a:buFontTx/>
              <a:buAutoNum type="arabicPeriod"/>
              <a:tabLst>
                <a:tab pos="469265" algn="l"/>
              </a:tabLst>
              <a:defRPr/>
            </a:pPr>
            <a:r>
              <a:rPr kumimoji="0" sz="2400" b="1" i="0" u="none" strike="noStrike" kern="0" cap="none" spc="0" normalizeH="0" baseline="0" noProof="0" dirty="0">
                <a:ln>
                  <a:noFill/>
                </a:ln>
                <a:solidFill>
                  <a:srgbClr val="202020"/>
                </a:solidFill>
                <a:effectLst/>
                <a:uLnTx/>
                <a:uFillTx/>
                <a:latin typeface="Calibri"/>
                <a:cs typeface="Calibri"/>
              </a:rPr>
              <a:t>Sutureless</a:t>
            </a:r>
            <a:r>
              <a:rPr kumimoji="0" sz="2400" b="1" i="0" u="none" strike="noStrike" kern="0" cap="none" spc="-25" normalizeH="0" baseline="0" noProof="0" dirty="0">
                <a:ln>
                  <a:noFill/>
                </a:ln>
                <a:solidFill>
                  <a:srgbClr val="202020"/>
                </a:solidFill>
                <a:effectLst/>
                <a:uLnTx/>
                <a:uFillTx/>
                <a:latin typeface="Calibri"/>
                <a:cs typeface="Calibri"/>
              </a:rPr>
              <a:t> </a:t>
            </a:r>
            <a:r>
              <a:rPr kumimoji="0" sz="2400" b="1" i="0" u="none" strike="noStrike" kern="0" cap="none" spc="-10" normalizeH="0" baseline="0" noProof="0" dirty="0">
                <a:ln>
                  <a:noFill/>
                </a:ln>
                <a:solidFill>
                  <a:srgbClr val="202020"/>
                </a:solidFill>
                <a:effectLst/>
                <a:uLnTx/>
                <a:uFillTx/>
                <a:latin typeface="Calibri"/>
                <a:cs typeface="Calibri"/>
              </a:rPr>
              <a:t>securement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251460" lvl="0" indent="-457200" defTabSz="914400" eaLnBrk="1" fontAlgn="auto" latinLnBrk="0" hangingPunct="1">
              <a:lnSpc>
                <a:spcPts val="2590"/>
              </a:lnSpc>
              <a:spcBef>
                <a:spcPts val="1035"/>
              </a:spcBef>
              <a:spcAft>
                <a:spcPts val="0"/>
              </a:spcAft>
              <a:buClrTx/>
              <a:buSzTx/>
              <a:buFontTx/>
              <a:buAutoNum type="arabicPeriod"/>
              <a:tabLst>
                <a:tab pos="469265" algn="l"/>
              </a:tabLst>
              <a:defRPr/>
            </a:pPr>
            <a:r>
              <a:rPr kumimoji="0" sz="2400" b="1" i="0" u="none" strike="noStrike" kern="0" cap="none" spc="0" normalizeH="0" baseline="0" noProof="0" dirty="0">
                <a:ln>
                  <a:noFill/>
                </a:ln>
                <a:solidFill>
                  <a:srgbClr val="202020"/>
                </a:solidFill>
                <a:effectLst/>
                <a:uLnTx/>
                <a:uFillTx/>
                <a:latin typeface="Calibri"/>
                <a:cs typeface="Calibri"/>
              </a:rPr>
              <a:t>Impact</a:t>
            </a:r>
            <a:r>
              <a:rPr kumimoji="0" sz="2400" b="1" i="0" u="none" strike="noStrike" kern="0" cap="none" spc="-5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of</a:t>
            </a:r>
            <a:r>
              <a:rPr kumimoji="0" sz="2400" b="1" i="0" u="none" strike="noStrike" kern="0" cap="none" spc="-4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silver</a:t>
            </a:r>
            <a:r>
              <a:rPr kumimoji="0" sz="2400" b="1" i="0" u="none" strike="noStrike" kern="0" cap="none" spc="-30" normalizeH="0" baseline="0" noProof="0" dirty="0">
                <a:ln>
                  <a:noFill/>
                </a:ln>
                <a:solidFill>
                  <a:srgbClr val="202020"/>
                </a:solidFill>
                <a:effectLst/>
                <a:uLnTx/>
                <a:uFillTx/>
                <a:latin typeface="Calibri"/>
                <a:cs typeface="Calibri"/>
              </a:rPr>
              <a:t> </a:t>
            </a:r>
            <a:r>
              <a:rPr kumimoji="0" sz="2400" b="1" i="0" u="none" strike="noStrike" kern="0" cap="none" spc="-20" normalizeH="0" baseline="0" noProof="0" dirty="0">
                <a:ln>
                  <a:noFill/>
                </a:ln>
                <a:solidFill>
                  <a:srgbClr val="202020"/>
                </a:solidFill>
                <a:effectLst/>
                <a:uLnTx/>
                <a:uFillTx/>
                <a:latin typeface="Calibri"/>
                <a:cs typeface="Calibri"/>
              </a:rPr>
              <a:t>zeolite-</a:t>
            </a:r>
            <a:r>
              <a:rPr kumimoji="0" sz="2400" b="1" i="0" u="none" strike="noStrike" kern="0" cap="none" spc="0" normalizeH="0" baseline="0" noProof="0" dirty="0">
                <a:ln>
                  <a:noFill/>
                </a:ln>
                <a:solidFill>
                  <a:srgbClr val="202020"/>
                </a:solidFill>
                <a:effectLst/>
                <a:uLnTx/>
                <a:uFillTx/>
                <a:latin typeface="Calibri"/>
                <a:cs typeface="Calibri"/>
              </a:rPr>
              <a:t>impregnated</a:t>
            </a:r>
            <a:r>
              <a:rPr kumimoji="0" sz="2400" b="1" i="0" u="none" strike="noStrike" kern="0" cap="none" spc="-3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umbilical</a:t>
            </a:r>
            <a:r>
              <a:rPr kumimoji="0" sz="2400" b="1" i="0" u="none" strike="noStrike" kern="0" cap="none" spc="-45" normalizeH="0" baseline="0" noProof="0" dirty="0">
                <a:ln>
                  <a:noFill/>
                </a:ln>
                <a:solidFill>
                  <a:srgbClr val="202020"/>
                </a:solidFill>
                <a:effectLst/>
                <a:uLnTx/>
                <a:uFillTx/>
                <a:latin typeface="Calibri"/>
                <a:cs typeface="Calibri"/>
              </a:rPr>
              <a:t> </a:t>
            </a:r>
            <a:r>
              <a:rPr kumimoji="0" sz="2400" b="1" i="0" u="none" strike="noStrike" kern="0" cap="none" spc="-10" normalizeH="0" baseline="0" noProof="0" dirty="0">
                <a:ln>
                  <a:noFill/>
                </a:ln>
                <a:solidFill>
                  <a:srgbClr val="202020"/>
                </a:solidFill>
                <a:effectLst/>
                <a:uLnTx/>
                <a:uFillTx/>
                <a:latin typeface="Calibri"/>
                <a:cs typeface="Calibri"/>
              </a:rPr>
              <a:t>catheters</a:t>
            </a:r>
            <a:r>
              <a:rPr kumimoji="0" sz="2400" b="1"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in</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preterm</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infants </a:t>
            </a:r>
            <a:r>
              <a:rPr kumimoji="0" sz="2400" b="0" i="0" u="none" strike="noStrike" kern="0" cap="none" spc="0" normalizeH="0" baseline="0" noProof="0" dirty="0">
                <a:ln>
                  <a:noFill/>
                </a:ln>
                <a:solidFill>
                  <a:srgbClr val="202020"/>
                </a:solidFill>
                <a:effectLst/>
                <a:uLnTx/>
                <a:uFillTx/>
                <a:latin typeface="Calibri"/>
                <a:cs typeface="Calibri"/>
              </a:rPr>
              <a:t>(applicable</a:t>
            </a:r>
            <a:r>
              <a:rPr kumimoji="0" sz="2400" b="0" i="0" u="none" strike="noStrike" kern="0" cap="none" spc="-5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in</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countries</a:t>
            </a:r>
            <a:r>
              <a:rPr kumimoji="0" sz="2400" b="0" i="0" u="none" strike="noStrike" kern="0" cap="none" spc="-5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where</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it</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is</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approved</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for</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use</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in</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10" normalizeH="0" baseline="0" noProof="0" dirty="0">
                <a:ln>
                  <a:noFill/>
                </a:ln>
                <a:solidFill>
                  <a:srgbClr val="202020"/>
                </a:solidFill>
                <a:effectLst/>
                <a:uLnTx/>
                <a:uFillTx/>
                <a:latin typeface="Calibri"/>
                <a:cs typeface="Calibri"/>
              </a:rPr>
              <a:t>children)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5080" lvl="0" indent="-457200" defTabSz="914400" eaLnBrk="1" fontAlgn="auto" latinLnBrk="0" hangingPunct="1">
              <a:lnSpc>
                <a:spcPts val="2590"/>
              </a:lnSpc>
              <a:spcBef>
                <a:spcPts val="1000"/>
              </a:spcBef>
              <a:spcAft>
                <a:spcPts val="0"/>
              </a:spcAft>
              <a:buClrTx/>
              <a:buSzTx/>
              <a:buFontTx/>
              <a:buAutoNum type="arabicPeriod"/>
              <a:tabLst>
                <a:tab pos="469265" algn="l"/>
              </a:tabLst>
              <a:defRPr/>
            </a:pPr>
            <a:r>
              <a:rPr kumimoji="0" sz="2400" b="0" i="0" u="none" strike="noStrike" kern="0" cap="none" spc="0" normalizeH="0" baseline="0" noProof="0" dirty="0">
                <a:ln>
                  <a:noFill/>
                </a:ln>
                <a:solidFill>
                  <a:srgbClr val="202020"/>
                </a:solidFill>
                <a:effectLst/>
                <a:uLnTx/>
                <a:uFillTx/>
                <a:latin typeface="Calibri"/>
                <a:cs typeface="Calibri"/>
              </a:rPr>
              <a:t>Necessity</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of</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mechanical</a:t>
            </a:r>
            <a:r>
              <a:rPr kumimoji="0" sz="2400" b="1" i="0" u="none" strike="noStrike" kern="0" cap="none" spc="-45"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disinfection</a:t>
            </a:r>
            <a:r>
              <a:rPr kumimoji="0" sz="2400" b="1"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of</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catheter</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hub,</a:t>
            </a:r>
            <a:r>
              <a:rPr kumimoji="0" sz="2400" b="0" i="0" u="none" strike="noStrike" kern="0" cap="none" spc="-1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needleless</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25" normalizeH="0" baseline="0" noProof="0" dirty="0">
                <a:ln>
                  <a:noFill/>
                </a:ln>
                <a:solidFill>
                  <a:srgbClr val="202020"/>
                </a:solidFill>
                <a:effectLst/>
                <a:uLnTx/>
                <a:uFillTx/>
                <a:latin typeface="Calibri"/>
                <a:cs typeface="Calibri"/>
              </a:rPr>
              <a:t>connector, </a:t>
            </a:r>
            <a:r>
              <a:rPr kumimoji="0" sz="2400" b="0" i="0" u="none" strike="noStrike" kern="0" cap="none" spc="0" normalizeH="0" baseline="0" noProof="0" dirty="0">
                <a:ln>
                  <a:noFill/>
                </a:ln>
                <a:solidFill>
                  <a:srgbClr val="202020"/>
                </a:solidFill>
                <a:effectLst/>
                <a:uLnTx/>
                <a:uFillTx/>
                <a:latin typeface="Calibri"/>
                <a:cs typeface="Calibri"/>
              </a:rPr>
              <a:t>and</a:t>
            </a:r>
            <a:r>
              <a:rPr kumimoji="0" sz="2400" b="0" i="0" u="none" strike="noStrike" kern="0" cap="none" spc="-4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injection</a:t>
            </a:r>
            <a:r>
              <a:rPr kumimoji="0" sz="2400" b="0" i="0" u="none" strike="noStrike" kern="0" cap="none" spc="-4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port</a:t>
            </a:r>
            <a:r>
              <a:rPr kumimoji="0" sz="2400" b="0" i="0" u="none" strike="noStrike" kern="0" cap="none" spc="-3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before</a:t>
            </a:r>
            <a:r>
              <a:rPr kumimoji="0" sz="2400" b="0" i="0" u="none" strike="noStrike" kern="0" cap="none" spc="-1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accessing</a:t>
            </a:r>
            <a:r>
              <a:rPr kumimoji="0" sz="2400" b="0" i="0" u="none" strike="noStrike" kern="0" cap="none" spc="-5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the</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catheter</a:t>
            </a:r>
            <a:r>
              <a:rPr kumimoji="0" sz="2400" b="0" i="0" u="none" strike="noStrike" kern="0" cap="none" spc="-60" normalizeH="0" baseline="0" noProof="0" dirty="0">
                <a:ln>
                  <a:noFill/>
                </a:ln>
                <a:solidFill>
                  <a:srgbClr val="202020"/>
                </a:solidFill>
                <a:effectLst/>
                <a:uLnTx/>
                <a:uFillTx/>
                <a:latin typeface="Calibri"/>
                <a:cs typeface="Calibri"/>
              </a:rPr>
              <a:t> </a:t>
            </a:r>
            <a:r>
              <a:rPr kumimoji="0" sz="2400" b="1" i="0" u="none" strike="noStrike" kern="0" cap="none" spc="0" normalizeH="0" baseline="0" noProof="0" dirty="0">
                <a:ln>
                  <a:noFill/>
                </a:ln>
                <a:solidFill>
                  <a:srgbClr val="202020"/>
                </a:solidFill>
                <a:effectLst/>
                <a:uLnTx/>
                <a:uFillTx/>
                <a:latin typeface="Calibri"/>
                <a:cs typeface="Calibri"/>
              </a:rPr>
              <a:t>when</a:t>
            </a:r>
            <a:r>
              <a:rPr kumimoji="0" sz="2400" b="1" i="0" u="none" strike="noStrike" kern="0" cap="none" spc="-15" normalizeH="0" baseline="0" noProof="0" dirty="0">
                <a:ln>
                  <a:noFill/>
                </a:ln>
                <a:solidFill>
                  <a:srgbClr val="202020"/>
                </a:solidFill>
                <a:effectLst/>
                <a:uLnTx/>
                <a:uFillTx/>
                <a:latin typeface="Calibri"/>
                <a:cs typeface="Calibri"/>
              </a:rPr>
              <a:t> </a:t>
            </a:r>
            <a:r>
              <a:rPr kumimoji="0" sz="2400" b="1" i="0" u="none" strike="noStrike" kern="0" cap="none" spc="-10" normalizeH="0" baseline="0" noProof="0" dirty="0">
                <a:ln>
                  <a:noFill/>
                </a:ln>
                <a:solidFill>
                  <a:srgbClr val="202020"/>
                </a:solidFill>
                <a:effectLst/>
                <a:uLnTx/>
                <a:uFillTx/>
                <a:latin typeface="Calibri"/>
                <a:cs typeface="Calibri"/>
              </a:rPr>
              <a:t>antiseptic-containing </a:t>
            </a:r>
            <a:r>
              <a:rPr kumimoji="0" sz="2400" b="1" i="0" u="none" strike="noStrike" kern="0" cap="none" spc="0" normalizeH="0" baseline="0" noProof="0" dirty="0">
                <a:ln>
                  <a:noFill/>
                </a:ln>
                <a:solidFill>
                  <a:srgbClr val="202020"/>
                </a:solidFill>
                <a:effectLst/>
                <a:uLnTx/>
                <a:uFillTx/>
                <a:latin typeface="Calibri"/>
                <a:cs typeface="Calibri"/>
              </a:rPr>
              <a:t>caps</a:t>
            </a:r>
            <a:r>
              <a:rPr kumimoji="0" sz="2400" b="1" i="0" u="none" strike="noStrike" kern="0" cap="none" spc="-35"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are</a:t>
            </a:r>
            <a:r>
              <a:rPr kumimoji="0" sz="2400" b="0" i="0" u="none" strike="noStrike" kern="0" cap="none" spc="-20" normalizeH="0" baseline="0" noProof="0" dirty="0">
                <a:ln>
                  <a:noFill/>
                </a:ln>
                <a:solidFill>
                  <a:srgbClr val="202020"/>
                </a:solidFill>
                <a:effectLst/>
                <a:uLnTx/>
                <a:uFillTx/>
                <a:latin typeface="Calibri"/>
                <a:cs typeface="Calibri"/>
              </a:rPr>
              <a:t> </a:t>
            </a:r>
            <a:r>
              <a:rPr kumimoji="0" sz="2400" b="0" i="0" u="none" strike="noStrike" kern="0" cap="none" spc="0" normalizeH="0" baseline="0" noProof="0" dirty="0">
                <a:ln>
                  <a:noFill/>
                </a:ln>
                <a:solidFill>
                  <a:srgbClr val="202020"/>
                </a:solidFill>
                <a:effectLst/>
                <a:uLnTx/>
                <a:uFillTx/>
                <a:latin typeface="Calibri"/>
                <a:cs typeface="Calibri"/>
              </a:rPr>
              <a:t>being</a:t>
            </a:r>
            <a:r>
              <a:rPr kumimoji="0" sz="2400" b="0" i="0" u="none" strike="noStrike" kern="0" cap="none" spc="-25" normalizeH="0" baseline="0" noProof="0" dirty="0">
                <a:ln>
                  <a:noFill/>
                </a:ln>
                <a:solidFill>
                  <a:srgbClr val="202020"/>
                </a:solidFill>
                <a:effectLst/>
                <a:uLnTx/>
                <a:uFillTx/>
                <a:latin typeface="Calibri"/>
                <a:cs typeface="Calibri"/>
              </a:rPr>
              <a:t> </a:t>
            </a:r>
            <a:r>
              <a:rPr kumimoji="0" sz="2400" b="0" i="0" u="none" strike="noStrike" kern="0" cap="none" spc="-20" normalizeH="0" baseline="0" noProof="0" dirty="0">
                <a:ln>
                  <a:noFill/>
                </a:ln>
                <a:solidFill>
                  <a:srgbClr val="202020"/>
                </a:solidFill>
                <a:effectLst/>
                <a:uLnTx/>
                <a:uFillTx/>
                <a:latin typeface="Calibri"/>
                <a:cs typeface="Calibri"/>
              </a:rPr>
              <a:t>used.</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2788" y="-58420"/>
            <a:ext cx="10071100" cy="619760"/>
          </a:xfrm>
          <a:prstGeom prst="rect">
            <a:avLst/>
          </a:prstGeom>
        </p:spPr>
        <p:txBody>
          <a:bodyPr vert="horz" wrap="square" lIns="0" tIns="12700" rIns="0" bIns="0" rtlCol="0">
            <a:spAutoFit/>
          </a:bodyPr>
          <a:lstStyle/>
          <a:p>
            <a:pPr marL="12700">
              <a:lnSpc>
                <a:spcPct val="100000"/>
              </a:lnSpc>
              <a:spcBef>
                <a:spcPts val="100"/>
              </a:spcBef>
            </a:pPr>
            <a:r>
              <a:rPr sz="3900" dirty="0"/>
              <a:t>Impact</a:t>
            </a:r>
            <a:r>
              <a:rPr sz="3900" spc="-40" dirty="0"/>
              <a:t> </a:t>
            </a:r>
            <a:r>
              <a:rPr sz="3900" dirty="0"/>
              <a:t>of</a:t>
            </a:r>
            <a:r>
              <a:rPr sz="3900" spc="-35" dirty="0"/>
              <a:t> </a:t>
            </a:r>
            <a:r>
              <a:rPr sz="3900" spc="-25" dirty="0"/>
              <a:t>catheter-</a:t>
            </a:r>
            <a:r>
              <a:rPr sz="3900" dirty="0"/>
              <a:t>related</a:t>
            </a:r>
            <a:r>
              <a:rPr sz="3900" spc="-55" dirty="0"/>
              <a:t> </a:t>
            </a:r>
            <a:r>
              <a:rPr sz="3900" dirty="0"/>
              <a:t>bloodstream</a:t>
            </a:r>
            <a:r>
              <a:rPr sz="3900" spc="-20" dirty="0"/>
              <a:t> </a:t>
            </a:r>
            <a:r>
              <a:rPr sz="3900" spc="-10" dirty="0"/>
              <a:t>infections</a:t>
            </a:r>
            <a:endParaRPr sz="3900"/>
          </a:p>
        </p:txBody>
      </p:sp>
      <p:sp>
        <p:nvSpPr>
          <p:cNvPr id="3" name="object 3"/>
          <p:cNvSpPr txBox="1"/>
          <p:nvPr/>
        </p:nvSpPr>
        <p:spPr>
          <a:xfrm>
            <a:off x="1896521" y="1429480"/>
            <a:ext cx="9653905" cy="4203065"/>
          </a:xfrm>
          <a:prstGeom prst="rect">
            <a:avLst/>
          </a:prstGeom>
        </p:spPr>
        <p:txBody>
          <a:bodyPr vert="horz" wrap="square" lIns="0" tIns="13335" rIns="0" bIns="0" rtlCol="0">
            <a:spAutoFit/>
          </a:bodyPr>
          <a:lstStyle/>
          <a:p>
            <a:pPr marL="354965" marR="0" lvl="0" indent="-342265" defTabSz="914400" eaLnBrk="1" fontAlgn="auto" latinLnBrk="0" hangingPunct="1">
              <a:lnSpc>
                <a:spcPct val="100000"/>
              </a:lnSpc>
              <a:spcBef>
                <a:spcPts val="105"/>
              </a:spcBef>
              <a:spcAft>
                <a:spcPts val="0"/>
              </a:spcAft>
              <a:buClrTx/>
              <a:buSzTx/>
              <a:buFont typeface="Arial"/>
              <a:buChar char="•"/>
              <a:tabLst>
                <a:tab pos="354965" algn="l"/>
              </a:tabLst>
              <a:defRPr/>
            </a:pPr>
            <a:r>
              <a:rPr kumimoji="0" sz="2600" b="1" i="0" u="none" strike="noStrike" kern="0" cap="none" spc="0" normalizeH="0" baseline="0" noProof="0" dirty="0">
                <a:ln>
                  <a:noFill/>
                </a:ln>
                <a:solidFill>
                  <a:srgbClr val="001F5F"/>
                </a:solidFill>
                <a:effectLst/>
                <a:uLnTx/>
                <a:uFillTx/>
                <a:latin typeface="Calibri"/>
                <a:cs typeface="Calibri"/>
              </a:rPr>
              <a:t>Nearly</a:t>
            </a:r>
            <a:r>
              <a:rPr kumimoji="0" sz="2600" b="1" i="0" u="none" strike="noStrike" kern="0" cap="none" spc="-2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40%</a:t>
            </a:r>
            <a:r>
              <a:rPr kumimoji="0" sz="2600" b="1" i="0" u="none" strike="noStrike" kern="0" cap="none" spc="-3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of</a:t>
            </a:r>
            <a:r>
              <a:rPr kumimoji="0" sz="2600" b="1" i="0" u="none" strike="noStrike" kern="0" cap="none" spc="-30" normalizeH="0" baseline="0" noProof="0" dirty="0">
                <a:ln>
                  <a:noFill/>
                </a:ln>
                <a:solidFill>
                  <a:srgbClr val="001F5F"/>
                </a:solidFill>
                <a:effectLst/>
                <a:uLnTx/>
                <a:uFillTx/>
                <a:latin typeface="Calibri"/>
                <a:cs typeface="Calibri"/>
              </a:rPr>
              <a:t> </a:t>
            </a:r>
            <a:r>
              <a:rPr kumimoji="0" sz="2600" b="1" i="0" u="none" strike="noStrike" kern="0" cap="none" spc="-10" normalizeH="0" baseline="0" noProof="0" dirty="0">
                <a:ln>
                  <a:noFill/>
                </a:ln>
                <a:solidFill>
                  <a:srgbClr val="001F5F"/>
                </a:solidFill>
                <a:effectLst/>
                <a:uLnTx/>
                <a:uFillTx/>
                <a:latin typeface="Calibri"/>
                <a:cs typeface="Calibri"/>
              </a:rPr>
              <a:t>healthcare-</a:t>
            </a:r>
            <a:r>
              <a:rPr kumimoji="0" sz="2600" b="1" i="0" u="none" strike="noStrike" kern="0" cap="none" spc="0" normalizeH="0" baseline="0" noProof="0" dirty="0">
                <a:ln>
                  <a:noFill/>
                </a:ln>
                <a:solidFill>
                  <a:srgbClr val="001F5F"/>
                </a:solidFill>
                <a:effectLst/>
                <a:uLnTx/>
                <a:uFillTx/>
                <a:latin typeface="Calibri"/>
                <a:cs typeface="Calibri"/>
              </a:rPr>
              <a:t>associated</a:t>
            </a:r>
            <a:r>
              <a:rPr kumimoji="0" sz="2600" b="1" i="0" u="none" strike="noStrike" kern="0" cap="none" spc="10" normalizeH="0" baseline="0" noProof="0" dirty="0">
                <a:ln>
                  <a:noFill/>
                </a:ln>
                <a:solidFill>
                  <a:srgbClr val="001F5F"/>
                </a:solidFill>
                <a:effectLst/>
                <a:uLnTx/>
                <a:uFillTx/>
                <a:latin typeface="Calibri"/>
                <a:cs typeface="Calibri"/>
              </a:rPr>
              <a:t> </a:t>
            </a:r>
            <a:r>
              <a:rPr kumimoji="0" sz="2600" b="1" i="0" u="none" strike="noStrike" kern="0" cap="none" spc="-10" normalizeH="0" baseline="0" noProof="0" dirty="0">
                <a:ln>
                  <a:noFill/>
                </a:ln>
                <a:solidFill>
                  <a:srgbClr val="001F5F"/>
                </a:solidFill>
                <a:effectLst/>
                <a:uLnTx/>
                <a:uFillTx/>
                <a:latin typeface="Calibri"/>
                <a:cs typeface="Calibri"/>
              </a:rPr>
              <a:t>bacteraemia</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812165" marR="403225" lvl="1" indent="-342900" defTabSz="914400" eaLnBrk="1" fontAlgn="auto" latinLnBrk="0" hangingPunct="1">
              <a:lnSpc>
                <a:spcPct val="100000"/>
              </a:lnSpc>
              <a:spcBef>
                <a:spcPts val="5"/>
              </a:spcBef>
              <a:spcAft>
                <a:spcPts val="0"/>
              </a:spcAft>
              <a:buClrTx/>
              <a:buSzTx/>
              <a:buFont typeface="Arial"/>
              <a:buChar char="•"/>
              <a:tabLst>
                <a:tab pos="812165" algn="l"/>
              </a:tabLst>
              <a:defRPr/>
            </a:pPr>
            <a:r>
              <a:rPr kumimoji="0" sz="2400" b="0" i="0" u="none" strike="noStrike" kern="0" cap="none" spc="0" normalizeH="0" baseline="0" noProof="0" dirty="0">
                <a:ln>
                  <a:noFill/>
                </a:ln>
                <a:solidFill>
                  <a:srgbClr val="001F5F"/>
                </a:solidFill>
                <a:effectLst/>
                <a:uLnTx/>
                <a:uFillTx/>
                <a:latin typeface="Calibri"/>
                <a:cs typeface="Calibri"/>
              </a:rPr>
              <a:t>Especially</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short-</a:t>
            </a:r>
            <a:r>
              <a:rPr kumimoji="0" sz="2400" b="0" i="0" u="none" strike="noStrike" kern="0" cap="none" spc="0" normalizeH="0" baseline="0" noProof="0" dirty="0">
                <a:ln>
                  <a:noFill/>
                </a:ln>
                <a:solidFill>
                  <a:srgbClr val="001F5F"/>
                </a:solidFill>
                <a:effectLst/>
                <a:uLnTx/>
                <a:uFillTx/>
                <a:latin typeface="Calibri"/>
                <a:cs typeface="Calibri"/>
              </a:rPr>
              <a:t>term</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non-</a:t>
            </a:r>
            <a:r>
              <a:rPr kumimoji="0" sz="2400" b="0" i="0" u="none" strike="noStrike" kern="0" cap="none" spc="0" normalizeH="0" baseline="0" noProof="0" dirty="0">
                <a:ln>
                  <a:noFill/>
                </a:ln>
                <a:solidFill>
                  <a:srgbClr val="001F5F"/>
                </a:solidFill>
                <a:effectLst/>
                <a:uLnTx/>
                <a:uFillTx/>
                <a:latin typeface="Calibri"/>
                <a:cs typeface="Calibri"/>
              </a:rPr>
              <a:t>cuffed</a:t>
            </a:r>
            <a:r>
              <a:rPr kumimoji="0" sz="2400" b="0" i="0" u="none" strike="noStrike" kern="0" cap="none" spc="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single</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or</a:t>
            </a:r>
            <a:r>
              <a:rPr kumimoji="0" sz="2400" b="0" i="0" u="none" strike="noStrike" kern="0" cap="none" spc="-1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multiple</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lumen</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internal jugular</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ts val="3110"/>
              </a:lnSpc>
              <a:spcBef>
                <a:spcPts val="0"/>
              </a:spcBef>
              <a:spcAft>
                <a:spcPts val="0"/>
              </a:spcAft>
              <a:buClrTx/>
              <a:buSzTx/>
              <a:buFont typeface="Arial"/>
              <a:buChar char="•"/>
              <a:tabLst>
                <a:tab pos="354965" algn="l"/>
                <a:tab pos="2567940" algn="l"/>
              </a:tabLst>
              <a:defRPr/>
            </a:pPr>
            <a:r>
              <a:rPr kumimoji="0" sz="2600" b="1" i="0" u="none" strike="noStrike" kern="0" cap="none" spc="0" normalizeH="0" baseline="0" noProof="0" dirty="0">
                <a:ln>
                  <a:noFill/>
                </a:ln>
                <a:solidFill>
                  <a:srgbClr val="001F5F"/>
                </a:solidFill>
                <a:effectLst/>
                <a:uLnTx/>
                <a:uFillTx/>
                <a:latin typeface="Calibri"/>
                <a:cs typeface="Calibri"/>
              </a:rPr>
              <a:t>Peripheral</a:t>
            </a:r>
            <a:r>
              <a:rPr kumimoji="0" sz="2600" b="1" i="0" u="none" strike="noStrike" kern="0" cap="none" spc="-114"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IVs</a:t>
            </a:r>
            <a:r>
              <a:rPr kumimoji="0" sz="2600" b="1" i="0" u="none" strike="noStrike" kern="0" cap="none" spc="-130" normalizeH="0" baseline="0" noProof="0" dirty="0">
                <a:ln>
                  <a:noFill/>
                </a:ln>
                <a:solidFill>
                  <a:srgbClr val="001F5F"/>
                </a:solidFill>
                <a:effectLst/>
                <a:uLnTx/>
                <a:uFillTx/>
                <a:latin typeface="Calibri"/>
                <a:cs typeface="Calibri"/>
              </a:rPr>
              <a:t> </a:t>
            </a:r>
            <a:r>
              <a:rPr kumimoji="0" sz="2600" b="1" i="0" u="none" strike="noStrike" kern="0" cap="none" spc="-50" normalizeH="0" baseline="0" noProof="0" dirty="0">
                <a:ln>
                  <a:noFill/>
                </a:ln>
                <a:solidFill>
                  <a:srgbClr val="001F5F"/>
                </a:solidFill>
                <a:effectLst/>
                <a:uLnTx/>
                <a:uFillTx/>
                <a:latin typeface="Calibri"/>
                <a:cs typeface="Calibri"/>
              </a:rPr>
              <a:t>-</a:t>
            </a:r>
            <a:r>
              <a:rPr kumimoji="0" sz="2600" b="1" i="0" u="none" strike="noStrike" kern="0" cap="none" spc="0" normalizeH="0" baseline="0" noProof="0" dirty="0">
                <a:ln>
                  <a:noFill/>
                </a:ln>
                <a:solidFill>
                  <a:srgbClr val="001F5F"/>
                </a:solidFill>
                <a:effectLst/>
                <a:uLnTx/>
                <a:uFillTx/>
                <a:latin typeface="Calibri"/>
                <a:cs typeface="Calibri"/>
              </a:rPr>
              <a:t>	low</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incidence</a:t>
            </a:r>
            <a:r>
              <a:rPr kumimoji="0" sz="2600" b="1" i="0" u="none" strike="noStrike" kern="0" cap="none" spc="-2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of</a:t>
            </a:r>
            <a:r>
              <a:rPr kumimoji="0" sz="2600" b="1" i="0" u="none" strike="noStrike" kern="0" cap="none" spc="-4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infection</a:t>
            </a:r>
            <a:r>
              <a:rPr kumimoji="0" sz="2600" b="1" i="0" u="none" strike="noStrike" kern="0" cap="none" spc="-3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but</a:t>
            </a:r>
            <a:r>
              <a:rPr kumimoji="0" sz="2600" b="1" i="0" u="none" strike="noStrike" kern="0" cap="none" spc="-3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most</a:t>
            </a:r>
            <a:r>
              <a:rPr kumimoji="0" sz="2600" b="1" i="0" u="none" strike="noStrike" kern="0" cap="none" spc="-6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frequently</a:t>
            </a:r>
            <a:r>
              <a:rPr kumimoji="0" sz="2600" b="1" i="0" u="none" strike="noStrike" kern="0" cap="none" spc="-15" normalizeH="0" baseline="0" noProof="0" dirty="0">
                <a:ln>
                  <a:noFill/>
                </a:ln>
                <a:solidFill>
                  <a:srgbClr val="001F5F"/>
                </a:solidFill>
                <a:effectLst/>
                <a:uLnTx/>
                <a:uFillTx/>
                <a:latin typeface="Calibri"/>
                <a:cs typeface="Calibri"/>
              </a:rPr>
              <a:t> </a:t>
            </a:r>
            <a:r>
              <a:rPr kumimoji="0" sz="2600" b="1" i="0" u="none" strike="noStrike" kern="0" cap="none" spc="-20" normalizeH="0" baseline="0" noProof="0" dirty="0">
                <a:ln>
                  <a:noFill/>
                </a:ln>
                <a:solidFill>
                  <a:srgbClr val="001F5F"/>
                </a:solidFill>
                <a:effectLst/>
                <a:uLnTx/>
                <a:uFillTx/>
                <a:latin typeface="Calibri"/>
                <a:cs typeface="Calibri"/>
              </a:rPr>
              <a:t>used</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600" b="1" i="0" u="none" strike="noStrike" kern="0" cap="none" spc="0" normalizeH="0" baseline="0" noProof="0" dirty="0">
                <a:ln>
                  <a:noFill/>
                </a:ln>
                <a:solidFill>
                  <a:srgbClr val="001F5F"/>
                </a:solidFill>
                <a:effectLst/>
                <a:uLnTx/>
                <a:uFillTx/>
                <a:latin typeface="Calibri"/>
                <a:cs typeface="Calibri"/>
              </a:rPr>
              <a:t>More</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IV</a:t>
            </a:r>
            <a:r>
              <a:rPr kumimoji="0" sz="2600" b="1" i="0" u="none" strike="noStrike" kern="0" cap="none" spc="-2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lines</a:t>
            </a:r>
            <a:r>
              <a:rPr kumimoji="0" sz="2600" b="1" i="0" u="none" strike="noStrike" kern="0" cap="none" spc="-1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in</a:t>
            </a:r>
            <a:r>
              <a:rPr kumimoji="0" sz="2600" b="1" i="0" u="none" strike="noStrike" kern="0" cap="none" spc="-10" normalizeH="0" baseline="0" noProof="0" dirty="0">
                <a:ln>
                  <a:noFill/>
                </a:ln>
                <a:solidFill>
                  <a:srgbClr val="001F5F"/>
                </a:solidFill>
                <a:effectLst/>
                <a:uLnTx/>
                <a:uFillTx/>
                <a:latin typeface="Calibri"/>
                <a:cs typeface="Calibri"/>
              </a:rPr>
              <a:t> non-</a:t>
            </a:r>
            <a:r>
              <a:rPr kumimoji="0" sz="2600" b="1" i="0" u="none" strike="noStrike" kern="0" cap="none" spc="0" normalizeH="0" baseline="0" noProof="0" dirty="0">
                <a:ln>
                  <a:noFill/>
                </a:ln>
                <a:solidFill>
                  <a:srgbClr val="001F5F"/>
                </a:solidFill>
                <a:effectLst/>
                <a:uLnTx/>
                <a:uFillTx/>
                <a:latin typeface="Calibri"/>
                <a:cs typeface="Calibri"/>
              </a:rPr>
              <a:t>acute</a:t>
            </a:r>
            <a:r>
              <a:rPr kumimoji="0" sz="2600" b="1" i="0" u="none" strike="noStrike" kern="0" cap="none" spc="1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settings</a:t>
            </a:r>
            <a:r>
              <a:rPr kumimoji="0" sz="2600" b="1" i="0" u="none" strike="noStrike" kern="0" cap="none" spc="-1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a:t>
            </a:r>
            <a:r>
              <a:rPr kumimoji="0" sz="2600" b="0" i="0" u="none" strike="noStrike" kern="0" cap="none" spc="-2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including</a:t>
            </a:r>
            <a:r>
              <a:rPr kumimoji="0" sz="2600" b="0" i="0" u="none" strike="noStrike" kern="0" cap="none" spc="-40"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in</a:t>
            </a:r>
            <a:r>
              <a:rPr kumimoji="0" sz="2600" b="0" i="0" u="none" strike="noStrike" kern="0" cap="none" spc="-25" normalizeH="0" baseline="0" noProof="0" dirty="0">
                <a:ln>
                  <a:noFill/>
                </a:ln>
                <a:solidFill>
                  <a:srgbClr val="001F5F"/>
                </a:solidFill>
                <a:effectLst/>
                <a:uLnTx/>
                <a:uFillTx/>
                <a:latin typeface="Calibri"/>
                <a:cs typeface="Calibri"/>
              </a:rPr>
              <a:t> </a:t>
            </a:r>
            <a:r>
              <a:rPr kumimoji="0" sz="2600" b="0" i="0" u="none" strike="noStrike" kern="0" cap="none" spc="0" normalizeH="0" baseline="0" noProof="0" dirty="0">
                <a:ln>
                  <a:noFill/>
                </a:ln>
                <a:solidFill>
                  <a:srgbClr val="001F5F"/>
                </a:solidFill>
                <a:effectLst/>
                <a:uLnTx/>
                <a:uFillTx/>
                <a:latin typeface="Calibri"/>
                <a:cs typeface="Calibri"/>
              </a:rPr>
              <a:t>the</a:t>
            </a:r>
            <a:r>
              <a:rPr kumimoji="0" sz="2600" b="0" i="0" u="none" strike="noStrike" kern="0" cap="none" spc="-30" normalizeH="0" baseline="0" noProof="0" dirty="0">
                <a:ln>
                  <a:noFill/>
                </a:ln>
                <a:solidFill>
                  <a:srgbClr val="001F5F"/>
                </a:solidFill>
                <a:effectLst/>
                <a:uLnTx/>
                <a:uFillTx/>
                <a:latin typeface="Calibri"/>
                <a:cs typeface="Calibri"/>
              </a:rPr>
              <a:t> </a:t>
            </a:r>
            <a:r>
              <a:rPr kumimoji="0" sz="2600" b="0" i="0" u="none" strike="noStrike" kern="0" cap="none" spc="-20" normalizeH="0" baseline="0" noProof="0" dirty="0">
                <a:ln>
                  <a:noFill/>
                </a:ln>
                <a:solidFill>
                  <a:srgbClr val="001F5F"/>
                </a:solidFill>
                <a:effectLst/>
                <a:uLnTx/>
                <a:uFillTx/>
                <a:latin typeface="Calibri"/>
                <a:cs typeface="Calibri"/>
              </a:rPr>
              <a:t>home</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600" b="1" i="0" u="none" strike="noStrike" kern="0" cap="none" spc="0" normalizeH="0" baseline="0" noProof="0" dirty="0">
                <a:ln>
                  <a:noFill/>
                </a:ln>
                <a:solidFill>
                  <a:srgbClr val="001F5F"/>
                </a:solidFill>
                <a:effectLst/>
                <a:uLnTx/>
                <a:uFillTx/>
                <a:latin typeface="Calibri"/>
                <a:cs typeface="Calibri"/>
              </a:rPr>
              <a:t>Increasingly</a:t>
            </a:r>
            <a:r>
              <a:rPr kumimoji="0" sz="2600" b="1" i="0" u="none" strike="noStrike" kern="0" cap="none" spc="-7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vulnerable</a:t>
            </a:r>
            <a:r>
              <a:rPr kumimoji="0" sz="2600" b="1" i="0" u="none" strike="noStrike" kern="0" cap="none" spc="-50"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and</a:t>
            </a:r>
            <a:r>
              <a:rPr kumimoji="0" sz="2600" b="1" i="0" u="none" strike="noStrike" kern="0" cap="none" spc="-55" normalizeH="0" baseline="0" noProof="0" dirty="0">
                <a:ln>
                  <a:noFill/>
                </a:ln>
                <a:solidFill>
                  <a:srgbClr val="001F5F"/>
                </a:solidFill>
                <a:effectLst/>
                <a:uLnTx/>
                <a:uFillTx/>
                <a:latin typeface="Calibri"/>
                <a:cs typeface="Calibri"/>
              </a:rPr>
              <a:t> </a:t>
            </a:r>
            <a:r>
              <a:rPr kumimoji="0" sz="2600" b="1" i="0" u="none" strike="noStrike" kern="0" cap="none" spc="0" normalizeH="0" baseline="0" noProof="0" dirty="0">
                <a:ln>
                  <a:noFill/>
                </a:ln>
                <a:solidFill>
                  <a:srgbClr val="001F5F"/>
                </a:solidFill>
                <a:effectLst/>
                <a:uLnTx/>
                <a:uFillTx/>
                <a:latin typeface="Calibri"/>
                <a:cs typeface="Calibri"/>
              </a:rPr>
              <a:t>fragile</a:t>
            </a:r>
            <a:r>
              <a:rPr kumimoji="0" sz="2600" b="1" i="0" u="none" strike="noStrike" kern="0" cap="none" spc="-60" normalizeH="0" baseline="0" noProof="0" dirty="0">
                <a:ln>
                  <a:noFill/>
                </a:ln>
                <a:solidFill>
                  <a:srgbClr val="001F5F"/>
                </a:solidFill>
                <a:effectLst/>
                <a:uLnTx/>
                <a:uFillTx/>
                <a:latin typeface="Calibri"/>
                <a:cs typeface="Calibri"/>
              </a:rPr>
              <a:t> </a:t>
            </a:r>
            <a:r>
              <a:rPr kumimoji="0" sz="2600" b="1" i="0" u="none" strike="noStrike" kern="0" cap="none" spc="-10" normalizeH="0" baseline="0" noProof="0" dirty="0">
                <a:ln>
                  <a:noFill/>
                </a:ln>
                <a:solidFill>
                  <a:srgbClr val="001F5F"/>
                </a:solidFill>
                <a:effectLst/>
                <a:uLnTx/>
                <a:uFillTx/>
                <a:latin typeface="Calibri"/>
                <a:cs typeface="Calibri"/>
              </a:rPr>
              <a:t>patients</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600" b="1" i="0" u="none" strike="noStrike" kern="0" cap="none" spc="0" normalizeH="0" baseline="0" noProof="0" dirty="0">
                <a:ln>
                  <a:noFill/>
                </a:ln>
                <a:solidFill>
                  <a:srgbClr val="001F5F"/>
                </a:solidFill>
                <a:effectLst/>
                <a:uLnTx/>
                <a:uFillTx/>
                <a:latin typeface="Calibri"/>
                <a:cs typeface="Calibri"/>
              </a:rPr>
              <a:t>Increasingly</a:t>
            </a:r>
            <a:r>
              <a:rPr kumimoji="0" sz="2600" b="1" i="0" u="none" strike="noStrike" kern="0" cap="none" spc="-55" normalizeH="0" baseline="0" noProof="0" dirty="0">
                <a:ln>
                  <a:noFill/>
                </a:ln>
                <a:solidFill>
                  <a:srgbClr val="001F5F"/>
                </a:solidFill>
                <a:effectLst/>
                <a:uLnTx/>
                <a:uFillTx/>
                <a:latin typeface="Calibri"/>
                <a:cs typeface="Calibri"/>
              </a:rPr>
              <a:t> </a:t>
            </a:r>
            <a:r>
              <a:rPr kumimoji="0" sz="2600" b="1" i="0" u="none" strike="noStrike" kern="0" cap="none" spc="-10" normalizeH="0" baseline="0" noProof="0" dirty="0">
                <a:ln>
                  <a:noFill/>
                </a:ln>
                <a:solidFill>
                  <a:srgbClr val="001F5F"/>
                </a:solidFill>
                <a:effectLst/>
                <a:uLnTx/>
                <a:uFillTx/>
                <a:latin typeface="Calibri"/>
                <a:cs typeface="Calibri"/>
              </a:rPr>
              <a:t>invasive</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812800" marR="403860" lvl="1" indent="-342900" defTabSz="914400" eaLnBrk="1" fontAlgn="auto" latinLnBrk="0" hangingPunct="1">
              <a:lnSpc>
                <a:spcPct val="100000"/>
              </a:lnSpc>
              <a:spcBef>
                <a:spcPts val="10"/>
              </a:spcBef>
              <a:spcAft>
                <a:spcPts val="0"/>
              </a:spcAft>
              <a:buClrTx/>
              <a:buSzTx/>
              <a:buFont typeface="Arial"/>
              <a:buChar char="•"/>
              <a:tabLst>
                <a:tab pos="812800" algn="l"/>
              </a:tabLst>
              <a:defRPr/>
            </a:pPr>
            <a:r>
              <a:rPr kumimoji="0" sz="2400" b="0" i="0" u="none" strike="noStrike" kern="0" cap="none" spc="0" normalizeH="0" baseline="0" noProof="0" dirty="0">
                <a:ln>
                  <a:noFill/>
                </a:ln>
                <a:solidFill>
                  <a:srgbClr val="001F5F"/>
                </a:solidFill>
                <a:effectLst/>
                <a:uLnTx/>
                <a:uFillTx/>
                <a:latin typeface="Calibri"/>
                <a:cs typeface="Calibri"/>
              </a:rPr>
              <a:t>90%</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of</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catheter</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related</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blood</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stream</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infections</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(CR-</a:t>
            </a:r>
            <a:r>
              <a:rPr kumimoji="0" sz="2400" b="0" i="0" u="none" strike="noStrike" kern="0" cap="none" spc="0" normalizeH="0" baseline="0" noProof="0" dirty="0">
                <a:ln>
                  <a:noFill/>
                </a:ln>
                <a:solidFill>
                  <a:srgbClr val="001F5F"/>
                </a:solidFill>
                <a:effectLst/>
                <a:uLnTx/>
                <a:uFillTx/>
                <a:latin typeface="Calibri"/>
                <a:cs typeface="Calibri"/>
              </a:rPr>
              <a:t>BSIs)</a:t>
            </a:r>
            <a:r>
              <a:rPr kumimoji="0" sz="2400" b="0" i="0" u="none" strike="noStrike" kern="0" cap="none" spc="-7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occur</a:t>
            </a:r>
            <a:r>
              <a:rPr kumimoji="0" sz="2400" b="0" i="0" u="none" strike="noStrike" kern="0" cap="none" spc="-55" normalizeH="0" baseline="0" noProof="0" dirty="0">
                <a:ln>
                  <a:noFill/>
                </a:ln>
                <a:solidFill>
                  <a:srgbClr val="001F5F"/>
                </a:solidFill>
                <a:effectLst/>
                <a:uLnTx/>
                <a:uFillTx/>
                <a:latin typeface="Calibri"/>
                <a:cs typeface="Calibri"/>
              </a:rPr>
              <a:t> </a:t>
            </a:r>
            <a:r>
              <a:rPr kumimoji="0" sz="2400" b="0" i="0" u="none" strike="noStrike" kern="0" cap="none" spc="-20" normalizeH="0" baseline="0" noProof="0" dirty="0">
                <a:ln>
                  <a:noFill/>
                </a:ln>
                <a:solidFill>
                  <a:srgbClr val="001F5F"/>
                </a:solidFill>
                <a:effectLst/>
                <a:uLnTx/>
                <a:uFillTx/>
                <a:latin typeface="Calibri"/>
                <a:cs typeface="Calibri"/>
              </a:rPr>
              <a:t>with </a:t>
            </a:r>
            <a:r>
              <a:rPr kumimoji="0" sz="2400" b="0" i="0" u="none" strike="noStrike" kern="0" cap="none" spc="0" normalizeH="0" baseline="0" noProof="0" dirty="0">
                <a:ln>
                  <a:noFill/>
                </a:ln>
                <a:solidFill>
                  <a:srgbClr val="001F5F"/>
                </a:solidFill>
                <a:effectLst/>
                <a:uLnTx/>
                <a:uFillTx/>
                <a:latin typeface="Calibri"/>
                <a:cs typeface="Calibri"/>
              </a:rPr>
              <a:t>Central</a:t>
            </a:r>
            <a:r>
              <a:rPr kumimoji="0" sz="2400" b="0" i="0" u="none" strike="noStrike" kern="0" cap="none" spc="-9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Vascular</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Catheters</a:t>
            </a:r>
            <a:r>
              <a:rPr kumimoji="0" sz="2400" b="0" i="0" u="none" strike="noStrike" kern="0" cap="none" spc="-9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(CVCs)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0"/>
              </a:spcBef>
              <a:spcAft>
                <a:spcPts val="0"/>
              </a:spcAft>
              <a:buClrTx/>
              <a:buSzTx/>
              <a:buFont typeface="Arial"/>
              <a:buChar char="•"/>
              <a:tabLst>
                <a:tab pos="812165" algn="l"/>
              </a:tabLst>
              <a:defRPr/>
            </a:pPr>
            <a:r>
              <a:rPr kumimoji="0" sz="2400" b="0" i="0" u="none" strike="noStrike" kern="0" cap="none" spc="0" normalizeH="0" baseline="0" noProof="0" dirty="0">
                <a:ln>
                  <a:noFill/>
                </a:ln>
                <a:solidFill>
                  <a:srgbClr val="001F5F"/>
                </a:solidFill>
                <a:effectLst/>
                <a:uLnTx/>
                <a:uFillTx/>
                <a:latin typeface="Calibri"/>
                <a:cs typeface="Calibri"/>
              </a:rPr>
              <a:t>55%</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ICU</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patients</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and</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29%</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non-</a:t>
            </a:r>
            <a:r>
              <a:rPr kumimoji="0" sz="2400" b="0" i="0" u="none" strike="noStrike" kern="0" cap="none" spc="0" normalizeH="0" baseline="0" noProof="0" dirty="0">
                <a:ln>
                  <a:noFill/>
                </a:ln>
                <a:solidFill>
                  <a:srgbClr val="001F5F"/>
                </a:solidFill>
                <a:effectLst/>
                <a:uLnTx/>
                <a:uFillTx/>
                <a:latin typeface="Calibri"/>
                <a:cs typeface="Calibri"/>
              </a:rPr>
              <a:t>ICU</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patients</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have</a:t>
            </a:r>
            <a:r>
              <a:rPr kumimoji="0" sz="2400" b="0" i="0" u="none" strike="noStrike" kern="0" cap="none" spc="-20" normalizeH="0" baseline="0" noProof="0" dirty="0">
                <a:ln>
                  <a:noFill/>
                </a:ln>
                <a:solidFill>
                  <a:srgbClr val="001F5F"/>
                </a:solidFill>
                <a:effectLst/>
                <a:uLnTx/>
                <a:uFillTx/>
                <a:latin typeface="Calibri"/>
                <a:cs typeface="Calibri"/>
              </a:rPr>
              <a:t> CVCs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0"/>
              </a:spcBef>
              <a:spcAft>
                <a:spcPts val="0"/>
              </a:spcAft>
              <a:buClrTx/>
              <a:buSzTx/>
              <a:buFont typeface="Arial"/>
              <a:buChar char="•"/>
              <a:tabLst>
                <a:tab pos="812165" algn="l"/>
              </a:tabLst>
              <a:defRPr/>
            </a:pPr>
            <a:r>
              <a:rPr kumimoji="0" sz="2400" b="0" i="0" u="none" strike="noStrike" kern="0" cap="none" spc="0" normalizeH="0" baseline="0" noProof="0" dirty="0">
                <a:ln>
                  <a:noFill/>
                </a:ln>
                <a:solidFill>
                  <a:srgbClr val="001F5F"/>
                </a:solidFill>
                <a:effectLst/>
                <a:uLnTx/>
                <a:uFillTx/>
                <a:latin typeface="Calibri"/>
                <a:cs typeface="Calibri"/>
              </a:rPr>
              <a:t>Up</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to</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70%</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of</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hospitalized</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patients</a:t>
            </a:r>
            <a:r>
              <a:rPr kumimoji="0" sz="2400" b="0" i="0" u="none" strike="noStrike" kern="0" cap="none" spc="-5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with</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CVCs</a:t>
            </a:r>
            <a:r>
              <a:rPr kumimoji="0" sz="2400" b="0" i="0" u="none" strike="noStrike" kern="0" cap="none" spc="-4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outside</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25" normalizeH="0" baseline="0" noProof="0" dirty="0">
                <a:ln>
                  <a:noFill/>
                </a:ln>
                <a:solidFill>
                  <a:srgbClr val="001F5F"/>
                </a:solidFill>
                <a:effectLst/>
                <a:uLnTx/>
                <a:uFillTx/>
                <a:latin typeface="Calibri"/>
                <a:cs typeface="Calibri"/>
              </a:rPr>
              <a:t>ICU</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4" name="object 4"/>
          <p:cNvPicPr/>
          <p:nvPr/>
        </p:nvPicPr>
        <p:blipFill>
          <a:blip r:embed="rId3" cstate="print"/>
          <a:stretch>
            <a:fillRect/>
          </a:stretch>
        </p:blipFill>
        <p:spPr>
          <a:xfrm>
            <a:off x="92964" y="4748784"/>
            <a:ext cx="2141219" cy="1915667"/>
          </a:xfrm>
          <a:prstGeom prst="rect">
            <a:avLst/>
          </a:prstGeom>
        </p:spPr>
      </p:pic>
      <p:sp>
        <p:nvSpPr>
          <p:cNvPr id="5" name="object 5"/>
          <p:cNvSpPr txBox="1"/>
          <p:nvPr/>
        </p:nvSpPr>
        <p:spPr>
          <a:xfrm>
            <a:off x="2457133" y="6544409"/>
            <a:ext cx="113601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PickPik</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5005466" y="5940585"/>
            <a:ext cx="6941695" cy="781624"/>
          </a:xfrm>
          <a:prstGeom prst="rect">
            <a:avLst/>
          </a:prstGeom>
          <a:solidFill>
            <a:schemeClr val="bg1"/>
          </a:solidFill>
        </p:spPr>
        <p:txBody>
          <a:bodyPr vert="horz" wrap="square" lIns="0" tIns="12065" rIns="0" bIns="0" rtlCol="0">
            <a:spAutoFit/>
          </a:bodyPr>
          <a:lstStyle/>
          <a:p>
            <a:pPr marL="136525" marR="0" lvl="0" indent="-123825" defTabSz="914400" eaLnBrk="1" fontAlgn="auto" latinLnBrk="0" hangingPunct="1">
              <a:lnSpc>
                <a:spcPct val="100000"/>
              </a:lnSpc>
              <a:spcBef>
                <a:spcPts val="95"/>
              </a:spcBef>
              <a:spcAft>
                <a:spcPts val="0"/>
              </a:spcAft>
              <a:buClrTx/>
              <a:buSzTx/>
              <a:buFontTx/>
              <a:buAutoNum type="arabicPeriod"/>
              <a:tabLst>
                <a:tab pos="136525" algn="l"/>
              </a:tabLst>
              <a:defRPr/>
            </a:pPr>
            <a:r>
              <a:rPr kumimoji="0" sz="1000" b="0" i="0" u="none" strike="noStrike" kern="0" cap="none" spc="0" normalizeH="0" baseline="0" noProof="0" dirty="0">
                <a:ln>
                  <a:noFill/>
                </a:ln>
                <a:solidFill>
                  <a:srgbClr val="212121"/>
                </a:solidFill>
                <a:effectLst/>
                <a:uLnTx/>
                <a:uFillTx/>
                <a:latin typeface="Calibri"/>
                <a:cs typeface="Calibri"/>
              </a:rPr>
              <a:t>Gaynes, R.,</a:t>
            </a:r>
            <a:r>
              <a:rPr kumimoji="0" sz="1000" b="0" i="0" u="none" strike="noStrike" kern="0" cap="none" spc="-10"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&amp; Jacob,</a:t>
            </a:r>
            <a:r>
              <a:rPr kumimoji="0" sz="1000" b="0" i="0" u="none" strike="noStrike" kern="0" cap="none" spc="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J.</a:t>
            </a:r>
            <a:r>
              <a:rPr kumimoji="0" sz="1000" b="0" i="0" u="none" strike="noStrike" kern="0" cap="none" spc="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T. (2019).</a:t>
            </a:r>
            <a:r>
              <a:rPr kumimoji="0" sz="1000" b="0" i="0" u="none" strike="noStrike" kern="0" cap="none" spc="25" normalizeH="0" baseline="0" noProof="0" dirty="0">
                <a:ln>
                  <a:noFill/>
                </a:ln>
                <a:solidFill>
                  <a:srgbClr val="212121"/>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Intravascular</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catheter-</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related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infection:</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Epidemiology, pathogenesis,</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and</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microbiology</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UpToDate</a:t>
            </a:r>
            <a:endParaRPr kumimoji="0" sz="1000" b="0" i="0" u="none" strike="noStrike" kern="0" cap="none" spc="0" normalizeH="0" baseline="0" noProof="0" dirty="0">
              <a:ln>
                <a:noFill/>
              </a:ln>
              <a:solidFill>
                <a:sysClr val="windowText" lastClr="000000"/>
              </a:solidFill>
              <a:effectLst/>
              <a:uLnTx/>
              <a:uFillTx/>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a:tabLst>
                <a:tab pos="136525" algn="l"/>
              </a:tabLst>
              <a:defRPr/>
            </a:pPr>
            <a:r>
              <a:rPr kumimoji="0" sz="1000" b="0" i="0" u="none" strike="noStrike" kern="0" cap="none" spc="0" normalizeH="0" baseline="0" noProof="0" dirty="0">
                <a:ln>
                  <a:noFill/>
                </a:ln>
                <a:solidFill>
                  <a:srgbClr val="212121"/>
                </a:solidFill>
                <a:effectLst/>
                <a:uLnTx/>
                <a:uFillTx/>
                <a:latin typeface="Calibri"/>
                <a:cs typeface="Calibri"/>
              </a:rPr>
              <a:t>Haddadin,</a:t>
            </a:r>
            <a:r>
              <a:rPr kumimoji="0" sz="1000" b="0" i="0" u="none" strike="noStrike" kern="0" cap="none" spc="-3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Y.,</a:t>
            </a:r>
            <a:r>
              <a:rPr kumimoji="0" sz="1000" b="0" i="0" u="none" strike="noStrike" kern="0" cap="none" spc="-10" normalizeH="0" baseline="0" noProof="0" dirty="0">
                <a:ln>
                  <a:noFill/>
                </a:ln>
                <a:solidFill>
                  <a:srgbClr val="212121"/>
                </a:solidFill>
                <a:effectLst/>
                <a:uLnTx/>
                <a:uFillTx/>
                <a:latin typeface="Calibri"/>
                <a:cs typeface="Calibri"/>
              </a:rPr>
              <a:t> Annamaraju,</a:t>
            </a:r>
            <a:r>
              <a:rPr kumimoji="0" sz="1000" b="0" i="0" u="none" strike="noStrike" kern="0" cap="none" spc="-3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P.,</a:t>
            </a:r>
            <a:r>
              <a:rPr kumimoji="0" sz="1000" b="0" i="0" u="none" strike="noStrike" kern="0" cap="none" spc="-2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&amp;</a:t>
            </a:r>
            <a:r>
              <a:rPr kumimoji="0" sz="1000" b="0" i="0" u="none" strike="noStrike" kern="0" cap="none" spc="-10"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Regunath,</a:t>
            </a:r>
            <a:r>
              <a:rPr kumimoji="0" sz="1000" b="0" i="0" u="none" strike="noStrike" kern="0" cap="none" spc="-10"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H.</a:t>
            </a:r>
            <a:r>
              <a:rPr kumimoji="0" sz="1000" b="0" i="0" u="none" strike="noStrike" kern="0" cap="none" spc="-2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(2017)..</a:t>
            </a:r>
            <a:r>
              <a:rPr kumimoji="0" sz="1000" b="0" i="0" u="none" strike="noStrike" kern="0" cap="none" spc="15" normalizeH="0" baseline="0" noProof="0" dirty="0">
                <a:ln>
                  <a:noFill/>
                </a:ln>
                <a:solidFill>
                  <a:srgbClr val="212121"/>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Central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Line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Associated</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Blood</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Stream</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Infections</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Abstract</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Europe</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PMC</a:t>
            </a:r>
            <a:endParaRPr kumimoji="0" lang="en-US" sz="1000" b="0" i="0" u="sng" strike="noStrike" kern="0" cap="none" spc="-25" normalizeH="0" baseline="0" noProof="0" dirty="0">
              <a:ln>
                <a:noFill/>
              </a:ln>
              <a:solidFill>
                <a:srgbClr val="0562C1"/>
              </a:solidFill>
              <a:effectLst/>
              <a:uLnTx/>
              <a:uFill>
                <a:solidFill>
                  <a:srgbClr val="0562C1"/>
                </a:solidFill>
              </a:uFill>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a:tabLst>
                <a:tab pos="136525" algn="l"/>
              </a:tabLst>
              <a:defRPr/>
            </a:pPr>
            <a:endParaRPr kumimoji="0" lang="en-US" sz="1000" b="0" i="0" u="none" strike="noStrike" kern="0" cap="none" spc="0" normalizeH="0" baseline="0" noProof="0" dirty="0">
              <a:ln>
                <a:noFill/>
              </a:ln>
              <a:solidFill>
                <a:sysClr val="windowText" lastClr="000000"/>
              </a:solidFill>
              <a:effectLst/>
              <a:uLnTx/>
              <a:uFillTx/>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a:tabLst>
                <a:tab pos="136525" algn="l"/>
              </a:tabLst>
              <a:defRPr/>
            </a:pPr>
            <a:endParaRPr lang="en-CA" sz="1000" kern="0" dirty="0">
              <a:solidFill>
                <a:sysClr val="windowText" lastClr="000000"/>
              </a:solidFill>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a:tabLst>
                <a:tab pos="136525" algn="l"/>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87211"/>
            <a:ext cx="11950065" cy="970915"/>
          </a:xfrm>
          <a:custGeom>
            <a:avLst/>
            <a:gdLst/>
            <a:ahLst/>
            <a:cxnLst/>
            <a:rect l="l" t="t" r="r" b="b"/>
            <a:pathLst>
              <a:path w="11950065" h="970915">
                <a:moveTo>
                  <a:pt x="11949684" y="0"/>
                </a:moveTo>
                <a:lnTo>
                  <a:pt x="0" y="0"/>
                </a:lnTo>
                <a:lnTo>
                  <a:pt x="0" y="970788"/>
                </a:lnTo>
                <a:lnTo>
                  <a:pt x="11949684" y="970788"/>
                </a:lnTo>
                <a:lnTo>
                  <a:pt x="1194968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2785507" y="6448553"/>
            <a:ext cx="710184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Summary</a:t>
            </a:r>
            <a:r>
              <a:rPr kumimoji="0" sz="1800" b="1"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of</a:t>
            </a:r>
            <a:r>
              <a:rPr kumimoji="0" sz="1800" b="1"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Recommendations</a:t>
            </a:r>
            <a:r>
              <a:rPr kumimoji="0" sz="1800" b="1" i="0" u="sng" strike="noStrike" kern="0" cap="none" spc="-35"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to</a:t>
            </a:r>
            <a:r>
              <a:rPr kumimoji="0" sz="1800" b="1" i="0" u="sng" strike="noStrike" kern="0" cap="none" spc="-55"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Prevent</a:t>
            </a:r>
            <a:r>
              <a:rPr kumimoji="0" sz="1800" b="1" i="0" u="sng" strike="noStrike" kern="0" cap="none" spc="335"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CLABSI</a:t>
            </a:r>
            <a:r>
              <a:rPr kumimoji="0" sz="1800" b="1"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800" b="1"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SHEA/IDSA/APIC</a:t>
            </a:r>
            <a:r>
              <a:rPr kumimoji="0" sz="1800" b="1"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800" b="1"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2022</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pic>
        <p:nvPicPr>
          <p:cNvPr id="4" name="object 4"/>
          <p:cNvPicPr/>
          <p:nvPr/>
        </p:nvPicPr>
        <p:blipFill>
          <a:blip r:embed="rId4" cstate="print"/>
          <a:stretch>
            <a:fillRect/>
          </a:stretch>
        </p:blipFill>
        <p:spPr>
          <a:xfrm>
            <a:off x="2834640" y="76200"/>
            <a:ext cx="6915911" cy="629716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342076" y="25320"/>
            <a:ext cx="8828405" cy="635000"/>
          </a:xfrm>
          <a:prstGeom prst="rect">
            <a:avLst/>
          </a:prstGeom>
        </p:spPr>
        <p:txBody>
          <a:bodyPr vert="horz" wrap="square" lIns="0" tIns="12065" rIns="0" bIns="0" rtlCol="0">
            <a:spAutoFit/>
          </a:bodyPr>
          <a:lstStyle/>
          <a:p>
            <a:pPr marL="12700">
              <a:lnSpc>
                <a:spcPct val="100000"/>
              </a:lnSpc>
              <a:spcBef>
                <a:spcPts val="95"/>
              </a:spcBef>
            </a:pPr>
            <a:r>
              <a:rPr spc="-30" dirty="0"/>
              <a:t>SHEA/IDSA/APIC</a:t>
            </a:r>
            <a:r>
              <a:rPr spc="-70" dirty="0"/>
              <a:t> </a:t>
            </a:r>
            <a:r>
              <a:rPr dirty="0"/>
              <a:t>PR</a:t>
            </a:r>
            <a:r>
              <a:rPr spc="-65" dirty="0"/>
              <a:t> </a:t>
            </a:r>
            <a:r>
              <a:rPr dirty="0"/>
              <a:t>–</a:t>
            </a:r>
            <a:r>
              <a:rPr spc="-80" dirty="0"/>
              <a:t> </a:t>
            </a:r>
            <a:r>
              <a:rPr dirty="0"/>
              <a:t>Hand</a:t>
            </a:r>
            <a:r>
              <a:rPr spc="-95" dirty="0"/>
              <a:t> </a:t>
            </a:r>
            <a:r>
              <a:rPr dirty="0"/>
              <a:t>Hygiene</a:t>
            </a:r>
            <a:r>
              <a:rPr spc="-85" dirty="0"/>
              <a:t> </a:t>
            </a:r>
            <a:r>
              <a:rPr dirty="0"/>
              <a:t>-</a:t>
            </a:r>
            <a:r>
              <a:rPr spc="-80" dirty="0"/>
              <a:t> </a:t>
            </a:r>
            <a:r>
              <a:rPr spc="-20" dirty="0"/>
              <a:t>2023</a:t>
            </a:r>
          </a:p>
        </p:txBody>
      </p:sp>
      <p:sp>
        <p:nvSpPr>
          <p:cNvPr id="4" name="object 4"/>
          <p:cNvSpPr txBox="1"/>
          <p:nvPr/>
        </p:nvSpPr>
        <p:spPr>
          <a:xfrm>
            <a:off x="1717039" y="810944"/>
            <a:ext cx="10081260" cy="4998085"/>
          </a:xfrm>
          <a:prstGeom prst="rect">
            <a:avLst/>
          </a:prstGeom>
        </p:spPr>
        <p:txBody>
          <a:bodyPr vert="horz" wrap="square" lIns="0" tIns="53975" rIns="0" bIns="0" rtlCol="0">
            <a:spAutoFit/>
          </a:bodyPr>
          <a:lstStyle/>
          <a:p>
            <a:pPr marL="278765" marR="43180" lvl="0" indent="-228600" defTabSz="914400" eaLnBrk="1" fontAlgn="auto" latinLnBrk="0" hangingPunct="1">
              <a:lnSpc>
                <a:spcPts val="2590"/>
              </a:lnSpc>
              <a:spcBef>
                <a:spcPts val="425"/>
              </a:spcBef>
              <a:spcAft>
                <a:spcPts val="0"/>
              </a:spcAft>
              <a:buClr>
                <a:srgbClr val="17134B"/>
              </a:buClr>
              <a:buSzTx/>
              <a:buFont typeface="Arial"/>
              <a:buChar char="•"/>
              <a:tabLst>
                <a:tab pos="278765" algn="l"/>
              </a:tabLst>
              <a:defRPr/>
            </a:pPr>
            <a:r>
              <a:rPr kumimoji="0" sz="24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SHEA/IDSA/APIC</a:t>
            </a:r>
            <a:r>
              <a:rPr kumimoji="0" sz="2400" b="0" i="0" u="sng" strike="noStrike" kern="0" cap="none" spc="-7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Practice</a:t>
            </a:r>
            <a:r>
              <a:rPr kumimoji="0" sz="2400" b="0" i="0" u="sng" strike="noStrike" kern="0" cap="none" spc="-5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Recommendation</a:t>
            </a:r>
            <a:r>
              <a:rPr kumimoji="0" sz="2400" b="0" i="0" u="sng" strike="noStrike" kern="0" cap="none" spc="-6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24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Strategies</a:t>
            </a:r>
            <a:r>
              <a:rPr kumimoji="0" sz="2400" b="0" i="0" u="sng" strike="noStrike" kern="0" cap="none" spc="-5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to</a:t>
            </a:r>
            <a:r>
              <a:rPr kumimoji="0" sz="24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prevent</a:t>
            </a:r>
            <a:r>
              <a:rPr kumimoji="0" sz="24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health</a:t>
            </a:r>
            <a:r>
              <a:rPr kumimoji="0" sz="2400" b="0" i="0" u="sng" strike="noStrike" kern="0" cap="none" spc="-4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care-</a:t>
            </a:r>
            <a:r>
              <a:rPr kumimoji="0" sz="2400" b="0" i="0" u="none" strike="noStrike" kern="0" cap="none" spc="-10" normalizeH="0" baseline="0" noProof="0" dirty="0">
                <a:ln>
                  <a:noFill/>
                </a:ln>
                <a:solidFill>
                  <a:srgbClr val="0562C1"/>
                </a:solidFill>
                <a:effectLst/>
                <a:uLnTx/>
                <a:uFillTx/>
                <a:latin typeface="Calibri"/>
                <a:cs typeface="Calibri"/>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associated</a:t>
            </a:r>
            <a:r>
              <a:rPr kumimoji="0" sz="2400" b="0" i="0" u="sng" strike="noStrike" kern="0" cap="none" spc="-7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infections</a:t>
            </a:r>
            <a:r>
              <a:rPr kumimoji="0" sz="2400" b="0" i="0" u="sng" strike="noStrike" kern="0" cap="none" spc="-65" normalizeH="0" baseline="0" noProof="0" dirty="0">
                <a:ln>
                  <a:noFill/>
                </a:ln>
                <a:solidFill>
                  <a:srgbClr val="0562C1"/>
                </a:solidFill>
                <a:effectLst/>
                <a:uLnTx/>
                <a:uFill>
                  <a:solidFill>
                    <a:srgbClr val="0562C1"/>
                  </a:solidFill>
                </a:uFill>
                <a:latin typeface="Calibri"/>
                <a:cs typeface="Calibri"/>
                <a:hlinkClick r:id="rId3"/>
              </a:rPr>
              <a:t> </a:t>
            </a:r>
            <a:r>
              <a:rPr kumimoji="0" sz="24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through</a:t>
            </a:r>
            <a:r>
              <a:rPr kumimoji="0" sz="2400" b="1" i="0" u="sng" strike="noStrike" kern="0" cap="none" spc="-75" normalizeH="0" baseline="0" noProof="0" dirty="0">
                <a:ln>
                  <a:noFill/>
                </a:ln>
                <a:solidFill>
                  <a:srgbClr val="0562C1"/>
                </a:solidFill>
                <a:effectLst/>
                <a:uLnTx/>
                <a:uFill>
                  <a:solidFill>
                    <a:srgbClr val="0562C1"/>
                  </a:solidFill>
                </a:uFill>
                <a:latin typeface="Calibri"/>
                <a:cs typeface="Calibri"/>
                <a:hlinkClick r:id="rId3"/>
              </a:rPr>
              <a:t> </a:t>
            </a:r>
            <a:r>
              <a:rPr kumimoji="0" sz="24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hand</a:t>
            </a:r>
            <a:r>
              <a:rPr kumimoji="0" sz="2400" b="1" i="0" u="sng" strike="noStrike" kern="0" cap="none" spc="-50" normalizeH="0" baseline="0" noProof="0" dirty="0">
                <a:ln>
                  <a:noFill/>
                </a:ln>
                <a:solidFill>
                  <a:srgbClr val="0562C1"/>
                </a:solidFill>
                <a:effectLst/>
                <a:uLnTx/>
                <a:uFill>
                  <a:solidFill>
                    <a:srgbClr val="0562C1"/>
                  </a:solidFill>
                </a:uFill>
                <a:latin typeface="Calibri"/>
                <a:cs typeface="Calibri"/>
                <a:hlinkClick r:id="rId3"/>
              </a:rPr>
              <a:t> </a:t>
            </a:r>
            <a:r>
              <a:rPr kumimoji="0" sz="2400" b="1"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hygiene</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2400" b="0" i="0" u="sng" strike="noStrike" kern="0" cap="none" spc="-60"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2022</a:t>
            </a:r>
            <a:r>
              <a:rPr kumimoji="0" sz="2400" b="0" i="0" u="sng" strike="noStrike" kern="0" cap="none" spc="-65" normalizeH="0" baseline="0" noProof="0" dirty="0">
                <a:ln>
                  <a:noFill/>
                </a:ln>
                <a:solidFill>
                  <a:srgbClr val="0562C1"/>
                </a:solidFill>
                <a:effectLst/>
                <a:uLnTx/>
                <a:uFill>
                  <a:solidFill>
                    <a:srgbClr val="0562C1"/>
                  </a:solidFill>
                </a:uFill>
                <a:latin typeface="Calibri"/>
                <a:cs typeface="Calibri"/>
                <a:hlinkClick r:id="rId3"/>
              </a:rPr>
              <a:t> </a:t>
            </a:r>
            <a:r>
              <a:rPr kumimoji="0" sz="24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Update</a:t>
            </a:r>
            <a:r>
              <a:rPr kumimoji="0" sz="2400" b="0" i="0" u="none" strike="noStrike" kern="0" cap="none" spc="0" normalizeH="0" baseline="24305" noProof="0" dirty="0">
                <a:ln>
                  <a:noFill/>
                </a:ln>
                <a:solidFill>
                  <a:srgbClr val="17134B"/>
                </a:solidFill>
                <a:effectLst/>
                <a:uLnTx/>
                <a:uFillTx/>
                <a:latin typeface="Calibri"/>
                <a:cs typeface="Calibri"/>
                <a:hlinkClick r:id="rId3"/>
              </a:rPr>
              <a:t>14</a:t>
            </a:r>
            <a:r>
              <a:rPr kumimoji="0" sz="2400" b="0" i="0" u="none" strike="noStrike" kern="0" cap="none" spc="187" normalizeH="0" baseline="24305" noProof="0" dirty="0">
                <a:ln>
                  <a:noFill/>
                </a:ln>
                <a:solidFill>
                  <a:srgbClr val="17134B"/>
                </a:solidFill>
                <a:effectLst/>
                <a:uLnTx/>
                <a:uFillTx/>
                <a:latin typeface="Calibri"/>
                <a:cs typeface="Calibri"/>
                <a:hlinkClick r:id="rId3"/>
              </a:rPr>
              <a:t> </a:t>
            </a:r>
            <a:r>
              <a:rPr kumimoji="0" sz="2400" b="0" i="0" u="none" strike="noStrike" kern="0" cap="none" spc="-10" normalizeH="0" baseline="0" noProof="0" dirty="0">
                <a:ln>
                  <a:noFill/>
                </a:ln>
                <a:solidFill>
                  <a:srgbClr val="17134B"/>
                </a:solidFill>
                <a:effectLst/>
                <a:uLnTx/>
                <a:uFillTx/>
                <a:latin typeface="Calibri"/>
                <a:cs typeface="Calibri"/>
                <a:hlinkClick r:id="rId3"/>
              </a:rPr>
              <a:t>includes: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45"/>
              </a:spcBef>
              <a:spcAft>
                <a:spcPts val="0"/>
              </a:spcAft>
              <a:buClr>
                <a:srgbClr val="17134B"/>
              </a:buClr>
              <a:buSzTx/>
              <a:buFont typeface="Arial"/>
              <a:buChar char="•"/>
              <a:tabLst/>
              <a:defRPr/>
            </a:pPr>
            <a:endParaRPr kumimoji="0" sz="3050" b="0" i="0" u="none" strike="noStrike" kern="0" cap="none" spc="0" normalizeH="0" baseline="0" noProof="0">
              <a:ln>
                <a:noFill/>
              </a:ln>
              <a:solidFill>
                <a:sysClr val="windowText" lastClr="000000"/>
              </a:solidFill>
              <a:effectLst/>
              <a:uLnTx/>
              <a:uFillTx/>
              <a:latin typeface="Calibri"/>
              <a:cs typeface="Calibri"/>
            </a:endParaRPr>
          </a:p>
          <a:p>
            <a:pPr marL="735330" marR="0" lvl="1" indent="-227965" defTabSz="914400" eaLnBrk="1" fontAlgn="auto" latinLnBrk="0" hangingPunct="1">
              <a:lnSpc>
                <a:spcPct val="100000"/>
              </a:lnSpc>
              <a:spcBef>
                <a:spcPts val="0"/>
              </a:spcBef>
              <a:spcAft>
                <a:spcPts val="0"/>
              </a:spcAft>
              <a:buClrTx/>
              <a:buSzTx/>
              <a:buFont typeface="Arial"/>
              <a:buChar char="•"/>
              <a:tabLst>
                <a:tab pos="735330" algn="l"/>
              </a:tabLst>
              <a:defRPr/>
            </a:pPr>
            <a:r>
              <a:rPr kumimoji="0" sz="2400" b="0" i="0" u="none" strike="noStrike" kern="0" cap="none" spc="0" normalizeH="0" baseline="0" noProof="0" dirty="0">
                <a:ln>
                  <a:noFill/>
                </a:ln>
                <a:solidFill>
                  <a:srgbClr val="FF0000"/>
                </a:solidFill>
                <a:effectLst/>
                <a:uLnTx/>
                <a:uFillTx/>
                <a:latin typeface="Calibri"/>
                <a:cs typeface="Calibri"/>
              </a:rPr>
              <a:t>Promote</a:t>
            </a:r>
            <a:r>
              <a:rPr kumimoji="0" sz="2400" b="0" i="0" u="none" strike="noStrike" kern="0" cap="none" spc="-5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the</a:t>
            </a:r>
            <a:r>
              <a:rPr kumimoji="0" sz="2400" b="0" i="0" u="none" strike="noStrike" kern="0" cap="none" spc="-3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maintenance</a:t>
            </a:r>
            <a:r>
              <a:rPr kumimoji="0" sz="2400" b="0" i="0" u="none" strike="noStrike" kern="0" cap="none" spc="-3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of</a:t>
            </a:r>
            <a:r>
              <a:rPr kumimoji="0" sz="2400" b="0" i="0" u="none" strike="noStrike" kern="0" cap="none" spc="-3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healthy</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hand</a:t>
            </a:r>
            <a:r>
              <a:rPr kumimoji="0" sz="2400" b="0" i="0" u="none" strike="noStrike" kern="0" cap="none" spc="-3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skin</a:t>
            </a:r>
            <a:r>
              <a:rPr kumimoji="0" sz="2400" b="0" i="0" u="none" strike="noStrike" kern="0" cap="none" spc="-3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and</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10" normalizeH="0" baseline="0" noProof="0" dirty="0">
                <a:ln>
                  <a:noFill/>
                </a:ln>
                <a:solidFill>
                  <a:srgbClr val="FF0000"/>
                </a:solidFill>
                <a:effectLst/>
                <a:uLnTx/>
                <a:uFillTx/>
                <a:latin typeface="Calibri"/>
                <a:cs typeface="Calibri"/>
              </a:rPr>
              <a:t>fingernails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1193800" marR="0" lvl="2" indent="-228600" defTabSz="914400" eaLnBrk="1" fontAlgn="auto" latinLnBrk="0" hangingPunct="1">
              <a:lnSpc>
                <a:spcPct val="100000"/>
              </a:lnSpc>
              <a:spcBef>
                <a:spcPts val="250"/>
              </a:spcBef>
              <a:spcAft>
                <a:spcPts val="0"/>
              </a:spcAft>
              <a:buClrTx/>
              <a:buSzTx/>
              <a:buFont typeface="Arial"/>
              <a:buChar char="•"/>
              <a:tabLst>
                <a:tab pos="1193800" algn="l"/>
              </a:tabLst>
              <a:defRPr/>
            </a:pPr>
            <a:r>
              <a:rPr kumimoji="0" sz="2200" b="0" i="0" u="none" strike="noStrike" kern="0" cap="none" spc="-20" normalizeH="0" baseline="0" noProof="0" dirty="0">
                <a:ln>
                  <a:noFill/>
                </a:ln>
                <a:solidFill>
                  <a:srgbClr val="FF0000"/>
                </a:solidFill>
                <a:effectLst/>
                <a:uLnTx/>
                <a:uFillTx/>
                <a:latin typeface="Calibri"/>
                <a:cs typeface="Calibri"/>
              </a:rPr>
              <a:t>ABHR</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1193800" marR="0" lvl="2" indent="-228600" defTabSz="914400" eaLnBrk="1" fontAlgn="auto" latinLnBrk="0" hangingPunct="1">
              <a:lnSpc>
                <a:spcPct val="100000"/>
              </a:lnSpc>
              <a:spcBef>
                <a:spcPts val="240"/>
              </a:spcBef>
              <a:spcAft>
                <a:spcPts val="0"/>
              </a:spcAft>
              <a:buClrTx/>
              <a:buSzTx/>
              <a:buFont typeface="Arial"/>
              <a:buChar char="•"/>
              <a:tabLst>
                <a:tab pos="1193800" algn="l"/>
              </a:tabLst>
              <a:defRPr/>
            </a:pPr>
            <a:r>
              <a:rPr kumimoji="0" sz="2200" b="0" i="0" u="none" strike="noStrike" kern="0" cap="none" spc="0" normalizeH="0" baseline="0" noProof="0" dirty="0">
                <a:ln>
                  <a:noFill/>
                </a:ln>
                <a:solidFill>
                  <a:srgbClr val="FF0000"/>
                </a:solidFill>
                <a:effectLst/>
                <a:uLnTx/>
                <a:uFillTx/>
                <a:latin typeface="Calibri"/>
                <a:cs typeface="Calibri"/>
              </a:rPr>
              <a:t>4</a:t>
            </a:r>
            <a:r>
              <a:rPr kumimoji="0" sz="2200" b="0" i="0" u="none" strike="noStrike" kern="0" cap="none" spc="-20" normalizeH="0" baseline="0" noProof="0" dirty="0">
                <a:ln>
                  <a:noFill/>
                </a:ln>
                <a:solidFill>
                  <a:srgbClr val="FF0000"/>
                </a:solidFill>
                <a:effectLst/>
                <a:uLnTx/>
                <a:uFillTx/>
                <a:latin typeface="Calibri"/>
                <a:cs typeface="Calibri"/>
              </a:rPr>
              <a:t> </a:t>
            </a:r>
            <a:r>
              <a:rPr kumimoji="0" sz="2200" b="0" i="0" u="none" strike="noStrike" kern="0" cap="none" spc="-10" normalizeH="0" baseline="0" noProof="0" dirty="0">
                <a:ln>
                  <a:noFill/>
                </a:ln>
                <a:solidFill>
                  <a:srgbClr val="FF0000"/>
                </a:solidFill>
                <a:effectLst/>
                <a:uLnTx/>
                <a:uFillTx/>
                <a:latin typeface="Calibri"/>
                <a:cs typeface="Calibri"/>
              </a:rPr>
              <a:t>Moments</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1193800" marR="0" lvl="2" indent="-228600" defTabSz="914400" eaLnBrk="1" fontAlgn="auto" latinLnBrk="0" hangingPunct="1">
              <a:lnSpc>
                <a:spcPct val="100000"/>
              </a:lnSpc>
              <a:spcBef>
                <a:spcPts val="235"/>
              </a:spcBef>
              <a:spcAft>
                <a:spcPts val="0"/>
              </a:spcAft>
              <a:buClrTx/>
              <a:buSzTx/>
              <a:buFont typeface="Arial"/>
              <a:buChar char="•"/>
              <a:tabLst>
                <a:tab pos="1193800" algn="l"/>
              </a:tabLst>
              <a:defRPr/>
            </a:pPr>
            <a:r>
              <a:rPr kumimoji="0" sz="2200" b="0" i="0" u="none" strike="noStrike" kern="0" cap="none" spc="-10" normalizeH="0" baseline="0" noProof="0" dirty="0">
                <a:ln>
                  <a:noFill/>
                </a:ln>
                <a:solidFill>
                  <a:srgbClr val="FF0000"/>
                </a:solidFill>
                <a:effectLst/>
                <a:uLnTx/>
                <a:uFillTx/>
                <a:latin typeface="Calibri"/>
                <a:cs typeface="Calibri"/>
              </a:rPr>
              <a:t>Fingernail</a:t>
            </a:r>
            <a:r>
              <a:rPr kumimoji="0" sz="2200" b="0" i="0" u="none" strike="noStrike" kern="0" cap="none" spc="-40" normalizeH="0" baseline="0" noProof="0" dirty="0">
                <a:ln>
                  <a:noFill/>
                </a:ln>
                <a:solidFill>
                  <a:srgbClr val="FF0000"/>
                </a:solidFill>
                <a:effectLst/>
                <a:uLnTx/>
                <a:uFillTx/>
                <a:latin typeface="Calibri"/>
                <a:cs typeface="Calibri"/>
              </a:rPr>
              <a:t> </a:t>
            </a:r>
            <a:r>
              <a:rPr kumimoji="0" sz="2200" b="0" i="0" u="none" strike="noStrike" kern="0" cap="none" spc="-20" normalizeH="0" baseline="0" noProof="0" dirty="0">
                <a:ln>
                  <a:noFill/>
                </a:ln>
                <a:solidFill>
                  <a:srgbClr val="FF0000"/>
                </a:solidFill>
                <a:effectLst/>
                <a:uLnTx/>
                <a:uFillTx/>
                <a:latin typeface="Calibri"/>
                <a:cs typeface="Calibri"/>
              </a:rPr>
              <a:t>care</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508000" marR="5059045" lvl="0" indent="0" defTabSz="914400" eaLnBrk="1" fontAlgn="auto" latinLnBrk="0" hangingPunct="1">
              <a:lnSpc>
                <a:spcPts val="2380"/>
              </a:lnSpc>
              <a:spcBef>
                <a:spcPts val="525"/>
              </a:spcBef>
              <a:spcAft>
                <a:spcPts val="0"/>
              </a:spcAft>
              <a:buClrTx/>
              <a:buSzTx/>
              <a:buFontTx/>
              <a:buNone/>
              <a:tabLst/>
              <a:defRPr/>
            </a:pPr>
            <a:r>
              <a:rPr kumimoji="0" sz="2200" b="0" i="0" u="none" strike="noStrike" kern="0" cap="none" spc="0" normalizeH="0" baseline="0" noProof="0" dirty="0">
                <a:ln>
                  <a:noFill/>
                </a:ln>
                <a:solidFill>
                  <a:srgbClr val="17134B"/>
                </a:solidFill>
                <a:effectLst/>
                <a:uLnTx/>
                <a:uFillTx/>
                <a:latin typeface="Calibri"/>
                <a:cs typeface="Calibri"/>
              </a:rPr>
              <a:t>e.g.,</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HCW</a:t>
            </a:r>
            <a:r>
              <a:rPr kumimoji="0" sz="2200" b="0" i="0" u="none" strike="noStrike" kern="0" cap="none" spc="-3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who</a:t>
            </a:r>
            <a:r>
              <a:rPr kumimoji="0" sz="2200" b="0" i="0" u="none" strike="noStrike" kern="0" cap="none" spc="-40" normalizeH="0" baseline="0" noProof="0" dirty="0">
                <a:ln>
                  <a:noFill/>
                </a:ln>
                <a:solidFill>
                  <a:srgbClr val="17134B"/>
                </a:solidFill>
                <a:effectLst/>
                <a:uLnTx/>
                <a:uFillTx/>
                <a:latin typeface="Calibri"/>
                <a:cs typeface="Calibri"/>
              </a:rPr>
              <a:t> </a:t>
            </a:r>
            <a:r>
              <a:rPr kumimoji="0" sz="2200" b="0" i="0" u="none" strike="noStrike" kern="0" cap="none" spc="-20" normalizeH="0" baseline="0" noProof="0" dirty="0">
                <a:ln>
                  <a:noFill/>
                </a:ln>
                <a:solidFill>
                  <a:srgbClr val="17134B"/>
                </a:solidFill>
                <a:effectLst/>
                <a:uLnTx/>
                <a:uFillTx/>
                <a:latin typeface="Calibri"/>
                <a:cs typeface="Calibri"/>
              </a:rPr>
              <a:t>interact</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with</a:t>
            </a:r>
            <a:r>
              <a:rPr kumimoji="0" sz="2200" b="0" i="0" u="none" strike="noStrike" kern="0" cap="none" spc="-5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sterile</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field </a:t>
            </a:r>
            <a:r>
              <a:rPr kumimoji="0" sz="2200" b="0" i="0" u="none" strike="noStrike" kern="0" cap="none" spc="0" normalizeH="0" baseline="0" noProof="0" dirty="0">
                <a:ln>
                  <a:noFill/>
                </a:ln>
                <a:solidFill>
                  <a:srgbClr val="17134B"/>
                </a:solidFill>
                <a:effectLst/>
                <a:uLnTx/>
                <a:uFillTx/>
                <a:latin typeface="Calibri"/>
                <a:cs typeface="Calibri"/>
              </a:rPr>
              <a:t>during</a:t>
            </a:r>
            <a:r>
              <a:rPr kumimoji="0" sz="2200" b="0" i="0" u="none" strike="noStrike" kern="0" cap="none" spc="-8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surgical</a:t>
            </a:r>
            <a:r>
              <a:rPr kumimoji="0" sz="2200" b="0" i="0" u="none" strike="noStrike" kern="0" cap="none" spc="-9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procedure:</a:t>
            </a:r>
            <a:r>
              <a:rPr kumimoji="0" sz="2200" b="0" i="0" u="none" strike="noStrike" kern="0" cap="none" spc="-7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should</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508000" marR="0" lvl="0" indent="0" defTabSz="914400" eaLnBrk="1" fontAlgn="auto" latinLnBrk="0" hangingPunct="1">
              <a:lnSpc>
                <a:spcPts val="2335"/>
              </a:lnSpc>
              <a:spcBef>
                <a:spcPts val="0"/>
              </a:spcBef>
              <a:spcAft>
                <a:spcPts val="0"/>
              </a:spcAft>
              <a:buClrTx/>
              <a:buSzTx/>
              <a:buFontTx/>
              <a:buNone/>
              <a:tabLst/>
              <a:defRPr/>
            </a:pPr>
            <a:r>
              <a:rPr kumimoji="0" sz="2200" b="0" i="0" u="none" strike="noStrike" kern="0" cap="none" spc="0" normalizeH="0" baseline="0" noProof="0" dirty="0">
                <a:ln>
                  <a:noFill/>
                </a:ln>
                <a:solidFill>
                  <a:srgbClr val="17134B"/>
                </a:solidFill>
                <a:effectLst/>
                <a:uLnTx/>
                <a:uFillTx/>
                <a:latin typeface="Calibri"/>
                <a:cs typeface="Calibri"/>
              </a:rPr>
              <a:t>not</a:t>
            </a:r>
            <a:r>
              <a:rPr kumimoji="0" sz="2200" b="0" i="0" u="none" strike="noStrike" kern="0" cap="none" spc="-4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wear</a:t>
            </a:r>
            <a:r>
              <a:rPr kumimoji="0" sz="2200" b="0" i="0" u="none" strike="noStrike" kern="0" cap="none" spc="-4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fingernail</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polish</a:t>
            </a:r>
            <a:r>
              <a:rPr kumimoji="0" sz="2200" b="0" i="0" u="none" strike="noStrike" kern="0" cap="none" spc="-6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or</a:t>
            </a:r>
            <a:r>
              <a:rPr kumimoji="0" sz="2200" b="0" i="0" u="none" strike="noStrike" kern="0" cap="none" spc="-4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gel</a:t>
            </a:r>
            <a:r>
              <a:rPr kumimoji="0" sz="2200" b="0" i="0" u="none" strike="noStrike" kern="0" cap="none" spc="-35"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shellac</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508000" marR="4983480" lvl="0" indent="227965" defTabSz="914400" eaLnBrk="1" fontAlgn="auto" latinLnBrk="0" hangingPunct="1">
              <a:lnSpc>
                <a:spcPct val="99700"/>
              </a:lnSpc>
              <a:spcBef>
                <a:spcPts val="220"/>
              </a:spcBef>
              <a:spcAft>
                <a:spcPts val="0"/>
              </a:spcAft>
              <a:buClrTx/>
              <a:buSzTx/>
              <a:buFont typeface="Arial"/>
              <a:buChar char="•"/>
              <a:tabLst>
                <a:tab pos="735965" algn="l"/>
              </a:tabLst>
              <a:defRPr/>
            </a:pPr>
            <a:r>
              <a:rPr kumimoji="0" sz="2400" b="0" i="0" u="none" strike="noStrike" kern="0" cap="none" spc="0" normalizeH="0" baseline="0" noProof="0" dirty="0">
                <a:ln>
                  <a:noFill/>
                </a:ln>
                <a:solidFill>
                  <a:srgbClr val="FF0000"/>
                </a:solidFill>
                <a:effectLst/>
                <a:uLnTx/>
                <a:uFillTx/>
                <a:latin typeface="Calibri"/>
                <a:cs typeface="Calibri"/>
              </a:rPr>
              <a:t>ABHR</a:t>
            </a:r>
            <a:r>
              <a:rPr kumimoji="0" sz="2400" b="0" i="0" u="none" strike="noStrike" kern="0" cap="none" spc="-5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dispenser</a:t>
            </a:r>
            <a:r>
              <a:rPr kumimoji="0" sz="2400" b="0" i="0" u="none" strike="noStrike" kern="0" cap="none" spc="-20"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location</a:t>
            </a:r>
            <a:r>
              <a:rPr kumimoji="0" sz="2400" b="0" i="0" u="none" strike="noStrike" kern="0" cap="none" spc="-25" normalizeH="0" baseline="0" noProof="0" dirty="0">
                <a:ln>
                  <a:noFill/>
                </a:ln>
                <a:solidFill>
                  <a:srgbClr val="FF0000"/>
                </a:solidFill>
                <a:effectLst/>
                <a:uLnTx/>
                <a:uFillTx/>
                <a:latin typeface="Calibri"/>
                <a:cs typeface="Calibri"/>
              </a:rPr>
              <a:t> </a:t>
            </a:r>
            <a:r>
              <a:rPr kumimoji="0" sz="2400" b="0" i="0" u="none" strike="noStrike" kern="0" cap="none" spc="0" normalizeH="0" baseline="0" noProof="0" dirty="0">
                <a:ln>
                  <a:noFill/>
                </a:ln>
                <a:solidFill>
                  <a:srgbClr val="FF0000"/>
                </a:solidFill>
                <a:effectLst/>
                <a:uLnTx/>
                <a:uFillTx/>
                <a:latin typeface="Calibri"/>
                <a:cs typeface="Calibri"/>
              </a:rPr>
              <a:t>&amp;</a:t>
            </a:r>
            <a:r>
              <a:rPr kumimoji="0" sz="2400" b="0" i="0" u="none" strike="noStrike" kern="0" cap="none" spc="-30" normalizeH="0" baseline="0" noProof="0" dirty="0">
                <a:ln>
                  <a:noFill/>
                </a:ln>
                <a:solidFill>
                  <a:srgbClr val="FF0000"/>
                </a:solidFill>
                <a:effectLst/>
                <a:uLnTx/>
                <a:uFillTx/>
                <a:latin typeface="Calibri"/>
                <a:cs typeface="Calibri"/>
              </a:rPr>
              <a:t> </a:t>
            </a:r>
            <a:r>
              <a:rPr kumimoji="0" sz="2400" b="0" i="0" u="none" strike="noStrike" kern="0" cap="none" spc="-10" normalizeH="0" baseline="0" noProof="0" dirty="0">
                <a:ln>
                  <a:noFill/>
                </a:ln>
                <a:solidFill>
                  <a:srgbClr val="FF0000"/>
                </a:solidFill>
                <a:effectLst/>
                <a:uLnTx/>
                <a:uFillTx/>
                <a:latin typeface="Calibri"/>
                <a:cs typeface="Calibri"/>
              </a:rPr>
              <a:t>number </a:t>
            </a:r>
            <a:r>
              <a:rPr kumimoji="0" sz="2200" b="0" i="0" u="none" strike="noStrike" kern="0" cap="none" spc="0" normalizeH="0" baseline="0" noProof="0" dirty="0">
                <a:ln>
                  <a:noFill/>
                </a:ln>
                <a:solidFill>
                  <a:srgbClr val="17134B"/>
                </a:solidFill>
                <a:effectLst/>
                <a:uLnTx/>
                <a:uFillTx/>
                <a:latin typeface="Calibri"/>
                <a:cs typeface="Calibri"/>
              </a:rPr>
              <a:t>e.g.,</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In</a:t>
            </a:r>
            <a:r>
              <a:rPr kumimoji="0" sz="2200" b="0" i="0" u="none" strike="noStrike" kern="0" cap="none" spc="-6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private</a:t>
            </a:r>
            <a:r>
              <a:rPr kumimoji="0" sz="2200" b="0" i="0" u="none" strike="noStrike" kern="0" cap="none" spc="-6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room,</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consider</a:t>
            </a:r>
            <a:r>
              <a:rPr kumimoji="0" sz="2200" b="0" i="0" u="none" strike="noStrike" kern="0" cap="none" spc="-6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2</a:t>
            </a:r>
            <a:r>
              <a:rPr kumimoji="0" sz="2200" b="0" i="0" u="none" strike="noStrike" kern="0" cap="none" spc="-60" normalizeH="0" baseline="0" noProof="0" dirty="0">
                <a:ln>
                  <a:noFill/>
                </a:ln>
                <a:solidFill>
                  <a:srgbClr val="17134B"/>
                </a:solidFill>
                <a:effectLst/>
                <a:uLnTx/>
                <a:uFillTx/>
                <a:latin typeface="Calibri"/>
                <a:cs typeface="Calibri"/>
              </a:rPr>
              <a:t> </a:t>
            </a:r>
            <a:r>
              <a:rPr kumimoji="0" sz="2200" b="0" i="0" u="none" strike="noStrike" kern="0" cap="none" spc="-20" normalizeH="0" baseline="0" noProof="0" dirty="0">
                <a:ln>
                  <a:noFill/>
                </a:ln>
                <a:solidFill>
                  <a:srgbClr val="17134B"/>
                </a:solidFill>
                <a:effectLst/>
                <a:uLnTx/>
                <a:uFillTx/>
                <a:latin typeface="Calibri"/>
                <a:cs typeface="Calibri"/>
              </a:rPr>
              <a:t>ABHS </a:t>
            </a:r>
            <a:r>
              <a:rPr kumimoji="0" sz="2200" b="0" i="0" u="none" strike="noStrike" kern="0" cap="none" spc="-10" normalizeH="0" baseline="0" noProof="0" dirty="0">
                <a:ln>
                  <a:noFill/>
                </a:ln>
                <a:solidFill>
                  <a:srgbClr val="17134B"/>
                </a:solidFill>
                <a:effectLst/>
                <a:uLnTx/>
                <a:uFillTx/>
                <a:latin typeface="Calibri"/>
                <a:cs typeface="Calibri"/>
              </a:rPr>
              <a:t>dispensers</a:t>
            </a:r>
            <a:r>
              <a:rPr kumimoji="0" sz="2200" b="0" i="0" u="none" strike="noStrike" kern="0" cap="none" spc="-7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the</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minimum</a:t>
            </a:r>
            <a:r>
              <a:rPr kumimoji="0" sz="2200" b="0" i="0" u="none" strike="noStrike" kern="0" cap="none" spc="-50"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threshold</a:t>
            </a:r>
            <a:endParaRPr kumimoji="0" sz="2200" b="0" i="0" u="none" strike="noStrike" kern="0" cap="none" spc="0" normalizeH="0" baseline="0" noProof="0">
              <a:ln>
                <a:noFill/>
              </a:ln>
              <a:solidFill>
                <a:sysClr val="windowText" lastClr="000000"/>
              </a:solidFill>
              <a:effectLst/>
              <a:uLnTx/>
              <a:uFillTx/>
              <a:latin typeface="Calibri"/>
              <a:cs typeface="Calibri"/>
            </a:endParaRPr>
          </a:p>
          <a:p>
            <a:pPr marL="508000" marR="0" lvl="0" indent="0" defTabSz="914400" eaLnBrk="1" fontAlgn="auto" latinLnBrk="0" hangingPunct="1">
              <a:lnSpc>
                <a:spcPts val="2375"/>
              </a:lnSpc>
              <a:spcBef>
                <a:spcPts val="0"/>
              </a:spcBef>
              <a:spcAft>
                <a:spcPts val="0"/>
              </a:spcAft>
              <a:buClrTx/>
              <a:buSzTx/>
              <a:buFontTx/>
              <a:buNone/>
              <a:tabLst/>
              <a:defRPr/>
            </a:pPr>
            <a:r>
              <a:rPr kumimoji="0" sz="2200" b="0" i="0" u="none" strike="noStrike" kern="0" cap="none" spc="-10" normalizeH="0" baseline="0" noProof="0" dirty="0">
                <a:ln>
                  <a:noFill/>
                </a:ln>
                <a:solidFill>
                  <a:srgbClr val="17134B"/>
                </a:solidFill>
                <a:effectLst/>
                <a:uLnTx/>
                <a:uFillTx/>
                <a:latin typeface="Calibri"/>
                <a:cs typeface="Calibri"/>
              </a:rPr>
              <a:t>(hallway</a:t>
            </a:r>
            <a:r>
              <a:rPr kumimoji="0" sz="2200" b="0" i="0" u="none" strike="noStrike" kern="0" cap="none" spc="-95"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and</a:t>
            </a:r>
            <a:r>
              <a:rPr kumimoji="0" sz="2200" b="0" i="0" u="none" strike="noStrike" kern="0" cap="none" spc="-90" normalizeH="0" baseline="0" noProof="0" dirty="0">
                <a:ln>
                  <a:noFill/>
                </a:ln>
                <a:solidFill>
                  <a:srgbClr val="17134B"/>
                </a:solidFill>
                <a:effectLst/>
                <a:uLnTx/>
                <a:uFillTx/>
                <a:latin typeface="Calibri"/>
                <a:cs typeface="Calibri"/>
              </a:rPr>
              <a:t> </a:t>
            </a:r>
            <a:r>
              <a:rPr kumimoji="0" sz="2200" b="0" i="0" u="none" strike="noStrike" kern="0" cap="none" spc="0" normalizeH="0" baseline="0" noProof="0" dirty="0">
                <a:ln>
                  <a:noFill/>
                </a:ln>
                <a:solidFill>
                  <a:srgbClr val="17134B"/>
                </a:solidFill>
                <a:effectLst/>
                <a:uLnTx/>
                <a:uFillTx/>
                <a:latin typeface="Calibri"/>
                <a:cs typeface="Calibri"/>
              </a:rPr>
              <a:t>patient</a:t>
            </a:r>
            <a:r>
              <a:rPr kumimoji="0" sz="2200" b="0" i="0" u="none" strike="noStrike" kern="0" cap="none" spc="-65" normalizeH="0" baseline="0" noProof="0" dirty="0">
                <a:ln>
                  <a:noFill/>
                </a:ln>
                <a:solidFill>
                  <a:srgbClr val="17134B"/>
                </a:solidFill>
                <a:effectLst/>
                <a:uLnTx/>
                <a:uFillTx/>
                <a:latin typeface="Calibri"/>
                <a:cs typeface="Calibri"/>
              </a:rPr>
              <a:t> </a:t>
            </a:r>
            <a:r>
              <a:rPr kumimoji="0" sz="2200" b="0" i="0" u="none" strike="noStrike" kern="0" cap="none" spc="-10" normalizeH="0" baseline="0" noProof="0" dirty="0">
                <a:ln>
                  <a:noFill/>
                </a:ln>
                <a:solidFill>
                  <a:srgbClr val="17134B"/>
                </a:solidFill>
                <a:effectLst/>
                <a:uLnTx/>
                <a:uFillTx/>
                <a:latin typeface="Calibri"/>
                <a:cs typeface="Calibri"/>
              </a:rPr>
              <a:t>room)</a:t>
            </a:r>
            <a:endParaRPr kumimoji="0" sz="2200" b="0" i="0" u="none" strike="noStrike" kern="0" cap="none" spc="0" normalizeH="0" baseline="0" noProof="0">
              <a:ln>
                <a:noFill/>
              </a:ln>
              <a:solidFill>
                <a:sysClr val="windowText" lastClr="000000"/>
              </a:solidFill>
              <a:effectLst/>
              <a:uLnTx/>
              <a:uFillTx/>
              <a:latin typeface="Calibri"/>
              <a:cs typeface="Calibri"/>
            </a:endParaRPr>
          </a:p>
        </p:txBody>
      </p:sp>
      <p:grpSp>
        <p:nvGrpSpPr>
          <p:cNvPr id="5" name="object 5"/>
          <p:cNvGrpSpPr/>
          <p:nvPr/>
        </p:nvGrpSpPr>
        <p:grpSpPr>
          <a:xfrm>
            <a:off x="6961251" y="3017139"/>
            <a:ext cx="5007610" cy="3021330"/>
            <a:chOff x="6961251" y="3017139"/>
            <a:chExt cx="5007610" cy="3021330"/>
          </a:xfrm>
        </p:grpSpPr>
        <p:pic>
          <p:nvPicPr>
            <p:cNvPr id="6" name="object 6"/>
            <p:cNvPicPr/>
            <p:nvPr/>
          </p:nvPicPr>
          <p:blipFill>
            <a:blip r:embed="rId4" cstate="print"/>
            <a:stretch>
              <a:fillRect/>
            </a:stretch>
          </p:blipFill>
          <p:spPr>
            <a:xfrm>
              <a:off x="6970776" y="3026664"/>
              <a:ext cx="4988051" cy="3002279"/>
            </a:xfrm>
            <a:prstGeom prst="rect">
              <a:avLst/>
            </a:prstGeom>
          </p:spPr>
        </p:pic>
        <p:sp>
          <p:nvSpPr>
            <p:cNvPr id="7" name="object 7"/>
            <p:cNvSpPr/>
            <p:nvPr/>
          </p:nvSpPr>
          <p:spPr>
            <a:xfrm>
              <a:off x="6966013" y="3021901"/>
              <a:ext cx="4998085" cy="3011805"/>
            </a:xfrm>
            <a:custGeom>
              <a:avLst/>
              <a:gdLst/>
              <a:ahLst/>
              <a:cxnLst/>
              <a:rect l="l" t="t" r="r" b="b"/>
              <a:pathLst>
                <a:path w="4998084" h="3011804">
                  <a:moveTo>
                    <a:pt x="0" y="0"/>
                  </a:moveTo>
                  <a:lnTo>
                    <a:pt x="4997577" y="0"/>
                  </a:lnTo>
                  <a:lnTo>
                    <a:pt x="4997577" y="3011805"/>
                  </a:lnTo>
                  <a:lnTo>
                    <a:pt x="0" y="3011805"/>
                  </a:lnTo>
                  <a:lnTo>
                    <a:pt x="0" y="0"/>
                  </a:lnTo>
                  <a:close/>
                </a:path>
              </a:pathLst>
            </a:custGeom>
            <a:ln w="9525">
              <a:solidFill>
                <a:srgbClr val="006FC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79387" y="14651"/>
            <a:ext cx="7241540" cy="696595"/>
          </a:xfrm>
          <a:prstGeom prst="rect">
            <a:avLst/>
          </a:prstGeom>
        </p:spPr>
        <p:txBody>
          <a:bodyPr vert="horz" wrap="square" lIns="0" tIns="12700" rIns="0" bIns="0" rtlCol="0">
            <a:spAutoFit/>
          </a:bodyPr>
          <a:lstStyle/>
          <a:p>
            <a:pPr marL="12700">
              <a:lnSpc>
                <a:spcPct val="100000"/>
              </a:lnSpc>
              <a:spcBef>
                <a:spcPts val="100"/>
              </a:spcBef>
            </a:pPr>
            <a:r>
              <a:rPr sz="4400" spc="-10" dirty="0"/>
              <a:t>SHEA/IDSA/APIC</a:t>
            </a:r>
            <a:r>
              <a:rPr sz="4400" spc="-20" dirty="0"/>
              <a:t> </a:t>
            </a:r>
            <a:r>
              <a:rPr sz="4400" dirty="0"/>
              <a:t>PR</a:t>
            </a:r>
            <a:r>
              <a:rPr sz="4400" spc="-50" dirty="0"/>
              <a:t> </a:t>
            </a:r>
            <a:r>
              <a:rPr sz="4400" dirty="0"/>
              <a:t>–</a:t>
            </a:r>
            <a:r>
              <a:rPr sz="4400" spc="-35" dirty="0"/>
              <a:t> </a:t>
            </a:r>
            <a:r>
              <a:rPr sz="4400" dirty="0"/>
              <a:t>HH</a:t>
            </a:r>
            <a:r>
              <a:rPr sz="4400" spc="-40" dirty="0"/>
              <a:t> </a:t>
            </a:r>
            <a:r>
              <a:rPr sz="4400" spc="-10" dirty="0"/>
              <a:t>cont’d</a:t>
            </a:r>
            <a:endParaRPr sz="4400"/>
          </a:p>
        </p:txBody>
      </p:sp>
      <p:sp>
        <p:nvSpPr>
          <p:cNvPr id="4" name="object 4"/>
          <p:cNvSpPr txBox="1"/>
          <p:nvPr/>
        </p:nvSpPr>
        <p:spPr>
          <a:xfrm>
            <a:off x="1652270" y="1590470"/>
            <a:ext cx="9724390" cy="3010535"/>
          </a:xfrm>
          <a:prstGeom prst="rect">
            <a:avLst/>
          </a:prstGeom>
        </p:spPr>
        <p:txBody>
          <a:bodyPr vert="horz" wrap="square" lIns="0" tIns="59690" rIns="0" bIns="0" rtlCol="0">
            <a:spAutoFit/>
          </a:bodyPr>
          <a:lstStyle/>
          <a:p>
            <a:pPr marL="240029" marR="5080" lvl="0" indent="-227965" defTabSz="914400" eaLnBrk="1" fontAlgn="auto" latinLnBrk="0" hangingPunct="1">
              <a:lnSpc>
                <a:spcPts val="3030"/>
              </a:lnSpc>
              <a:spcBef>
                <a:spcPts val="470"/>
              </a:spcBef>
              <a:spcAft>
                <a:spcPts val="0"/>
              </a:spcAft>
              <a:buClrTx/>
              <a:buSzTx/>
              <a:buFont typeface="Arial"/>
              <a:buChar char="•"/>
              <a:tabLst>
                <a:tab pos="241300" algn="l"/>
              </a:tabLst>
              <a:defRPr/>
            </a:pPr>
            <a:r>
              <a:rPr kumimoji="0" sz="2800" b="0" i="0" u="none" strike="noStrike" kern="0" cap="none" spc="-10" normalizeH="0" baseline="0" noProof="0" dirty="0">
                <a:ln>
                  <a:noFill/>
                </a:ln>
                <a:solidFill>
                  <a:srgbClr val="FF0000"/>
                </a:solidFill>
                <a:effectLst/>
                <a:uLnTx/>
                <a:uFillTx/>
                <a:latin typeface="Calibri"/>
                <a:cs typeface="Calibri"/>
              </a:rPr>
              <a:t>Appropriate</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glove</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use</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training</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no</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routine</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double</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gloving</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25" normalizeH="0" baseline="0" noProof="0" dirty="0">
                <a:ln>
                  <a:noFill/>
                </a:ln>
                <a:solidFill>
                  <a:srgbClr val="FF0000"/>
                </a:solidFill>
                <a:effectLst/>
                <a:uLnTx/>
                <a:uFillTx/>
                <a:latin typeface="Calibri"/>
                <a:cs typeface="Calibri"/>
              </a:rPr>
              <a:t>HH 	</a:t>
            </a:r>
            <a:r>
              <a:rPr kumimoji="0" sz="2800" b="0" i="0" u="none" strike="noStrike" kern="0" cap="none" spc="-20" normalizeH="0" baseline="0" noProof="0" dirty="0">
                <a:ln>
                  <a:noFill/>
                </a:ln>
                <a:solidFill>
                  <a:srgbClr val="FF0000"/>
                </a:solidFill>
                <a:effectLst/>
                <a:uLnTx/>
                <a:uFillTx/>
                <a:latin typeface="Calibri"/>
                <a:cs typeface="Calibri"/>
              </a:rPr>
              <a:t>before</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donning</a:t>
            </a:r>
            <a:r>
              <a:rPr kumimoji="0" sz="2800" b="0" i="0" u="none" strike="noStrike" kern="0" cap="none" spc="-3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time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114"/>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FF0000"/>
                </a:solidFill>
                <a:effectLst/>
                <a:uLnTx/>
                <a:uFillTx/>
                <a:latin typeface="Calibri"/>
                <a:cs typeface="Calibri"/>
              </a:rPr>
              <a:t>Reduce</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environmental</a:t>
            </a:r>
            <a:r>
              <a:rPr kumimoji="0" sz="2800" b="0" i="0" u="none" strike="noStrike" kern="0" cap="none" spc="-60"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FF0000"/>
                </a:solidFill>
                <a:effectLst/>
                <a:uLnTx/>
                <a:uFillTx/>
                <a:latin typeface="Calibri"/>
                <a:cs typeface="Calibri"/>
              </a:rPr>
              <a:t>contamination</a:t>
            </a:r>
            <a:r>
              <a:rPr kumimoji="0" sz="2800" b="0" i="0" u="none" strike="noStrike" kern="0" cap="none" spc="-5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from</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sinks</a:t>
            </a:r>
            <a:r>
              <a:rPr kumimoji="0" sz="2800" b="1" i="0" u="none" strike="noStrike" kern="0" cap="none" spc="-8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&amp;</a:t>
            </a:r>
            <a:r>
              <a:rPr kumimoji="0" sz="2800" b="1" i="0" u="none" strike="noStrike" kern="0" cap="none" spc="-80" normalizeH="0" baseline="0" noProof="0" dirty="0">
                <a:ln>
                  <a:noFill/>
                </a:ln>
                <a:solidFill>
                  <a:srgbClr val="FF0000"/>
                </a:solidFill>
                <a:effectLst/>
                <a:uLnTx/>
                <a:uFillTx/>
                <a:latin typeface="Calibri"/>
                <a:cs typeface="Calibri"/>
              </a:rPr>
              <a:t> </a:t>
            </a:r>
            <a:r>
              <a:rPr kumimoji="0" sz="2800" b="1" i="0" u="none" strike="noStrike" kern="0" cap="none" spc="-10" normalizeH="0" baseline="0" noProof="0" dirty="0">
                <a:ln>
                  <a:noFill/>
                </a:ln>
                <a:solidFill>
                  <a:srgbClr val="FF0000"/>
                </a:solidFill>
                <a:effectLst/>
                <a:uLnTx/>
                <a:uFillTx/>
                <a:latin typeface="Calibri"/>
                <a:cs typeface="Calibri"/>
              </a:rPr>
              <a:t>drains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170"/>
              </a:spcBef>
              <a:spcAft>
                <a:spcPts val="0"/>
              </a:spcAft>
              <a:buClrTx/>
              <a:buSzTx/>
              <a:buFont typeface="Arial"/>
              <a:buChar char="•"/>
              <a:tabLst>
                <a:tab pos="240665" algn="l"/>
              </a:tabLst>
              <a:defRPr/>
            </a:pPr>
            <a:r>
              <a:rPr kumimoji="0" sz="2800" b="1" i="0" u="none" strike="noStrike" kern="0" cap="none" spc="0" normalizeH="0" baseline="0" noProof="0" dirty="0">
                <a:ln>
                  <a:noFill/>
                </a:ln>
                <a:solidFill>
                  <a:srgbClr val="FF0000"/>
                </a:solidFill>
                <a:effectLst/>
                <a:uLnTx/>
                <a:uFillTx/>
                <a:latin typeface="Calibri"/>
                <a:cs typeface="Calibri"/>
              </a:rPr>
              <a:t>Single</a:t>
            </a:r>
            <a:r>
              <a:rPr kumimoji="0" sz="2800" b="1" i="0" u="none" strike="noStrike" kern="0" cap="none" spc="-7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use</a:t>
            </a:r>
            <a:r>
              <a:rPr kumimoji="0" sz="2800" b="1" i="0" u="none" strike="noStrike" kern="0" cap="none" spc="-7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towels</a:t>
            </a:r>
            <a:r>
              <a:rPr kumimoji="0" sz="2800" b="0" i="0" u="none" strike="noStrike" kern="0" cap="none" spc="0" normalizeH="0" baseline="0" noProof="0" dirty="0">
                <a:ln>
                  <a:noFill/>
                </a:ln>
                <a:solidFill>
                  <a:srgbClr val="FF0000"/>
                </a:solidFill>
                <a:effectLst/>
                <a:uLnTx/>
                <a:uFillTx/>
                <a:latin typeface="Calibri"/>
                <a:cs typeface="Calibri"/>
              </a:rPr>
              <a:t>,</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not</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air</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dryers</a:t>
            </a:r>
            <a:r>
              <a:rPr kumimoji="0" sz="2800" b="0" i="0" u="none" strike="noStrike" kern="0" cap="none" spc="-6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a:t>
            </a:r>
            <a:r>
              <a:rPr kumimoji="0" sz="2800" b="0" i="0" u="none" strike="noStrike" kern="0" cap="none" spc="-7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clinical</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areas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606425" lvl="0" indent="-228600" defTabSz="914400" eaLnBrk="1" fontAlgn="auto" latinLnBrk="0" hangingPunct="1">
              <a:lnSpc>
                <a:spcPts val="3030"/>
              </a:lnSpc>
              <a:spcBef>
                <a:spcPts val="53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FF0000"/>
                </a:solidFill>
                <a:effectLst/>
                <a:uLnTx/>
                <a:uFillTx/>
                <a:latin typeface="Calibri"/>
                <a:cs typeface="Calibri"/>
              </a:rPr>
              <a:t>Monitor</a:t>
            </a:r>
            <a:r>
              <a:rPr kumimoji="0" sz="2800" b="0" i="0" u="none" strike="noStrike" kern="0" cap="none" spc="-9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adherence</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to</a:t>
            </a:r>
            <a:r>
              <a:rPr kumimoji="0" sz="2800" b="1" i="0" u="none" strike="noStrike" kern="0" cap="none" spc="-11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HH</a:t>
            </a:r>
            <a:r>
              <a:rPr kumimoji="0" sz="2800" b="1" i="0" u="none" strike="noStrike" kern="0" cap="none" spc="-105"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including</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observational</a:t>
            </a:r>
            <a:r>
              <a:rPr kumimoji="0" sz="2800" b="0" i="0" u="none" strike="noStrike" kern="0" cap="none" spc="-10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audits</a:t>
            </a:r>
            <a:r>
              <a:rPr kumimoji="0" sz="2800" b="0" i="0" u="none" strike="noStrike" kern="0" cap="none" spc="-70" normalizeH="0" baseline="0" noProof="0" dirty="0">
                <a:ln>
                  <a:noFill/>
                </a:ln>
                <a:solidFill>
                  <a:srgbClr val="FF0000"/>
                </a:solidFill>
                <a:effectLst/>
                <a:uLnTx/>
                <a:uFillTx/>
                <a:latin typeface="Calibri"/>
                <a:cs typeface="Calibri"/>
              </a:rPr>
              <a:t> </a:t>
            </a:r>
            <a:r>
              <a:rPr kumimoji="0" sz="2800" b="0" i="0" u="none" strike="noStrike" kern="0" cap="none" spc="-20" normalizeH="0" baseline="0" noProof="0" dirty="0">
                <a:ln>
                  <a:noFill/>
                </a:ln>
                <a:solidFill>
                  <a:srgbClr val="2E5496"/>
                </a:solidFill>
                <a:effectLst/>
                <a:uLnTx/>
                <a:uFillTx/>
                <a:latin typeface="Calibri"/>
                <a:cs typeface="Calibri"/>
              </a:rPr>
              <a:t>with </a:t>
            </a:r>
            <a:r>
              <a:rPr kumimoji="0" sz="2800" b="0" i="0" u="none" strike="noStrike" kern="0" cap="none" spc="-10" normalizeH="0" baseline="0" noProof="0" dirty="0">
                <a:ln>
                  <a:noFill/>
                </a:ln>
                <a:solidFill>
                  <a:srgbClr val="2E5496"/>
                </a:solidFill>
                <a:effectLst/>
                <a:uLnTx/>
                <a:uFillTx/>
                <a:latin typeface="Calibri"/>
                <a:cs typeface="Calibri"/>
              </a:rPr>
              <a:t>feedback</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114"/>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FF0000"/>
                </a:solidFill>
                <a:effectLst/>
                <a:uLnTx/>
                <a:uFillTx/>
                <a:latin typeface="Calibri"/>
                <a:cs typeface="Calibri"/>
              </a:rPr>
              <a:t>At</a:t>
            </a:r>
            <a:r>
              <a:rPr kumimoji="0" sz="2800" b="0" i="0" u="none" strike="noStrike" kern="0" cap="none" spc="-80" normalizeH="0" baseline="0" noProof="0" dirty="0">
                <a:ln>
                  <a:noFill/>
                </a:ln>
                <a:solidFill>
                  <a:srgbClr val="FF0000"/>
                </a:solidFill>
                <a:effectLst/>
                <a:uLnTx/>
                <a:uFillTx/>
                <a:latin typeface="Calibri"/>
                <a:cs typeface="Calibri"/>
              </a:rPr>
              <a:t> </a:t>
            </a:r>
            <a:r>
              <a:rPr kumimoji="0" sz="2800" b="0" i="0" u="none" strike="noStrike" kern="0" cap="none" spc="0" normalizeH="0" baseline="0" noProof="0" dirty="0">
                <a:ln>
                  <a:noFill/>
                </a:ln>
                <a:solidFill>
                  <a:srgbClr val="FF0000"/>
                </a:solidFill>
                <a:effectLst/>
                <a:uLnTx/>
                <a:uFillTx/>
                <a:latin typeface="Calibri"/>
                <a:cs typeface="Calibri"/>
              </a:rPr>
              <a:t>least</a:t>
            </a:r>
            <a:r>
              <a:rPr kumimoji="0" sz="2800" b="0" i="0" u="none" strike="noStrike" kern="0" cap="none" spc="-8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15</a:t>
            </a:r>
            <a:r>
              <a:rPr kumimoji="0" sz="2800" b="1" i="0" u="none" strike="noStrike" kern="0" cap="none" spc="-7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seconds</a:t>
            </a:r>
            <a:r>
              <a:rPr kumimoji="0" sz="2800" b="1" i="0" u="none" strike="noStrike" kern="0" cap="none" spc="-85" normalizeH="0" baseline="0" noProof="0" dirty="0">
                <a:ln>
                  <a:noFill/>
                </a:ln>
                <a:solidFill>
                  <a:srgbClr val="FF0000"/>
                </a:solidFill>
                <a:effectLst/>
                <a:uLnTx/>
                <a:uFillTx/>
                <a:latin typeface="Calibri"/>
                <a:cs typeface="Calibri"/>
              </a:rPr>
              <a:t> </a:t>
            </a:r>
            <a:r>
              <a:rPr kumimoji="0" sz="2800" b="0" i="0" u="none" strike="noStrike" kern="0" cap="none" spc="-10" normalizeH="0" baseline="0" noProof="0" dirty="0">
                <a:ln>
                  <a:noFill/>
                </a:ln>
                <a:solidFill>
                  <a:srgbClr val="FF0000"/>
                </a:solidFill>
                <a:effectLst/>
                <a:uLnTx/>
                <a:uFillTx/>
                <a:latin typeface="Calibri"/>
                <a:cs typeface="Calibri"/>
              </a:rPr>
              <a:t>rubbing</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5" name="object 5"/>
          <p:cNvGrpSpPr/>
          <p:nvPr/>
        </p:nvGrpSpPr>
        <p:grpSpPr>
          <a:xfrm>
            <a:off x="703706" y="4195190"/>
            <a:ext cx="10382250" cy="2449830"/>
            <a:chOff x="703706" y="4195190"/>
            <a:chExt cx="10382250" cy="2449830"/>
          </a:xfrm>
        </p:grpSpPr>
        <p:pic>
          <p:nvPicPr>
            <p:cNvPr id="6" name="object 6"/>
            <p:cNvPicPr/>
            <p:nvPr/>
          </p:nvPicPr>
          <p:blipFill>
            <a:blip r:embed="rId2" cstate="print"/>
            <a:stretch>
              <a:fillRect/>
            </a:stretch>
          </p:blipFill>
          <p:spPr>
            <a:xfrm>
              <a:off x="713231" y="4722875"/>
              <a:ext cx="1991867" cy="1885175"/>
            </a:xfrm>
            <a:prstGeom prst="rect">
              <a:avLst/>
            </a:prstGeom>
          </p:spPr>
        </p:pic>
        <p:sp>
          <p:nvSpPr>
            <p:cNvPr id="7" name="object 7"/>
            <p:cNvSpPr/>
            <p:nvPr/>
          </p:nvSpPr>
          <p:spPr>
            <a:xfrm>
              <a:off x="708469" y="4718113"/>
              <a:ext cx="2001520" cy="1894839"/>
            </a:xfrm>
            <a:custGeom>
              <a:avLst/>
              <a:gdLst/>
              <a:ahLst/>
              <a:cxnLst/>
              <a:rect l="l" t="t" r="r" b="b"/>
              <a:pathLst>
                <a:path w="2001520" h="1894840">
                  <a:moveTo>
                    <a:pt x="0" y="0"/>
                  </a:moveTo>
                  <a:lnTo>
                    <a:pt x="2001393" y="0"/>
                  </a:lnTo>
                  <a:lnTo>
                    <a:pt x="2001393" y="1894713"/>
                  </a:lnTo>
                  <a:lnTo>
                    <a:pt x="0" y="1894713"/>
                  </a:lnTo>
                  <a:lnTo>
                    <a:pt x="0" y="0"/>
                  </a:lnTo>
                  <a:close/>
                </a:path>
              </a:pathLst>
            </a:custGeom>
            <a:ln w="9524">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3" cstate="print"/>
            <a:stretch>
              <a:fillRect/>
            </a:stretch>
          </p:blipFill>
          <p:spPr>
            <a:xfrm>
              <a:off x="8936736" y="4204715"/>
              <a:ext cx="2139695" cy="2430767"/>
            </a:xfrm>
            <a:prstGeom prst="rect">
              <a:avLst/>
            </a:prstGeom>
          </p:spPr>
        </p:pic>
        <p:sp>
          <p:nvSpPr>
            <p:cNvPr id="9" name="object 9"/>
            <p:cNvSpPr/>
            <p:nvPr/>
          </p:nvSpPr>
          <p:spPr>
            <a:xfrm>
              <a:off x="8931973" y="4199953"/>
              <a:ext cx="2149475" cy="2440305"/>
            </a:xfrm>
            <a:custGeom>
              <a:avLst/>
              <a:gdLst/>
              <a:ahLst/>
              <a:cxnLst/>
              <a:rect l="l" t="t" r="r" b="b"/>
              <a:pathLst>
                <a:path w="2149475" h="2440304">
                  <a:moveTo>
                    <a:pt x="0" y="0"/>
                  </a:moveTo>
                  <a:lnTo>
                    <a:pt x="2149221" y="0"/>
                  </a:lnTo>
                  <a:lnTo>
                    <a:pt x="2149221" y="2440304"/>
                  </a:lnTo>
                  <a:lnTo>
                    <a:pt x="0" y="2440304"/>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3447169" y="6435600"/>
            <a:ext cx="221043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Vitalacy</a:t>
            </a:r>
            <a:r>
              <a:rPr kumimoji="0" sz="1000" b="0" i="0" u="none" strike="noStrike" kern="0" cap="none" spc="-45" normalizeH="0" baseline="0" noProof="0" dirty="0">
                <a:ln>
                  <a:noFill/>
                </a:ln>
                <a:solidFill>
                  <a:srgbClr val="0562C1"/>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and</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Nursing</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Times</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6492" y="4306823"/>
            <a:ext cx="12065635" cy="2551430"/>
            <a:chOff x="126492" y="4306823"/>
            <a:chExt cx="12065635" cy="2551430"/>
          </a:xfrm>
        </p:grpSpPr>
        <p:sp>
          <p:nvSpPr>
            <p:cNvPr id="3" name="object 3"/>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3" cstate="print"/>
            <a:stretch>
              <a:fillRect/>
            </a:stretch>
          </p:blipFill>
          <p:spPr>
            <a:xfrm>
              <a:off x="664464" y="4306823"/>
              <a:ext cx="2657855" cy="2247899"/>
            </a:xfrm>
            <a:prstGeom prst="rect">
              <a:avLst/>
            </a:prstGeom>
          </p:spPr>
        </p:pic>
        <p:pic>
          <p:nvPicPr>
            <p:cNvPr id="5" name="object 5"/>
            <p:cNvPicPr/>
            <p:nvPr/>
          </p:nvPicPr>
          <p:blipFill>
            <a:blip r:embed="rId4" cstate="print"/>
            <a:stretch>
              <a:fillRect/>
            </a:stretch>
          </p:blipFill>
          <p:spPr>
            <a:xfrm>
              <a:off x="4607051" y="4351020"/>
              <a:ext cx="2657855" cy="2159507"/>
            </a:xfrm>
            <a:prstGeom prst="rect">
              <a:avLst/>
            </a:prstGeom>
          </p:spPr>
        </p:pic>
        <p:pic>
          <p:nvPicPr>
            <p:cNvPr id="6" name="object 6"/>
            <p:cNvPicPr/>
            <p:nvPr/>
          </p:nvPicPr>
          <p:blipFill>
            <a:blip r:embed="rId5" cstate="print"/>
            <a:stretch>
              <a:fillRect/>
            </a:stretch>
          </p:blipFill>
          <p:spPr>
            <a:xfrm>
              <a:off x="8743187" y="4351020"/>
              <a:ext cx="2615183" cy="2159507"/>
            </a:xfrm>
            <a:prstGeom prst="rect">
              <a:avLst/>
            </a:prstGeom>
          </p:spPr>
        </p:pic>
      </p:grpSp>
      <p:sp>
        <p:nvSpPr>
          <p:cNvPr id="7" name="object 7"/>
          <p:cNvSpPr txBox="1">
            <a:spLocks noGrp="1"/>
          </p:cNvSpPr>
          <p:nvPr>
            <p:ph type="title"/>
          </p:nvPr>
        </p:nvSpPr>
        <p:spPr>
          <a:xfrm>
            <a:off x="2204101" y="25320"/>
            <a:ext cx="9582150" cy="635000"/>
          </a:xfrm>
          <a:prstGeom prst="rect">
            <a:avLst/>
          </a:prstGeom>
        </p:spPr>
        <p:txBody>
          <a:bodyPr vert="horz" wrap="square" lIns="0" tIns="12065" rIns="0" bIns="0" rtlCol="0">
            <a:spAutoFit/>
          </a:bodyPr>
          <a:lstStyle/>
          <a:p>
            <a:pPr marL="12700">
              <a:lnSpc>
                <a:spcPct val="100000"/>
              </a:lnSpc>
              <a:spcBef>
                <a:spcPts val="95"/>
              </a:spcBef>
            </a:pPr>
            <a:r>
              <a:rPr spc="-25" dirty="0"/>
              <a:t>SHEA/IDSA/APIC</a:t>
            </a:r>
            <a:r>
              <a:rPr spc="-70" dirty="0"/>
              <a:t> </a:t>
            </a:r>
            <a:r>
              <a:rPr dirty="0"/>
              <a:t>-</a:t>
            </a:r>
            <a:r>
              <a:rPr spc="-90" dirty="0"/>
              <a:t> </a:t>
            </a:r>
            <a:r>
              <a:rPr dirty="0"/>
              <a:t>HH</a:t>
            </a:r>
            <a:r>
              <a:rPr spc="-95" dirty="0"/>
              <a:t> </a:t>
            </a:r>
            <a:r>
              <a:rPr dirty="0"/>
              <a:t>–</a:t>
            </a:r>
            <a:r>
              <a:rPr spc="-105" dirty="0"/>
              <a:t> </a:t>
            </a:r>
            <a:r>
              <a:rPr dirty="0"/>
              <a:t>Additional</a:t>
            </a:r>
            <a:r>
              <a:rPr spc="-110" dirty="0"/>
              <a:t> </a:t>
            </a:r>
            <a:r>
              <a:rPr spc="-10" dirty="0"/>
              <a:t>Approaches</a:t>
            </a:r>
          </a:p>
        </p:txBody>
      </p:sp>
      <p:sp>
        <p:nvSpPr>
          <p:cNvPr id="8" name="object 8"/>
          <p:cNvSpPr txBox="1"/>
          <p:nvPr/>
        </p:nvSpPr>
        <p:spPr>
          <a:xfrm>
            <a:off x="1423669" y="1713463"/>
            <a:ext cx="9837420" cy="2497455"/>
          </a:xfrm>
          <a:prstGeom prst="rect">
            <a:avLst/>
          </a:prstGeom>
        </p:spPr>
        <p:txBody>
          <a:bodyPr vert="horz" wrap="square" lIns="0" tIns="59690" rIns="0" bIns="0" rtlCol="0">
            <a:spAutoFit/>
          </a:bodyPr>
          <a:lstStyle/>
          <a:p>
            <a:pPr marL="240665" marR="5080" lvl="0" indent="-228600" defTabSz="914400" eaLnBrk="1" fontAlgn="auto" latinLnBrk="0" hangingPunct="1">
              <a:lnSpc>
                <a:spcPts val="3030"/>
              </a:lnSpc>
              <a:spcBef>
                <a:spcPts val="470"/>
              </a:spcBef>
              <a:spcAft>
                <a:spcPts val="0"/>
              </a:spcAft>
              <a:buClrTx/>
              <a:buSzTx/>
              <a:buFont typeface="Calibri"/>
              <a:buAutoNum type="arabicPeriod"/>
              <a:tabLst>
                <a:tab pos="240665" algn="l"/>
                <a:tab pos="363220" algn="l"/>
                <a:tab pos="7828280" algn="l"/>
              </a:tabLst>
              <a:defRPr/>
            </a:pPr>
            <a:r>
              <a:rPr kumimoji="0" sz="2800" b="1" i="0" u="none" strike="noStrike" kern="0" cap="none" spc="-10" normalizeH="0" baseline="0" noProof="0" dirty="0">
                <a:ln>
                  <a:noFill/>
                </a:ln>
                <a:solidFill>
                  <a:sysClr val="windowText" lastClr="000000"/>
                </a:solidFill>
                <a:effectLst/>
                <a:uLnTx/>
                <a:uFillTx/>
                <a:latin typeface="Calibri"/>
                <a:cs typeface="Calibri"/>
              </a:rPr>
              <a:t>Educating</a:t>
            </a:r>
            <a:r>
              <a:rPr kumimoji="0" sz="2800" b="1"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HCP</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using</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structured</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approach</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(e.g.,</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50" normalizeH="0" baseline="0" noProof="0" dirty="0">
                <a:ln>
                  <a:noFill/>
                </a:ln>
                <a:solidFill>
                  <a:sysClr val="windowText" lastClr="000000"/>
                </a:solidFill>
                <a:effectLst/>
                <a:uLnTx/>
                <a:uFillTx/>
                <a:latin typeface="Calibri"/>
                <a:cs typeface="Calibri"/>
              </a:rPr>
              <a:t>4</a:t>
            </a:r>
            <a:r>
              <a:rPr kumimoji="0" sz="2800" b="0" i="0" u="none" strike="noStrike" kern="0" cap="none" spc="0" normalizeH="0" baseline="0" noProof="0" dirty="0">
                <a:ln>
                  <a:noFill/>
                </a:ln>
                <a:solidFill>
                  <a:sysClr val="windowText" lastClr="000000"/>
                </a:solidFill>
                <a:effectLst/>
                <a:uLnTx/>
                <a:uFillTx/>
                <a:latin typeface="Calibri"/>
                <a:cs typeface="Calibri"/>
              </a:rPr>
              <a:t>	Moments)</a:t>
            </a:r>
            <a:r>
              <a:rPr kumimoji="0" sz="2800" b="0" i="0" u="none" strike="noStrike" kern="0" cap="none" spc="-140"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for </a:t>
            </a:r>
            <a:r>
              <a:rPr kumimoji="0" sz="2800" b="0" i="0" u="none" strike="noStrike" kern="0" cap="none" spc="-10" normalizeH="0" baseline="0" noProof="0" dirty="0">
                <a:ln>
                  <a:noFill/>
                </a:ln>
                <a:solidFill>
                  <a:sysClr val="windowText" lastClr="000000"/>
                </a:solidFill>
                <a:effectLst/>
                <a:uLnTx/>
                <a:uFillTx/>
                <a:latin typeface="Calibri"/>
                <a:cs typeface="Calibri"/>
              </a:rPr>
              <a:t>handwashing</a:t>
            </a:r>
            <a:r>
              <a:rPr kumimoji="0" sz="2800" b="0" i="0" u="none" strike="noStrike" kern="0" cap="none" spc="-3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or</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hand</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sanitizing</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&amp;</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evaluate</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technique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63855" marR="0" lvl="0" indent="-351155" defTabSz="914400" eaLnBrk="1" fontAlgn="auto" latinLnBrk="0" hangingPunct="1">
              <a:lnSpc>
                <a:spcPct val="100000"/>
              </a:lnSpc>
              <a:spcBef>
                <a:spcPts val="1614"/>
              </a:spcBef>
              <a:spcAft>
                <a:spcPts val="0"/>
              </a:spcAft>
              <a:buClrTx/>
              <a:buSzTx/>
              <a:buFontTx/>
              <a:buAutoNum type="arabicPeriod"/>
              <a:tabLst>
                <a:tab pos="363855" algn="l"/>
              </a:tabLst>
              <a:defRPr/>
            </a:pPr>
            <a:r>
              <a:rPr kumimoji="0" sz="2800" b="0" i="0" u="none" strike="noStrike" kern="0" cap="none" spc="0" normalizeH="0" baseline="0" noProof="0" dirty="0">
                <a:ln>
                  <a:noFill/>
                </a:ln>
                <a:solidFill>
                  <a:srgbClr val="202020"/>
                </a:solidFill>
                <a:effectLst/>
                <a:uLnTx/>
                <a:uFillTx/>
                <a:latin typeface="Calibri"/>
                <a:cs typeface="Calibri"/>
              </a:rPr>
              <a:t>Consider</a:t>
            </a:r>
            <a:r>
              <a:rPr kumimoji="0" sz="2800" b="0" i="0" u="none" strike="noStrike" kern="0" cap="none" spc="-65" normalizeH="0" baseline="0" noProof="0" dirty="0">
                <a:ln>
                  <a:noFill/>
                </a:ln>
                <a:solidFill>
                  <a:srgbClr val="202020"/>
                </a:solidFill>
                <a:effectLst/>
                <a:uLnTx/>
                <a:uFillTx/>
                <a:latin typeface="Calibri"/>
                <a:cs typeface="Calibri"/>
              </a:rPr>
              <a:t> </a:t>
            </a:r>
            <a:r>
              <a:rPr kumimoji="0" sz="2800" b="1" i="0" u="none" strike="noStrike" kern="0" cap="none" spc="-10" normalizeH="0" baseline="0" noProof="0" dirty="0">
                <a:ln>
                  <a:noFill/>
                </a:ln>
                <a:solidFill>
                  <a:srgbClr val="202020"/>
                </a:solidFill>
                <a:effectLst/>
                <a:uLnTx/>
                <a:uFillTx/>
                <a:latin typeface="Calibri"/>
                <a:cs typeface="Calibri"/>
              </a:rPr>
              <a:t>disinfection</a:t>
            </a:r>
            <a:r>
              <a:rPr kumimoji="0" sz="2800" b="1" i="0" u="none" strike="noStrike" kern="0" cap="none" spc="-8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of</a:t>
            </a:r>
            <a:r>
              <a:rPr kumimoji="0" sz="2800" b="1" i="0" u="none" strike="noStrike" kern="0" cap="none" spc="-9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sink</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drains</a:t>
            </a:r>
            <a:r>
              <a:rPr kumimoji="0" sz="2800" b="1" i="0" u="none" strike="noStrike" kern="0" cap="none" spc="-8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against</a:t>
            </a:r>
            <a:r>
              <a:rPr kumimoji="0" sz="2800" b="0" i="0" u="none" strike="noStrike" kern="0" cap="none" spc="-95"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biofilms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217170" lvl="0" indent="-228600" defTabSz="914400" eaLnBrk="1" fontAlgn="auto" latinLnBrk="0" hangingPunct="1">
              <a:lnSpc>
                <a:spcPts val="3030"/>
              </a:lnSpc>
              <a:spcBef>
                <a:spcPts val="2045"/>
              </a:spcBef>
              <a:spcAft>
                <a:spcPts val="0"/>
              </a:spcAft>
              <a:buClrTx/>
              <a:buSzTx/>
              <a:buFontTx/>
              <a:buAutoNum type="arabicPeriod"/>
              <a:tabLst>
                <a:tab pos="240665" algn="l"/>
                <a:tab pos="363220" algn="l"/>
              </a:tabLst>
              <a:defRPr/>
            </a:pPr>
            <a:r>
              <a:rPr kumimoji="0" sz="2800" b="0" i="0" u="none" strike="noStrike" kern="0" cap="none" spc="0" normalizeH="0" baseline="0" noProof="0" dirty="0">
                <a:ln>
                  <a:noFill/>
                </a:ln>
                <a:solidFill>
                  <a:srgbClr val="202020"/>
                </a:solidFill>
                <a:effectLst/>
                <a:uLnTx/>
                <a:uFillTx/>
                <a:latin typeface="Calibri"/>
                <a:cs typeface="Calibri"/>
              </a:rPr>
              <a:t>For</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1" i="1" u="none" strike="noStrike" kern="0" cap="none" spc="0" normalizeH="0" baseline="0" noProof="0" dirty="0">
                <a:ln>
                  <a:noFill/>
                </a:ln>
                <a:solidFill>
                  <a:srgbClr val="202020"/>
                </a:solidFill>
                <a:effectLst/>
                <a:uLnTx/>
                <a:uFillTx/>
                <a:latin typeface="Calibri"/>
                <a:cs typeface="Calibri"/>
              </a:rPr>
              <a:t>C.</a:t>
            </a:r>
            <a:r>
              <a:rPr kumimoji="0" sz="2800" b="1" i="1" u="none" strike="noStrike" kern="0" cap="none" spc="-65" normalizeH="0" baseline="0" noProof="0" dirty="0">
                <a:ln>
                  <a:noFill/>
                </a:ln>
                <a:solidFill>
                  <a:srgbClr val="202020"/>
                </a:solidFill>
                <a:effectLst/>
                <a:uLnTx/>
                <a:uFillTx/>
                <a:latin typeface="Calibri"/>
                <a:cs typeface="Calibri"/>
              </a:rPr>
              <a:t> </a:t>
            </a:r>
            <a:r>
              <a:rPr kumimoji="0" sz="2800" b="1" i="1" u="none" strike="noStrike" kern="0" cap="none" spc="0" normalizeH="0" baseline="0" noProof="0" dirty="0">
                <a:ln>
                  <a:noFill/>
                </a:ln>
                <a:solidFill>
                  <a:srgbClr val="202020"/>
                </a:solidFill>
                <a:effectLst/>
                <a:uLnTx/>
                <a:uFillTx/>
                <a:latin typeface="Calibri"/>
                <a:cs typeface="Calibri"/>
              </a:rPr>
              <a:t>difficile</a:t>
            </a:r>
            <a:r>
              <a:rPr kumimoji="0" sz="2800" b="1" i="1" u="none" strike="noStrike" kern="0" cap="none" spc="-6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and</a:t>
            </a:r>
            <a:r>
              <a:rPr kumimoji="0" sz="2800" b="1" i="0" u="none" strike="noStrike" kern="0" cap="none" spc="-55" normalizeH="0" baseline="0" noProof="0" dirty="0">
                <a:ln>
                  <a:noFill/>
                </a:ln>
                <a:solidFill>
                  <a:srgbClr val="202020"/>
                </a:solidFill>
                <a:effectLst/>
                <a:uLnTx/>
                <a:uFillTx/>
                <a:latin typeface="Calibri"/>
                <a:cs typeface="Calibri"/>
              </a:rPr>
              <a:t> </a:t>
            </a:r>
            <a:r>
              <a:rPr kumimoji="0" sz="2800" b="1" i="0" u="none" strike="noStrike" kern="0" cap="none" spc="-10" normalizeH="0" baseline="0" noProof="0" dirty="0">
                <a:ln>
                  <a:noFill/>
                </a:ln>
                <a:solidFill>
                  <a:srgbClr val="202020"/>
                </a:solidFill>
                <a:effectLst/>
                <a:uLnTx/>
                <a:uFillTx/>
                <a:latin typeface="Calibri"/>
                <a:cs typeface="Calibri"/>
              </a:rPr>
              <a:t>norovirus</a:t>
            </a:r>
            <a:r>
              <a:rPr kumimoji="0" sz="2800" b="0" i="0" u="none" strike="noStrike" kern="0" cap="none" spc="-10" normalizeH="0" baseline="0" noProof="0" dirty="0">
                <a:ln>
                  <a:noFill/>
                </a:ln>
                <a:solidFill>
                  <a:srgbClr val="202020"/>
                </a:solidFill>
                <a:effectLst/>
                <a:uLnTx/>
                <a:uFillTx/>
                <a:latin typeface="Calibri"/>
                <a:cs typeface="Calibri"/>
              </a:rPr>
              <a:t>,</a:t>
            </a:r>
            <a:r>
              <a:rPr kumimoji="0" sz="2800" b="0" i="0" u="none" strike="noStrike" kern="0" cap="none" spc="-4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in</a:t>
            </a:r>
            <a:r>
              <a:rPr kumimoji="0" sz="2800" b="0" i="0" u="none" strike="noStrike" kern="0" cap="none" spc="-6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addition</a:t>
            </a:r>
            <a:r>
              <a:rPr kumimoji="0" sz="2800" b="0" i="0" u="none" strike="noStrike" kern="0" cap="none" spc="-4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to</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contact</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precautions, encourage</a:t>
            </a:r>
            <a:r>
              <a:rPr kumimoji="0" sz="2800" b="0" i="0" u="none" strike="noStrike" kern="0" cap="none" spc="-8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hand</a:t>
            </a:r>
            <a:r>
              <a:rPr kumimoji="0" sz="2800" b="0" i="0" u="none" strike="noStrike" kern="0" cap="none" spc="-8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washing</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with</a:t>
            </a:r>
            <a:r>
              <a:rPr kumimoji="0" sz="2800" b="0" i="0" u="none" strike="noStrike" kern="0" cap="none" spc="-10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soap</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and</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water</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after</a:t>
            </a:r>
            <a:r>
              <a:rPr kumimoji="0" sz="2800" b="0" i="0" u="none" strike="noStrike" kern="0" cap="none" spc="-105" normalizeH="0" baseline="0" noProof="0" dirty="0">
                <a:ln>
                  <a:noFill/>
                </a:ln>
                <a:solidFill>
                  <a:srgbClr val="202020"/>
                </a:solidFill>
                <a:effectLst/>
                <a:uLnTx/>
                <a:uFillTx/>
                <a:latin typeface="Calibri"/>
                <a:cs typeface="Calibri"/>
              </a:rPr>
              <a:t> </a:t>
            </a:r>
            <a:r>
              <a:rPr kumimoji="0" sz="2800" b="0" i="0" u="none" strike="noStrike" kern="0" cap="none" spc="-20" normalizeH="0" baseline="0" noProof="0" dirty="0">
                <a:ln>
                  <a:noFill/>
                </a:ln>
                <a:solidFill>
                  <a:srgbClr val="202020"/>
                </a:solidFill>
                <a:effectLst/>
                <a:uLnTx/>
                <a:uFillTx/>
                <a:latin typeface="Calibri"/>
                <a:cs typeface="Calibri"/>
              </a:rPr>
              <a:t>care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3401217" y="6531795"/>
            <a:ext cx="778192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Infusion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Therapy</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Institute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IV</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Training</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certification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PICC</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line</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insertion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 (infusioninstitute.com)</a:t>
            </a:r>
            <a:r>
              <a:rPr kumimoji="0" sz="1000" b="0" i="0" u="none" strike="noStrike" kern="0" cap="none" spc="-10" normalizeH="0" baseline="0" noProof="0" dirty="0">
                <a:ln>
                  <a:noFill/>
                </a:ln>
                <a:solidFill>
                  <a:sysClr val="windowText" lastClr="000000"/>
                </a:solidFill>
                <a:effectLst/>
                <a:uLnTx/>
                <a:uFillTx/>
                <a:latin typeface="Calibri"/>
                <a:cs typeface="Calibri"/>
              </a:rPr>
              <a:t>;</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Drain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Clean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YouTube</a:t>
            </a:r>
            <a:r>
              <a:rPr kumimoji="0" sz="1000" b="0" i="0" u="none" strike="noStrike" kern="0" cap="none" spc="-10" normalizeH="0" baseline="0" noProof="0" dirty="0">
                <a:ln>
                  <a:noFill/>
                </a:ln>
                <a:solidFill>
                  <a:sysClr val="windowText" lastClr="000000"/>
                </a:solidFill>
                <a:effectLst/>
                <a:uLnTx/>
                <a:uFillTx/>
                <a:latin typeface="Calibri"/>
                <a:cs typeface="Calibri"/>
              </a:rPr>
              <a:t>;</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8"/>
              </a:rPr>
              <a:t>healthline.com</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grpSp>
        <p:nvGrpSpPr>
          <p:cNvPr id="11" name="object 2">
            <a:extLst>
              <a:ext uri="{FF2B5EF4-FFF2-40B4-BE49-F238E27FC236}">
                <a16:creationId xmlns:a16="http://schemas.microsoft.com/office/drawing/2014/main" xmlns="" id="{B60EEE13-6F36-E079-B6B2-86DE89B86258}"/>
              </a:ext>
            </a:extLst>
          </p:cNvPr>
          <p:cNvGrpSpPr/>
          <p:nvPr/>
        </p:nvGrpSpPr>
        <p:grpSpPr>
          <a:xfrm>
            <a:off x="126492" y="4306570"/>
            <a:ext cx="12065635" cy="2551430"/>
            <a:chOff x="126492" y="4306823"/>
            <a:chExt cx="12065635" cy="2551430"/>
          </a:xfrm>
        </p:grpSpPr>
        <p:sp>
          <p:nvSpPr>
            <p:cNvPr id="12" name="object 3">
              <a:extLst>
                <a:ext uri="{FF2B5EF4-FFF2-40B4-BE49-F238E27FC236}">
                  <a16:creationId xmlns:a16="http://schemas.microsoft.com/office/drawing/2014/main" xmlns="" id="{B16D48CA-33BD-2E0E-F565-B4400BF12F40}"/>
                </a:ext>
              </a:extLst>
            </p:cNvPr>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 name="object 4">
              <a:extLst>
                <a:ext uri="{FF2B5EF4-FFF2-40B4-BE49-F238E27FC236}">
                  <a16:creationId xmlns:a16="http://schemas.microsoft.com/office/drawing/2014/main" xmlns="" id="{C04A1FE6-79BB-FE24-2206-0EBB4C632EE2}"/>
                </a:ext>
              </a:extLst>
            </p:cNvPr>
            <p:cNvPicPr/>
            <p:nvPr/>
          </p:nvPicPr>
          <p:blipFill>
            <a:blip r:embed="rId3" cstate="print"/>
            <a:stretch>
              <a:fillRect/>
            </a:stretch>
          </p:blipFill>
          <p:spPr>
            <a:xfrm>
              <a:off x="664464" y="4306823"/>
              <a:ext cx="2657855" cy="2247899"/>
            </a:xfrm>
            <a:prstGeom prst="rect">
              <a:avLst/>
            </a:prstGeom>
          </p:spPr>
        </p:pic>
        <p:pic>
          <p:nvPicPr>
            <p:cNvPr id="14" name="object 5">
              <a:extLst>
                <a:ext uri="{FF2B5EF4-FFF2-40B4-BE49-F238E27FC236}">
                  <a16:creationId xmlns:a16="http://schemas.microsoft.com/office/drawing/2014/main" xmlns="" id="{BC920D2F-0C0C-E560-F2A0-D766D1DE1D1A}"/>
                </a:ext>
              </a:extLst>
            </p:cNvPr>
            <p:cNvPicPr/>
            <p:nvPr/>
          </p:nvPicPr>
          <p:blipFill>
            <a:blip r:embed="rId4" cstate="print"/>
            <a:stretch>
              <a:fillRect/>
            </a:stretch>
          </p:blipFill>
          <p:spPr>
            <a:xfrm>
              <a:off x="4607051" y="4351020"/>
              <a:ext cx="2657855" cy="2159507"/>
            </a:xfrm>
            <a:prstGeom prst="rect">
              <a:avLst/>
            </a:prstGeom>
          </p:spPr>
        </p:pic>
        <p:pic>
          <p:nvPicPr>
            <p:cNvPr id="15" name="object 6">
              <a:extLst>
                <a:ext uri="{FF2B5EF4-FFF2-40B4-BE49-F238E27FC236}">
                  <a16:creationId xmlns:a16="http://schemas.microsoft.com/office/drawing/2014/main" xmlns="" id="{55F858F6-DF95-66F7-9573-AFAAE63406A4}"/>
                </a:ext>
              </a:extLst>
            </p:cNvPr>
            <p:cNvPicPr/>
            <p:nvPr/>
          </p:nvPicPr>
          <p:blipFill>
            <a:blip r:embed="rId5" cstate="print"/>
            <a:stretch>
              <a:fillRect/>
            </a:stretch>
          </p:blipFill>
          <p:spPr>
            <a:xfrm>
              <a:off x="8743187" y="4351020"/>
              <a:ext cx="2615183" cy="2159507"/>
            </a:xfrm>
            <a:prstGeom prst="rect">
              <a:avLst/>
            </a:prstGeom>
          </p:spPr>
        </p:pic>
      </p:grpSp>
      <p:sp>
        <p:nvSpPr>
          <p:cNvPr id="16" name="object 7">
            <a:extLst>
              <a:ext uri="{FF2B5EF4-FFF2-40B4-BE49-F238E27FC236}">
                <a16:creationId xmlns:a16="http://schemas.microsoft.com/office/drawing/2014/main" xmlns="" id="{B82E2480-77E6-4FC0-60AD-AED961B3FCEB}"/>
              </a:ext>
            </a:extLst>
          </p:cNvPr>
          <p:cNvSpPr txBox="1">
            <a:spLocks/>
          </p:cNvSpPr>
          <p:nvPr/>
        </p:nvSpPr>
        <p:spPr>
          <a:xfrm>
            <a:off x="2204101" y="25067"/>
            <a:ext cx="9582150" cy="635000"/>
          </a:xfrm>
          <a:prstGeom prst="rect">
            <a:avLst/>
          </a:prstGeom>
        </p:spPr>
        <p:txBody>
          <a:bodyPr vert="horz" wrap="square" lIns="0" tIns="12065" rIns="0" bIns="0" rtlCol="0">
            <a:spAutoFit/>
          </a:bodyPr>
          <a:lstStyle>
            <a:lvl1pPr>
              <a:defRPr sz="4000" b="0" i="0">
                <a:solidFill>
                  <a:srgbClr val="9F1122"/>
                </a:solidFill>
                <a:latin typeface="Calibri"/>
                <a:ea typeface="+mj-ea"/>
                <a:cs typeface="Calibri"/>
              </a:defRPr>
            </a:lvl1pPr>
          </a:lstStyle>
          <a:p>
            <a:pPr marL="12700" defTabSz="914400">
              <a:spcBef>
                <a:spcPts val="95"/>
              </a:spcBef>
            </a:pPr>
            <a:r>
              <a:rPr lang="en-CA" kern="0" spc="-25"/>
              <a:t>SHEA/IDSA/APIC</a:t>
            </a:r>
            <a:r>
              <a:rPr lang="en-CA" kern="0" spc="-70"/>
              <a:t> </a:t>
            </a:r>
            <a:r>
              <a:rPr lang="en-CA" kern="0"/>
              <a:t>-</a:t>
            </a:r>
            <a:r>
              <a:rPr lang="en-CA" kern="0" spc="-90"/>
              <a:t> </a:t>
            </a:r>
            <a:r>
              <a:rPr lang="en-CA" kern="0"/>
              <a:t>HH</a:t>
            </a:r>
            <a:r>
              <a:rPr lang="en-CA" kern="0" spc="-95"/>
              <a:t> </a:t>
            </a:r>
            <a:r>
              <a:rPr lang="en-CA" kern="0"/>
              <a:t>–</a:t>
            </a:r>
            <a:r>
              <a:rPr lang="en-CA" kern="0" spc="-105"/>
              <a:t> </a:t>
            </a:r>
            <a:r>
              <a:rPr lang="en-CA" kern="0"/>
              <a:t>Additional</a:t>
            </a:r>
            <a:r>
              <a:rPr lang="en-CA" kern="0" spc="-110"/>
              <a:t> </a:t>
            </a:r>
            <a:r>
              <a:rPr lang="en-CA" kern="0" spc="-10"/>
              <a:t>Approaches</a:t>
            </a:r>
            <a:endParaRPr lang="en-CA" kern="0" spc="-10" dirty="0"/>
          </a:p>
        </p:txBody>
      </p:sp>
      <p:sp>
        <p:nvSpPr>
          <p:cNvPr id="17" name="object 8">
            <a:extLst>
              <a:ext uri="{FF2B5EF4-FFF2-40B4-BE49-F238E27FC236}">
                <a16:creationId xmlns:a16="http://schemas.microsoft.com/office/drawing/2014/main" xmlns="" id="{B01D13AD-191A-0DC3-D307-3AA7B2FD7983}"/>
              </a:ext>
            </a:extLst>
          </p:cNvPr>
          <p:cNvSpPr txBox="1"/>
          <p:nvPr/>
        </p:nvSpPr>
        <p:spPr>
          <a:xfrm>
            <a:off x="1423669" y="1713210"/>
            <a:ext cx="9837420" cy="2497455"/>
          </a:xfrm>
          <a:prstGeom prst="rect">
            <a:avLst/>
          </a:prstGeom>
        </p:spPr>
        <p:txBody>
          <a:bodyPr vert="horz" wrap="square" lIns="0" tIns="59690" rIns="0" bIns="0" rtlCol="0">
            <a:spAutoFit/>
          </a:bodyPr>
          <a:lstStyle/>
          <a:p>
            <a:pPr marL="240665" marR="5080" lvl="0" indent="-228600" defTabSz="914400" eaLnBrk="1" fontAlgn="auto" latinLnBrk="0" hangingPunct="1">
              <a:lnSpc>
                <a:spcPts val="3030"/>
              </a:lnSpc>
              <a:spcBef>
                <a:spcPts val="470"/>
              </a:spcBef>
              <a:spcAft>
                <a:spcPts val="0"/>
              </a:spcAft>
              <a:buClrTx/>
              <a:buSzTx/>
              <a:buFont typeface="Calibri"/>
              <a:buAutoNum type="arabicPeriod"/>
              <a:tabLst>
                <a:tab pos="240665" algn="l"/>
                <a:tab pos="363220" algn="l"/>
                <a:tab pos="7828280" algn="l"/>
              </a:tabLst>
              <a:defRPr/>
            </a:pPr>
            <a:r>
              <a:rPr kumimoji="0" sz="2800" b="1" i="0" u="none" strike="noStrike" kern="0" cap="none" spc="-10" normalizeH="0" baseline="0" noProof="0" dirty="0">
                <a:ln>
                  <a:noFill/>
                </a:ln>
                <a:solidFill>
                  <a:sysClr val="windowText" lastClr="000000"/>
                </a:solidFill>
                <a:effectLst/>
                <a:uLnTx/>
                <a:uFillTx/>
                <a:latin typeface="Calibri"/>
                <a:cs typeface="Calibri"/>
              </a:rPr>
              <a:t>Educating</a:t>
            </a:r>
            <a:r>
              <a:rPr kumimoji="0" sz="2800" b="1"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HCP</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using</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structured</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approach</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(e.g.,</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50" normalizeH="0" baseline="0" noProof="0" dirty="0">
                <a:ln>
                  <a:noFill/>
                </a:ln>
                <a:solidFill>
                  <a:sysClr val="windowText" lastClr="000000"/>
                </a:solidFill>
                <a:effectLst/>
                <a:uLnTx/>
                <a:uFillTx/>
                <a:latin typeface="Calibri"/>
                <a:cs typeface="Calibri"/>
              </a:rPr>
              <a:t>4</a:t>
            </a:r>
            <a:r>
              <a:rPr kumimoji="0" sz="2800" b="0" i="0" u="none" strike="noStrike" kern="0" cap="none" spc="0" normalizeH="0" baseline="0" noProof="0" dirty="0">
                <a:ln>
                  <a:noFill/>
                </a:ln>
                <a:solidFill>
                  <a:sysClr val="windowText" lastClr="000000"/>
                </a:solidFill>
                <a:effectLst/>
                <a:uLnTx/>
                <a:uFillTx/>
                <a:latin typeface="Calibri"/>
                <a:cs typeface="Calibri"/>
              </a:rPr>
              <a:t>	Moments)</a:t>
            </a:r>
            <a:r>
              <a:rPr kumimoji="0" sz="2800" b="0" i="0" u="none" strike="noStrike" kern="0" cap="none" spc="-140"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for </a:t>
            </a:r>
            <a:r>
              <a:rPr kumimoji="0" sz="2800" b="0" i="0" u="none" strike="noStrike" kern="0" cap="none" spc="-10" normalizeH="0" baseline="0" noProof="0" dirty="0">
                <a:ln>
                  <a:noFill/>
                </a:ln>
                <a:solidFill>
                  <a:sysClr val="windowText" lastClr="000000"/>
                </a:solidFill>
                <a:effectLst/>
                <a:uLnTx/>
                <a:uFillTx/>
                <a:latin typeface="Calibri"/>
                <a:cs typeface="Calibri"/>
              </a:rPr>
              <a:t>handwashing</a:t>
            </a:r>
            <a:r>
              <a:rPr kumimoji="0" sz="2800" b="0" i="0" u="none" strike="noStrike" kern="0" cap="none" spc="-3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or</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hand</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sanitizing</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&amp;</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evaluate</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technique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63855" marR="0" lvl="0" indent="-351155" defTabSz="914400" eaLnBrk="1" fontAlgn="auto" latinLnBrk="0" hangingPunct="1">
              <a:lnSpc>
                <a:spcPct val="100000"/>
              </a:lnSpc>
              <a:spcBef>
                <a:spcPts val="1614"/>
              </a:spcBef>
              <a:spcAft>
                <a:spcPts val="0"/>
              </a:spcAft>
              <a:buClrTx/>
              <a:buSzTx/>
              <a:buFontTx/>
              <a:buAutoNum type="arabicPeriod"/>
              <a:tabLst>
                <a:tab pos="363855" algn="l"/>
              </a:tabLst>
              <a:defRPr/>
            </a:pPr>
            <a:r>
              <a:rPr kumimoji="0" sz="2800" b="0" i="0" u="none" strike="noStrike" kern="0" cap="none" spc="0" normalizeH="0" baseline="0" noProof="0" dirty="0">
                <a:ln>
                  <a:noFill/>
                </a:ln>
                <a:solidFill>
                  <a:srgbClr val="202020"/>
                </a:solidFill>
                <a:effectLst/>
                <a:uLnTx/>
                <a:uFillTx/>
                <a:latin typeface="Calibri"/>
                <a:cs typeface="Calibri"/>
              </a:rPr>
              <a:t>Consider</a:t>
            </a:r>
            <a:r>
              <a:rPr kumimoji="0" sz="2800" b="0" i="0" u="none" strike="noStrike" kern="0" cap="none" spc="-65" normalizeH="0" baseline="0" noProof="0" dirty="0">
                <a:ln>
                  <a:noFill/>
                </a:ln>
                <a:solidFill>
                  <a:srgbClr val="202020"/>
                </a:solidFill>
                <a:effectLst/>
                <a:uLnTx/>
                <a:uFillTx/>
                <a:latin typeface="Calibri"/>
                <a:cs typeface="Calibri"/>
              </a:rPr>
              <a:t> </a:t>
            </a:r>
            <a:r>
              <a:rPr kumimoji="0" sz="2800" b="1" i="0" u="none" strike="noStrike" kern="0" cap="none" spc="-10" normalizeH="0" baseline="0" noProof="0" dirty="0">
                <a:ln>
                  <a:noFill/>
                </a:ln>
                <a:solidFill>
                  <a:srgbClr val="202020"/>
                </a:solidFill>
                <a:effectLst/>
                <a:uLnTx/>
                <a:uFillTx/>
                <a:latin typeface="Calibri"/>
                <a:cs typeface="Calibri"/>
              </a:rPr>
              <a:t>disinfection</a:t>
            </a:r>
            <a:r>
              <a:rPr kumimoji="0" sz="2800" b="1" i="0" u="none" strike="noStrike" kern="0" cap="none" spc="-8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of</a:t>
            </a:r>
            <a:r>
              <a:rPr kumimoji="0" sz="2800" b="1" i="0" u="none" strike="noStrike" kern="0" cap="none" spc="-9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sink</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drains</a:t>
            </a:r>
            <a:r>
              <a:rPr kumimoji="0" sz="2800" b="1" i="0" u="none" strike="noStrike" kern="0" cap="none" spc="-8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against</a:t>
            </a:r>
            <a:r>
              <a:rPr kumimoji="0" sz="2800" b="0" i="0" u="none" strike="noStrike" kern="0" cap="none" spc="-95"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biofilms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217170" lvl="0" indent="-228600" defTabSz="914400" eaLnBrk="1" fontAlgn="auto" latinLnBrk="0" hangingPunct="1">
              <a:lnSpc>
                <a:spcPts val="3030"/>
              </a:lnSpc>
              <a:spcBef>
                <a:spcPts val="2045"/>
              </a:spcBef>
              <a:spcAft>
                <a:spcPts val="0"/>
              </a:spcAft>
              <a:buClrTx/>
              <a:buSzTx/>
              <a:buFontTx/>
              <a:buAutoNum type="arabicPeriod"/>
              <a:tabLst>
                <a:tab pos="240665" algn="l"/>
                <a:tab pos="363220" algn="l"/>
              </a:tabLst>
              <a:defRPr/>
            </a:pPr>
            <a:r>
              <a:rPr kumimoji="0" sz="2800" b="0" i="0" u="none" strike="noStrike" kern="0" cap="none" spc="0" normalizeH="0" baseline="0" noProof="0" dirty="0">
                <a:ln>
                  <a:noFill/>
                </a:ln>
                <a:solidFill>
                  <a:srgbClr val="202020"/>
                </a:solidFill>
                <a:effectLst/>
                <a:uLnTx/>
                <a:uFillTx/>
                <a:latin typeface="Calibri"/>
                <a:cs typeface="Calibri"/>
              </a:rPr>
              <a:t>For</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1" i="1" u="none" strike="noStrike" kern="0" cap="none" spc="0" normalizeH="0" baseline="0" noProof="0" dirty="0">
                <a:ln>
                  <a:noFill/>
                </a:ln>
                <a:solidFill>
                  <a:srgbClr val="202020"/>
                </a:solidFill>
                <a:effectLst/>
                <a:uLnTx/>
                <a:uFillTx/>
                <a:latin typeface="Calibri"/>
                <a:cs typeface="Calibri"/>
              </a:rPr>
              <a:t>C.</a:t>
            </a:r>
            <a:r>
              <a:rPr kumimoji="0" sz="2800" b="1" i="1" u="none" strike="noStrike" kern="0" cap="none" spc="-65" normalizeH="0" baseline="0" noProof="0" dirty="0">
                <a:ln>
                  <a:noFill/>
                </a:ln>
                <a:solidFill>
                  <a:srgbClr val="202020"/>
                </a:solidFill>
                <a:effectLst/>
                <a:uLnTx/>
                <a:uFillTx/>
                <a:latin typeface="Calibri"/>
                <a:cs typeface="Calibri"/>
              </a:rPr>
              <a:t> </a:t>
            </a:r>
            <a:r>
              <a:rPr kumimoji="0" sz="2800" b="1" i="1" u="none" strike="noStrike" kern="0" cap="none" spc="0" normalizeH="0" baseline="0" noProof="0" dirty="0">
                <a:ln>
                  <a:noFill/>
                </a:ln>
                <a:solidFill>
                  <a:srgbClr val="202020"/>
                </a:solidFill>
                <a:effectLst/>
                <a:uLnTx/>
                <a:uFillTx/>
                <a:latin typeface="Calibri"/>
                <a:cs typeface="Calibri"/>
              </a:rPr>
              <a:t>difficile</a:t>
            </a:r>
            <a:r>
              <a:rPr kumimoji="0" sz="2800" b="1" i="1" u="none" strike="noStrike" kern="0" cap="none" spc="-6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and</a:t>
            </a:r>
            <a:r>
              <a:rPr kumimoji="0" sz="2800" b="1" i="0" u="none" strike="noStrike" kern="0" cap="none" spc="-55" normalizeH="0" baseline="0" noProof="0" dirty="0">
                <a:ln>
                  <a:noFill/>
                </a:ln>
                <a:solidFill>
                  <a:srgbClr val="202020"/>
                </a:solidFill>
                <a:effectLst/>
                <a:uLnTx/>
                <a:uFillTx/>
                <a:latin typeface="Calibri"/>
                <a:cs typeface="Calibri"/>
              </a:rPr>
              <a:t> </a:t>
            </a:r>
            <a:r>
              <a:rPr kumimoji="0" sz="2800" b="1" i="0" u="none" strike="noStrike" kern="0" cap="none" spc="-10" normalizeH="0" baseline="0" noProof="0" dirty="0">
                <a:ln>
                  <a:noFill/>
                </a:ln>
                <a:solidFill>
                  <a:srgbClr val="202020"/>
                </a:solidFill>
                <a:effectLst/>
                <a:uLnTx/>
                <a:uFillTx/>
                <a:latin typeface="Calibri"/>
                <a:cs typeface="Calibri"/>
              </a:rPr>
              <a:t>norovirus</a:t>
            </a:r>
            <a:r>
              <a:rPr kumimoji="0" sz="2800" b="0" i="0" u="none" strike="noStrike" kern="0" cap="none" spc="-10" normalizeH="0" baseline="0" noProof="0" dirty="0">
                <a:ln>
                  <a:noFill/>
                </a:ln>
                <a:solidFill>
                  <a:srgbClr val="202020"/>
                </a:solidFill>
                <a:effectLst/>
                <a:uLnTx/>
                <a:uFillTx/>
                <a:latin typeface="Calibri"/>
                <a:cs typeface="Calibri"/>
              </a:rPr>
              <a:t>,</a:t>
            </a:r>
            <a:r>
              <a:rPr kumimoji="0" sz="2800" b="0" i="0" u="none" strike="noStrike" kern="0" cap="none" spc="-4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in</a:t>
            </a:r>
            <a:r>
              <a:rPr kumimoji="0" sz="2800" b="0" i="0" u="none" strike="noStrike" kern="0" cap="none" spc="-6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addition</a:t>
            </a:r>
            <a:r>
              <a:rPr kumimoji="0" sz="2800" b="0" i="0" u="none" strike="noStrike" kern="0" cap="none" spc="-4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to</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contact</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10" normalizeH="0" baseline="0" noProof="0" dirty="0">
                <a:ln>
                  <a:noFill/>
                </a:ln>
                <a:solidFill>
                  <a:srgbClr val="202020"/>
                </a:solidFill>
                <a:effectLst/>
                <a:uLnTx/>
                <a:uFillTx/>
                <a:latin typeface="Calibri"/>
                <a:cs typeface="Calibri"/>
              </a:rPr>
              <a:t>precautions, encourage</a:t>
            </a:r>
            <a:r>
              <a:rPr kumimoji="0" sz="2800" b="0" i="0" u="none" strike="noStrike" kern="0" cap="none" spc="-8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hand</a:t>
            </a:r>
            <a:r>
              <a:rPr kumimoji="0" sz="2800" b="0" i="0" u="none" strike="noStrike" kern="0" cap="none" spc="-8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washing</a:t>
            </a:r>
            <a:r>
              <a:rPr kumimoji="0" sz="2800" b="0" i="0" u="none" strike="noStrike" kern="0" cap="none" spc="-70"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with</a:t>
            </a:r>
            <a:r>
              <a:rPr kumimoji="0" sz="2800" b="0" i="0" u="none" strike="noStrike" kern="0" cap="none" spc="-100"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soap</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and</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1" i="0" u="none" strike="noStrike" kern="0" cap="none" spc="0" normalizeH="0" baseline="0" noProof="0" dirty="0">
                <a:ln>
                  <a:noFill/>
                </a:ln>
                <a:solidFill>
                  <a:srgbClr val="202020"/>
                </a:solidFill>
                <a:effectLst/>
                <a:uLnTx/>
                <a:uFillTx/>
                <a:latin typeface="Calibri"/>
                <a:cs typeface="Calibri"/>
              </a:rPr>
              <a:t>water</a:t>
            </a:r>
            <a:r>
              <a:rPr kumimoji="0" sz="2800" b="1" i="0" u="none" strike="noStrike" kern="0" cap="none" spc="-85" normalizeH="0" baseline="0" noProof="0" dirty="0">
                <a:ln>
                  <a:noFill/>
                </a:ln>
                <a:solidFill>
                  <a:srgbClr val="202020"/>
                </a:solidFill>
                <a:effectLst/>
                <a:uLnTx/>
                <a:uFillTx/>
                <a:latin typeface="Calibri"/>
                <a:cs typeface="Calibri"/>
              </a:rPr>
              <a:t> </a:t>
            </a:r>
            <a:r>
              <a:rPr kumimoji="0" sz="2800" b="0" i="0" u="none" strike="noStrike" kern="0" cap="none" spc="0" normalizeH="0" baseline="0" noProof="0" dirty="0">
                <a:ln>
                  <a:noFill/>
                </a:ln>
                <a:solidFill>
                  <a:srgbClr val="202020"/>
                </a:solidFill>
                <a:effectLst/>
                <a:uLnTx/>
                <a:uFillTx/>
                <a:latin typeface="Calibri"/>
                <a:cs typeface="Calibri"/>
              </a:rPr>
              <a:t>after</a:t>
            </a:r>
            <a:r>
              <a:rPr kumimoji="0" sz="2800" b="0" i="0" u="none" strike="noStrike" kern="0" cap="none" spc="-105" normalizeH="0" baseline="0" noProof="0" dirty="0">
                <a:ln>
                  <a:noFill/>
                </a:ln>
                <a:solidFill>
                  <a:srgbClr val="202020"/>
                </a:solidFill>
                <a:effectLst/>
                <a:uLnTx/>
                <a:uFillTx/>
                <a:latin typeface="Calibri"/>
                <a:cs typeface="Calibri"/>
              </a:rPr>
              <a:t> </a:t>
            </a:r>
            <a:r>
              <a:rPr kumimoji="0" sz="2800" b="0" i="0" u="none" strike="noStrike" kern="0" cap="none" spc="-20" normalizeH="0" baseline="0" noProof="0" dirty="0">
                <a:ln>
                  <a:noFill/>
                </a:ln>
                <a:solidFill>
                  <a:srgbClr val="202020"/>
                </a:solidFill>
                <a:effectLst/>
                <a:uLnTx/>
                <a:uFillTx/>
                <a:latin typeface="Calibri"/>
                <a:cs typeface="Calibri"/>
              </a:rPr>
              <a:t>care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9">
            <a:extLst>
              <a:ext uri="{FF2B5EF4-FFF2-40B4-BE49-F238E27FC236}">
                <a16:creationId xmlns:a16="http://schemas.microsoft.com/office/drawing/2014/main" xmlns="" id="{16447DDD-2175-9229-71AA-692ED5646802}"/>
              </a:ext>
            </a:extLst>
          </p:cNvPr>
          <p:cNvSpPr txBox="1"/>
          <p:nvPr/>
        </p:nvSpPr>
        <p:spPr>
          <a:xfrm>
            <a:off x="3401217" y="6531542"/>
            <a:ext cx="778192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Infusion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Therapy</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Institute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IV</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Training</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certification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PICC</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line</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insertion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 (infusioninstitute.com)</a:t>
            </a:r>
            <a:r>
              <a:rPr kumimoji="0" sz="1000" b="0" i="0" u="none" strike="noStrike" kern="0" cap="none" spc="-10" normalizeH="0" baseline="0" noProof="0" dirty="0">
                <a:ln>
                  <a:noFill/>
                </a:ln>
                <a:solidFill>
                  <a:sysClr val="windowText" lastClr="000000"/>
                </a:solidFill>
                <a:effectLst/>
                <a:uLnTx/>
                <a:uFillTx/>
                <a:latin typeface="Calibri"/>
                <a:cs typeface="Calibri"/>
              </a:rPr>
              <a:t>;</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Drain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Clean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YouTube</a:t>
            </a:r>
            <a:r>
              <a:rPr kumimoji="0" sz="1000" b="0" i="0" u="none" strike="noStrike" kern="0" cap="none" spc="-10" normalizeH="0" baseline="0" noProof="0" dirty="0">
                <a:ln>
                  <a:noFill/>
                </a:ln>
                <a:solidFill>
                  <a:sysClr val="windowText" lastClr="000000"/>
                </a:solidFill>
                <a:effectLst/>
                <a:uLnTx/>
                <a:uFillTx/>
                <a:latin typeface="Calibri"/>
                <a:cs typeface="Calibri"/>
              </a:rPr>
              <a:t>;</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8"/>
              </a:rPr>
              <a:t>healthline.com</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5887211"/>
            <a:ext cx="12065635" cy="970915"/>
          </a:xfrm>
          <a:custGeom>
            <a:avLst/>
            <a:gdLst/>
            <a:ahLst/>
            <a:cxnLst/>
            <a:rect l="l" t="t" r="r" b="b"/>
            <a:pathLst>
              <a:path w="12065635" h="970915">
                <a:moveTo>
                  <a:pt x="12065508" y="0"/>
                </a:moveTo>
                <a:lnTo>
                  <a:pt x="0" y="0"/>
                </a:lnTo>
                <a:lnTo>
                  <a:pt x="0" y="970788"/>
                </a:lnTo>
                <a:lnTo>
                  <a:pt x="12065508" y="970788"/>
                </a:lnTo>
                <a:lnTo>
                  <a:pt x="1206550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938431" y="25320"/>
            <a:ext cx="6278245" cy="635000"/>
          </a:xfrm>
          <a:prstGeom prst="rect">
            <a:avLst/>
          </a:prstGeom>
        </p:spPr>
        <p:txBody>
          <a:bodyPr vert="horz" wrap="square" lIns="0" tIns="12065" rIns="0" bIns="0" rtlCol="0">
            <a:spAutoFit/>
          </a:bodyPr>
          <a:lstStyle/>
          <a:p>
            <a:pPr marL="12700">
              <a:lnSpc>
                <a:spcPct val="100000"/>
              </a:lnSpc>
              <a:spcBef>
                <a:spcPts val="95"/>
              </a:spcBef>
            </a:pPr>
            <a:r>
              <a:rPr spc="-25" dirty="0"/>
              <a:t>SHEA/IDSA/APIC</a:t>
            </a:r>
            <a:r>
              <a:rPr spc="-45" dirty="0"/>
              <a:t> </a:t>
            </a:r>
            <a:r>
              <a:rPr dirty="0"/>
              <a:t>-</a:t>
            </a:r>
            <a:r>
              <a:rPr spc="-65" dirty="0"/>
              <a:t> </a:t>
            </a:r>
            <a:r>
              <a:rPr dirty="0"/>
              <a:t>HH</a:t>
            </a:r>
            <a:r>
              <a:rPr spc="-70" dirty="0"/>
              <a:t> </a:t>
            </a:r>
            <a:r>
              <a:rPr dirty="0"/>
              <a:t>–</a:t>
            </a:r>
            <a:r>
              <a:rPr spc="-80" dirty="0"/>
              <a:t> </a:t>
            </a:r>
            <a:r>
              <a:rPr b="1" spc="-10" dirty="0">
                <a:latin typeface="Calibri"/>
                <a:cs typeface="Calibri"/>
              </a:rPr>
              <a:t>Don’ts</a:t>
            </a:r>
          </a:p>
        </p:txBody>
      </p:sp>
      <p:sp>
        <p:nvSpPr>
          <p:cNvPr id="4" name="object 4"/>
          <p:cNvSpPr txBox="1"/>
          <p:nvPr/>
        </p:nvSpPr>
        <p:spPr>
          <a:xfrm>
            <a:off x="1493881" y="791579"/>
            <a:ext cx="8997950" cy="1269365"/>
          </a:xfrm>
          <a:prstGeom prst="rect">
            <a:avLst/>
          </a:prstGeom>
        </p:spPr>
        <p:txBody>
          <a:bodyPr vert="horz" wrap="square" lIns="0" tIns="104140" rIns="0" bIns="0" rtlCol="0">
            <a:spAutoFit/>
          </a:bodyPr>
          <a:lstStyle/>
          <a:p>
            <a:pPr marL="216535" marR="0" lvl="0" indent="0" defTabSz="914400" eaLnBrk="1" fontAlgn="auto" latinLnBrk="0" hangingPunct="1">
              <a:lnSpc>
                <a:spcPct val="100000"/>
              </a:lnSpc>
              <a:spcBef>
                <a:spcPts val="820"/>
              </a:spcBef>
              <a:spcAft>
                <a:spcPts val="0"/>
              </a:spcAft>
              <a:buClrTx/>
              <a:buSzTx/>
              <a:buFontTx/>
              <a:buNone/>
              <a:tabLst/>
              <a:defRPr/>
            </a:pPr>
            <a:r>
              <a:rPr kumimoji="0" sz="2400" b="1" i="0" u="none" strike="noStrike" kern="0" cap="none" spc="0" normalizeH="0" baseline="0" noProof="0" dirty="0">
                <a:ln>
                  <a:noFill/>
                </a:ln>
                <a:solidFill>
                  <a:srgbClr val="17134B"/>
                </a:solidFill>
                <a:effectLst/>
                <a:uLnTx/>
                <a:uFillTx/>
                <a:latin typeface="Calibri"/>
                <a:cs typeface="Calibri"/>
              </a:rPr>
              <a:t>Do</a:t>
            </a:r>
            <a:r>
              <a:rPr kumimoji="0" sz="2400" b="1" i="0" u="none" strike="noStrike" kern="0" cap="none" spc="-15" normalizeH="0" baseline="0" noProof="0" dirty="0">
                <a:ln>
                  <a:noFill/>
                </a:ln>
                <a:solidFill>
                  <a:srgbClr val="17134B"/>
                </a:solidFill>
                <a:effectLst/>
                <a:uLnTx/>
                <a:uFillTx/>
                <a:latin typeface="Calibri"/>
                <a:cs typeface="Calibri"/>
              </a:rPr>
              <a:t> </a:t>
            </a:r>
            <a:r>
              <a:rPr kumimoji="0" sz="2400" b="1" i="0" u="none" strike="noStrike" kern="0" cap="none" spc="-25" normalizeH="0" baseline="0" noProof="0" dirty="0">
                <a:ln>
                  <a:noFill/>
                </a:ln>
                <a:solidFill>
                  <a:srgbClr val="17134B"/>
                </a:solidFill>
                <a:effectLst/>
                <a:uLnTx/>
                <a:uFillTx/>
                <a:latin typeface="Calibri"/>
                <a:cs typeface="Calibri"/>
              </a:rPr>
              <a:t>NOT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2590"/>
              </a:lnSpc>
              <a:spcBef>
                <a:spcPts val="1045"/>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17134B"/>
                </a:solidFill>
                <a:effectLst/>
                <a:uLnTx/>
                <a:uFillTx/>
                <a:latin typeface="Calibri"/>
                <a:cs typeface="Calibri"/>
              </a:rPr>
              <a:t>Supply</a:t>
            </a:r>
            <a:r>
              <a:rPr kumimoji="0" sz="2400" b="0" i="0" u="none" strike="noStrike" kern="0" cap="none" spc="-20"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individual</a:t>
            </a:r>
            <a:r>
              <a:rPr kumimoji="0" sz="2400" b="1"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20" normalizeH="0" baseline="0" noProof="0" dirty="0">
                <a:ln>
                  <a:noFill/>
                </a:ln>
                <a:solidFill>
                  <a:srgbClr val="17134B"/>
                </a:solidFill>
                <a:effectLst/>
                <a:uLnTx/>
                <a:uFillTx/>
                <a:latin typeface="Calibri"/>
                <a:cs typeface="Calibri"/>
              </a:rPr>
              <a:t>pocket-</a:t>
            </a:r>
            <a:r>
              <a:rPr kumimoji="0" sz="2400" b="0" i="0" u="none" strike="noStrike" kern="0" cap="none" spc="0" normalizeH="0" baseline="0" noProof="0" dirty="0">
                <a:ln>
                  <a:noFill/>
                </a:ln>
                <a:solidFill>
                  <a:srgbClr val="17134B"/>
                </a:solidFill>
                <a:effectLst/>
                <a:uLnTx/>
                <a:uFillTx/>
                <a:latin typeface="Calibri"/>
                <a:cs typeface="Calibri"/>
              </a:rPr>
              <a:t>sized</a:t>
            </a:r>
            <a:r>
              <a:rPr kumimoji="0" sz="2400" b="0" i="0" u="none" strike="noStrike" kern="0" cap="none" spc="-2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ABHS</a:t>
            </a:r>
            <a:r>
              <a:rPr kumimoji="0" sz="2400" b="0" i="0" u="none" strike="noStrike" kern="0" cap="none" spc="-3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in</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lieu</a:t>
            </a:r>
            <a:r>
              <a:rPr kumimoji="0" sz="2400" b="0"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of</a:t>
            </a:r>
            <a:r>
              <a:rPr kumimoji="0" sz="2400" b="0"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accessible</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wall-mounted dispensers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1493881" y="2035162"/>
            <a:ext cx="10259060" cy="2964180"/>
          </a:xfrm>
          <a:prstGeom prst="rect">
            <a:avLst/>
          </a:prstGeom>
        </p:spPr>
        <p:txBody>
          <a:bodyPr vert="horz" wrap="square" lIns="0" tIns="102235" rIns="0" bIns="0" rtlCol="0">
            <a:spAutoFit/>
          </a:bodyPr>
          <a:lstStyle/>
          <a:p>
            <a:pPr marL="240665" marR="0" lvl="0" indent="-227965" defTabSz="914400" eaLnBrk="1" fontAlgn="auto" latinLnBrk="0" hangingPunct="1">
              <a:lnSpc>
                <a:spcPct val="100000"/>
              </a:lnSpc>
              <a:spcBef>
                <a:spcPts val="805"/>
              </a:spcBef>
              <a:spcAft>
                <a:spcPts val="0"/>
              </a:spcAft>
              <a:buClrTx/>
              <a:buSzTx/>
              <a:buFont typeface="Arial"/>
              <a:buChar char="•"/>
              <a:tabLst>
                <a:tab pos="240665" algn="l"/>
              </a:tabLst>
              <a:defRPr/>
            </a:pPr>
            <a:r>
              <a:rPr kumimoji="0" sz="2400" b="1" i="0" u="none" strike="noStrike" kern="0" cap="none" spc="0" normalizeH="0" baseline="0" noProof="0" dirty="0">
                <a:ln>
                  <a:noFill/>
                </a:ln>
                <a:solidFill>
                  <a:srgbClr val="17134B"/>
                </a:solidFill>
                <a:effectLst/>
                <a:uLnTx/>
                <a:uFillTx/>
                <a:latin typeface="Calibri"/>
                <a:cs typeface="Calibri"/>
              </a:rPr>
              <a:t>Refill</a:t>
            </a:r>
            <a:r>
              <a:rPr kumimoji="0" sz="2400" b="1" i="0" u="none" strike="noStrike" kern="0" cap="none" spc="-45"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or</a:t>
            </a:r>
            <a:r>
              <a:rPr kumimoji="0" sz="2400" b="1" i="0" u="none" strike="noStrike" kern="0" cap="none" spc="-35" normalizeH="0" baseline="0" noProof="0" dirty="0">
                <a:ln>
                  <a:noFill/>
                </a:ln>
                <a:solidFill>
                  <a:srgbClr val="17134B"/>
                </a:solidFill>
                <a:effectLst/>
                <a:uLnTx/>
                <a:uFillTx/>
                <a:latin typeface="Calibri"/>
                <a:cs typeface="Calibri"/>
              </a:rPr>
              <a:t> </a:t>
            </a:r>
            <a:r>
              <a:rPr kumimoji="0" sz="2400" b="1" i="0" u="none" strike="noStrike" kern="0" cap="none" spc="-10" normalizeH="0" baseline="0" noProof="0" dirty="0">
                <a:ln>
                  <a:noFill/>
                </a:ln>
                <a:solidFill>
                  <a:srgbClr val="17134B"/>
                </a:solidFill>
                <a:effectLst/>
                <a:uLnTx/>
                <a:uFillTx/>
                <a:latin typeface="Calibri"/>
                <a:cs typeface="Calibri"/>
              </a:rPr>
              <a:t>“top-</a:t>
            </a:r>
            <a:r>
              <a:rPr kumimoji="0" sz="2400" b="1" i="0" u="none" strike="noStrike" kern="0" cap="none" spc="0" normalizeH="0" baseline="0" noProof="0" dirty="0">
                <a:ln>
                  <a:noFill/>
                </a:ln>
                <a:solidFill>
                  <a:srgbClr val="17134B"/>
                </a:solidFill>
                <a:effectLst/>
                <a:uLnTx/>
                <a:uFillTx/>
                <a:latin typeface="Calibri"/>
                <a:cs typeface="Calibri"/>
              </a:rPr>
              <a:t>off”</a:t>
            </a:r>
            <a:r>
              <a:rPr kumimoji="0" sz="2400" b="1" i="0" u="none" strike="noStrike" kern="0" cap="none" spc="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soap,</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25" normalizeH="0" baseline="0" noProof="0" dirty="0">
                <a:ln>
                  <a:noFill/>
                </a:ln>
                <a:solidFill>
                  <a:srgbClr val="17134B"/>
                </a:solidFill>
                <a:effectLst/>
                <a:uLnTx/>
                <a:uFillTx/>
                <a:latin typeface="Calibri"/>
                <a:cs typeface="Calibri"/>
              </a:rPr>
              <a:t>moisturizer,</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or</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ABHS</a:t>
            </a:r>
            <a:r>
              <a:rPr kumimoji="0" sz="2400" b="0" i="0" u="none" strike="noStrike" kern="0" cap="none" spc="-4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dispensers</a:t>
            </a:r>
            <a:r>
              <a:rPr kumimoji="0" sz="2400" b="0" i="0" u="none" strike="noStrike" kern="0" cap="none" spc="-2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intended</a:t>
            </a:r>
            <a:r>
              <a:rPr kumimoji="0" sz="2400" b="0" i="0" u="none" strike="noStrike" kern="0" cap="none" spc="-2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for</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single</a:t>
            </a:r>
            <a:r>
              <a:rPr kumimoji="0" sz="2400" b="0"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25" normalizeH="0" baseline="0" noProof="0" dirty="0">
                <a:ln>
                  <a:noFill/>
                </a:ln>
                <a:solidFill>
                  <a:srgbClr val="17134B"/>
                </a:solidFill>
                <a:effectLst/>
                <a:uLnTx/>
                <a:uFillTx/>
                <a:latin typeface="Calibri"/>
                <a:cs typeface="Calibri"/>
              </a:rPr>
              <a:t>use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710"/>
              </a:spcBef>
              <a:spcAft>
                <a:spcPts val="0"/>
              </a:spcAft>
              <a:buClrTx/>
              <a:buSzTx/>
              <a:buFont typeface="Arial"/>
              <a:buChar char="•"/>
              <a:tabLst>
                <a:tab pos="240665" algn="l"/>
              </a:tabLst>
              <a:defRPr/>
            </a:pPr>
            <a:r>
              <a:rPr kumimoji="0" sz="2400" b="0" i="0" u="none" strike="noStrike" kern="0" cap="none" spc="0" normalizeH="0" baseline="0" noProof="0" dirty="0">
                <a:ln>
                  <a:noFill/>
                </a:ln>
                <a:solidFill>
                  <a:srgbClr val="17134B"/>
                </a:solidFill>
                <a:effectLst/>
                <a:uLnTx/>
                <a:uFillTx/>
                <a:latin typeface="Calibri"/>
                <a:cs typeface="Calibri"/>
              </a:rPr>
              <a:t>Use</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antimicrobial</a:t>
            </a:r>
            <a:r>
              <a:rPr kumimoji="0" sz="2400" b="0" i="0" u="none" strike="noStrike" kern="0" cap="none" spc="-7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soaps</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formulated</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with</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1" i="0" u="none" strike="noStrike" kern="0" cap="none" spc="-10" normalizeH="0" baseline="0" noProof="0" dirty="0">
                <a:ln>
                  <a:noFill/>
                </a:ln>
                <a:solidFill>
                  <a:srgbClr val="17134B"/>
                </a:solidFill>
                <a:effectLst/>
                <a:uLnTx/>
                <a:uFillTx/>
                <a:latin typeface="Calibri"/>
                <a:cs typeface="Calibri"/>
              </a:rPr>
              <a:t>triclosan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367665" lvl="0" indent="-228600" defTabSz="914400" eaLnBrk="1" fontAlgn="auto" latinLnBrk="0" hangingPunct="1">
              <a:lnSpc>
                <a:spcPts val="2590"/>
              </a:lnSpc>
              <a:spcBef>
                <a:spcPts val="1050"/>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17134B"/>
                </a:solidFill>
                <a:effectLst/>
                <a:uLnTx/>
                <a:uFillTx/>
                <a:latin typeface="Calibri"/>
                <a:cs typeface="Calibri"/>
              </a:rPr>
              <a:t>Routinely</a:t>
            </a:r>
            <a:r>
              <a:rPr kumimoji="0" sz="2400" b="0" i="0" u="none" strike="noStrike" kern="0" cap="none" spc="-50" normalizeH="0" baseline="0" noProof="0" dirty="0">
                <a:ln>
                  <a:noFill/>
                </a:ln>
                <a:solidFill>
                  <a:srgbClr val="17134B"/>
                </a:solidFill>
                <a:effectLst/>
                <a:uLnTx/>
                <a:uFillTx/>
                <a:latin typeface="Calibri"/>
                <a:cs typeface="Calibri"/>
              </a:rPr>
              <a:t> </a:t>
            </a:r>
            <a:r>
              <a:rPr kumimoji="0" sz="2400" b="1" i="0" u="none" strike="noStrike" kern="0" cap="none" spc="-10" normalizeH="0" baseline="0" noProof="0" dirty="0">
                <a:ln>
                  <a:noFill/>
                </a:ln>
                <a:solidFill>
                  <a:srgbClr val="17134B"/>
                </a:solidFill>
                <a:effectLst/>
                <a:uLnTx/>
                <a:uFillTx/>
                <a:latin typeface="Calibri"/>
                <a:cs typeface="Calibri"/>
              </a:rPr>
              <a:t>double-</a:t>
            </a:r>
            <a:r>
              <a:rPr kumimoji="0" sz="2400" b="1" i="0" u="none" strike="noStrike" kern="0" cap="none" spc="0" normalizeH="0" baseline="0" noProof="0" dirty="0">
                <a:ln>
                  <a:noFill/>
                </a:ln>
                <a:solidFill>
                  <a:srgbClr val="17134B"/>
                </a:solidFill>
                <a:effectLst/>
                <a:uLnTx/>
                <a:uFillTx/>
                <a:latin typeface="Calibri"/>
                <a:cs typeface="Calibri"/>
              </a:rPr>
              <a:t>glove</a:t>
            </a:r>
            <a:r>
              <a:rPr kumimoji="0" sz="2400" b="1" i="0" u="none" strike="noStrike" kern="0" cap="none" spc="-5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except</a:t>
            </a:r>
            <a:r>
              <a:rPr kumimoji="0" sz="2400" b="0" i="0" u="none" strike="noStrike" kern="0" cap="none" spc="-5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when</a:t>
            </a:r>
            <a:r>
              <a:rPr kumimoji="0" sz="2400" b="0" i="0" u="none" strike="noStrike" kern="0" cap="none" spc="-5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specifically</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recommended</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for</a:t>
            </a:r>
            <a:r>
              <a:rPr kumimoji="0" sz="2400" b="0" i="0" u="none" strike="noStrike" kern="0" cap="none" spc="-3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certain</a:t>
            </a:r>
            <a:r>
              <a:rPr kumimoji="0" sz="2400" b="0" i="0" u="none" strike="noStrike" kern="0" cap="none" spc="-65" normalizeH="0" baseline="0" noProof="0" dirty="0">
                <a:ln>
                  <a:noFill/>
                </a:ln>
                <a:solidFill>
                  <a:srgbClr val="17134B"/>
                </a:solidFill>
                <a:effectLst/>
                <a:uLnTx/>
                <a:uFillTx/>
                <a:latin typeface="Calibri"/>
                <a:cs typeface="Calibri"/>
              </a:rPr>
              <a:t> </a:t>
            </a:r>
            <a:r>
              <a:rPr kumimoji="0" sz="2400" b="0" i="0" u="none" strike="noStrike" kern="0" cap="none" spc="-25" normalizeH="0" baseline="0" noProof="0" dirty="0">
                <a:ln>
                  <a:noFill/>
                </a:ln>
                <a:solidFill>
                  <a:srgbClr val="17134B"/>
                </a:solidFill>
                <a:effectLst/>
                <a:uLnTx/>
                <a:uFillTx/>
                <a:latin typeface="Calibri"/>
                <a:cs typeface="Calibri"/>
              </a:rPr>
              <a:t>job </a:t>
            </a:r>
            <a:r>
              <a:rPr kumimoji="0" sz="2400" b="0" i="0" u="none" strike="noStrike" kern="0" cap="none" spc="0" normalizeH="0" baseline="0" noProof="0" dirty="0">
                <a:ln>
                  <a:noFill/>
                </a:ln>
                <a:solidFill>
                  <a:srgbClr val="17134B"/>
                </a:solidFill>
                <a:effectLst/>
                <a:uLnTx/>
                <a:uFillTx/>
                <a:latin typeface="Calibri"/>
                <a:cs typeface="Calibri"/>
              </a:rPr>
              <a:t>roles</a:t>
            </a:r>
            <a:r>
              <a:rPr kumimoji="0" sz="2400" b="0" i="0" u="none" strike="noStrike" kern="0" cap="none" spc="-3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(e.g.,</a:t>
            </a:r>
            <a:r>
              <a:rPr kumimoji="0" sz="2400" b="0" i="0" u="none" strike="noStrike" kern="0" cap="none" spc="-3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OR</a:t>
            </a:r>
            <a:r>
              <a:rPr kumimoji="0" sz="2400" b="0" i="0" u="none" strike="noStrike" kern="0" cap="none" spc="-2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scrub)</a:t>
            </a:r>
            <a:r>
              <a:rPr kumimoji="0" sz="2400" b="0" i="0" u="none" strike="noStrike" kern="0" cap="none" spc="-3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or</a:t>
            </a:r>
            <a:r>
              <a:rPr kumimoji="0" sz="2400" b="0" i="0" u="none" strike="noStrike" kern="0" cap="none" spc="-2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certain</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high-</a:t>
            </a:r>
            <a:r>
              <a:rPr kumimoji="0" sz="2400" b="0" i="0" u="none" strike="noStrike" kern="0" cap="none" spc="0" normalizeH="0" baseline="0" noProof="0" dirty="0">
                <a:ln>
                  <a:noFill/>
                </a:ln>
                <a:solidFill>
                  <a:srgbClr val="17134B"/>
                </a:solidFill>
                <a:effectLst/>
                <a:uLnTx/>
                <a:uFillTx/>
                <a:latin typeface="Calibri"/>
                <a:cs typeface="Calibri"/>
              </a:rPr>
              <a:t>consequence</a:t>
            </a:r>
            <a:r>
              <a:rPr kumimoji="0" sz="2400" b="0" i="0" u="none" strike="noStrike" kern="0" cap="none" spc="-1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pathogens</a:t>
            </a:r>
            <a:r>
              <a:rPr kumimoji="0" sz="2400" b="0"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(e.g.,</a:t>
            </a:r>
            <a:r>
              <a:rPr kumimoji="0" sz="2400" b="0" i="0" u="none" strike="noStrike" kern="0" cap="none" spc="-30"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Ebola)</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2590"/>
              </a:lnSpc>
              <a:spcBef>
                <a:spcPts val="1000"/>
              </a:spcBef>
              <a:spcAft>
                <a:spcPts val="0"/>
              </a:spcAft>
              <a:buClrTx/>
              <a:buSzTx/>
              <a:buFont typeface="Arial"/>
              <a:buChar char="•"/>
              <a:tabLst>
                <a:tab pos="241300" algn="l"/>
              </a:tabLst>
              <a:defRPr/>
            </a:pPr>
            <a:r>
              <a:rPr kumimoji="0" sz="2400" b="0" i="0" u="none" strike="noStrike" kern="0" cap="none" spc="0" normalizeH="0" baseline="0" noProof="0" dirty="0">
                <a:ln>
                  <a:noFill/>
                </a:ln>
                <a:solidFill>
                  <a:srgbClr val="17134B"/>
                </a:solidFill>
                <a:effectLst/>
                <a:uLnTx/>
                <a:uFillTx/>
                <a:latin typeface="Calibri"/>
                <a:cs typeface="Calibri"/>
              </a:rPr>
              <a:t>Routinely</a:t>
            </a:r>
            <a:r>
              <a:rPr kumimoji="0" sz="2400" b="0" i="0" u="none" strike="noStrike" kern="0" cap="none" spc="-55"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disinfect</a:t>
            </a:r>
            <a:r>
              <a:rPr kumimoji="0" sz="2400" b="1" i="0" u="none" strike="noStrike" kern="0" cap="none" spc="-50"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gloves</a:t>
            </a:r>
            <a:r>
              <a:rPr kumimoji="0" sz="2400" b="1"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during</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care</a:t>
            </a:r>
            <a:r>
              <a:rPr kumimoji="0" sz="2400" b="0" i="0" u="none" strike="noStrike" kern="0" cap="none" spc="-4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except</a:t>
            </a:r>
            <a:r>
              <a:rPr kumimoji="0" sz="2400" b="0" i="0" u="none" strike="noStrike" kern="0" cap="none" spc="-7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when</a:t>
            </a:r>
            <a:r>
              <a:rPr kumimoji="0" sz="2400" b="0" i="0" u="none" strike="noStrike" kern="0" cap="none" spc="-5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specifically</a:t>
            </a:r>
            <a:r>
              <a:rPr kumimoji="0" sz="2400" b="0" i="0" u="none" strike="noStrike" kern="0" cap="none" spc="-6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recommended</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25" normalizeH="0" baseline="0" noProof="0" dirty="0">
                <a:ln>
                  <a:noFill/>
                </a:ln>
                <a:solidFill>
                  <a:srgbClr val="17134B"/>
                </a:solidFill>
                <a:effectLst/>
                <a:uLnTx/>
                <a:uFillTx/>
                <a:latin typeface="Calibri"/>
                <a:cs typeface="Calibri"/>
              </a:rPr>
              <a:t>for </a:t>
            </a:r>
            <a:r>
              <a:rPr kumimoji="0" sz="2400" b="0" i="0" u="none" strike="noStrike" kern="0" cap="none" spc="0" normalizeH="0" baseline="0" noProof="0" dirty="0">
                <a:ln>
                  <a:noFill/>
                </a:ln>
                <a:solidFill>
                  <a:srgbClr val="17134B"/>
                </a:solidFill>
                <a:effectLst/>
                <a:uLnTx/>
                <a:uFillTx/>
                <a:latin typeface="Calibri"/>
                <a:cs typeface="Calibri"/>
              </a:rPr>
              <a:t>certain</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high-</a:t>
            </a:r>
            <a:r>
              <a:rPr kumimoji="0" sz="2400" b="0" i="0" u="none" strike="noStrike" kern="0" cap="none" spc="0" normalizeH="0" baseline="0" noProof="0" dirty="0">
                <a:ln>
                  <a:noFill/>
                </a:ln>
                <a:solidFill>
                  <a:srgbClr val="17134B"/>
                </a:solidFill>
                <a:effectLst/>
                <a:uLnTx/>
                <a:uFillTx/>
                <a:latin typeface="Calibri"/>
                <a:cs typeface="Calibri"/>
              </a:rPr>
              <a:t>consequence</a:t>
            </a:r>
            <a:r>
              <a:rPr kumimoji="0" sz="2400" b="0" i="0" u="none" strike="noStrike" kern="0" cap="none" spc="10"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pathogens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400" b="1" i="0" u="none" strike="noStrike" kern="0" cap="none" spc="0" normalizeH="0" baseline="0" noProof="0" dirty="0">
                <a:ln>
                  <a:noFill/>
                </a:ln>
                <a:solidFill>
                  <a:srgbClr val="17134B"/>
                </a:solidFill>
                <a:effectLst/>
                <a:uLnTx/>
                <a:uFillTx/>
                <a:latin typeface="Calibri"/>
                <a:cs typeface="Calibri"/>
              </a:rPr>
              <a:t>Remove</a:t>
            </a:r>
            <a:r>
              <a:rPr kumimoji="0" sz="2400" b="1" i="0" u="none" strike="noStrike" kern="0" cap="none" spc="-60"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access</a:t>
            </a:r>
            <a:r>
              <a:rPr kumimoji="0" sz="2400" b="1" i="0" u="none" strike="noStrike" kern="0" cap="none" spc="-50"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to</a:t>
            </a:r>
            <a:r>
              <a:rPr kumimoji="0" sz="2400" b="1" i="0" u="none" strike="noStrike" kern="0" cap="none" spc="-35"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ABHS</a:t>
            </a:r>
            <a:r>
              <a:rPr kumimoji="0" sz="2400" b="1" i="0" u="none" strike="noStrike" kern="0" cap="none" spc="-3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for</a:t>
            </a:r>
            <a:r>
              <a:rPr kumimoji="0" sz="2400" b="0" i="0" u="none" strike="noStrike" kern="0" cap="none" spc="-3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HCP</a:t>
            </a:r>
            <a:r>
              <a:rPr kumimoji="0" sz="2400" b="0" i="0" u="none" strike="noStrike" kern="0" cap="none" spc="-4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responding</a:t>
            </a:r>
            <a:r>
              <a:rPr kumimoji="0" sz="2400" b="0" i="0" u="none" strike="noStrike" kern="0" cap="none" spc="-3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to</a:t>
            </a:r>
            <a:r>
              <a:rPr kumimoji="0" sz="2400" b="0" i="0" u="none" strike="noStrike" kern="0" cap="none" spc="-4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organisms</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(e.g.,</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C.</a:t>
            </a:r>
            <a:r>
              <a:rPr kumimoji="0" sz="2400" b="0" i="0" u="none" strike="noStrike" kern="0" cap="none" spc="-50"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difficile,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493881" y="4845419"/>
            <a:ext cx="7479665" cy="1269365"/>
          </a:xfrm>
          <a:prstGeom prst="rect">
            <a:avLst/>
          </a:prstGeom>
        </p:spPr>
        <p:txBody>
          <a:bodyPr vert="horz" wrap="square" lIns="0" tIns="104139" rIns="0" bIns="0" rtlCol="0">
            <a:spAutoFit/>
          </a:bodyPr>
          <a:lstStyle/>
          <a:p>
            <a:pPr marL="240665" marR="0" lvl="0" indent="0" defTabSz="914400" eaLnBrk="1" fontAlgn="auto" latinLnBrk="0" hangingPunct="1">
              <a:lnSpc>
                <a:spcPct val="100000"/>
              </a:lnSpc>
              <a:spcBef>
                <a:spcPts val="819"/>
              </a:spcBef>
              <a:spcAft>
                <a:spcPts val="0"/>
              </a:spcAft>
              <a:buClrTx/>
              <a:buSzTx/>
              <a:buFontTx/>
              <a:buNone/>
              <a:tabLst/>
              <a:defRPr/>
            </a:pPr>
            <a:r>
              <a:rPr kumimoji="0" sz="2400" b="0" i="0" u="none" strike="noStrike" kern="0" cap="none" spc="-10" normalizeH="0" baseline="0" noProof="0" dirty="0">
                <a:ln>
                  <a:noFill/>
                </a:ln>
                <a:solidFill>
                  <a:srgbClr val="17134B"/>
                </a:solidFill>
                <a:effectLst/>
                <a:uLnTx/>
                <a:uFillTx/>
                <a:latin typeface="Calibri"/>
                <a:cs typeface="Calibri"/>
              </a:rPr>
              <a:t>norovirus)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ts val="2735"/>
              </a:lnSpc>
              <a:spcBef>
                <a:spcPts val="720"/>
              </a:spcBef>
              <a:spcAft>
                <a:spcPts val="0"/>
              </a:spcAft>
              <a:buClrTx/>
              <a:buSzTx/>
              <a:buFont typeface="Arial"/>
              <a:buChar char="•"/>
              <a:tabLst>
                <a:tab pos="240665" algn="l"/>
              </a:tabLst>
              <a:defRPr/>
            </a:pPr>
            <a:r>
              <a:rPr kumimoji="0" sz="2400" b="0" i="0" u="none" strike="noStrike" kern="0" cap="none" spc="-10" normalizeH="0" baseline="0" noProof="0" dirty="0">
                <a:ln>
                  <a:noFill/>
                </a:ln>
                <a:solidFill>
                  <a:srgbClr val="17134B"/>
                </a:solidFill>
                <a:effectLst/>
                <a:uLnTx/>
                <a:uFillTx/>
                <a:latin typeface="Calibri"/>
                <a:cs typeface="Calibri"/>
              </a:rPr>
              <a:t>Attempt</a:t>
            </a:r>
            <a:r>
              <a:rPr kumimoji="0" sz="2400" b="0" i="0" u="none" strike="noStrike" kern="0" cap="none" spc="-7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to</a:t>
            </a:r>
            <a:r>
              <a:rPr kumimoji="0" sz="2400" b="0" i="0" u="none" strike="noStrike" kern="0" cap="none" spc="-5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remediate</a:t>
            </a:r>
            <a:r>
              <a:rPr kumimoji="0" sz="2400" b="0" i="0" u="none" strike="noStrike" kern="0" cap="none" spc="-5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potential</a:t>
            </a:r>
            <a:r>
              <a:rPr kumimoji="0" sz="2400" b="0" i="0" u="none" strike="noStrike" kern="0" cap="none" spc="-5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biofilms</a:t>
            </a:r>
            <a:r>
              <a:rPr kumimoji="0" sz="2400" b="0" i="0" u="none" strike="noStrike" kern="0" cap="none" spc="-60"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in</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sink</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drains</a:t>
            </a:r>
            <a:r>
              <a:rPr kumimoji="0" sz="2400" b="0"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20" normalizeH="0" baseline="0" noProof="0" dirty="0">
                <a:ln>
                  <a:noFill/>
                </a:ln>
                <a:solidFill>
                  <a:srgbClr val="17134B"/>
                </a:solidFill>
                <a:effectLst/>
                <a:uLnTx/>
                <a:uFillTx/>
                <a:latin typeface="Calibri"/>
                <a:cs typeface="Calibri"/>
              </a:rPr>
              <a:t>with</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41300" marR="0" lvl="0" indent="0" defTabSz="914400" eaLnBrk="1" fontAlgn="auto" latinLnBrk="0" hangingPunct="1">
              <a:lnSpc>
                <a:spcPts val="2735"/>
              </a:lnSpc>
              <a:spcBef>
                <a:spcPts val="0"/>
              </a:spcBef>
              <a:spcAft>
                <a:spcPts val="0"/>
              </a:spcAft>
              <a:buClrTx/>
              <a:buSzTx/>
              <a:buFontTx/>
              <a:buNone/>
              <a:tabLst/>
              <a:defRPr/>
            </a:pPr>
            <a:r>
              <a:rPr kumimoji="0" sz="2400" b="1" i="0" u="none" strike="noStrike" kern="0" cap="none" spc="-10" normalizeH="0" baseline="0" noProof="0" dirty="0">
                <a:ln>
                  <a:noFill/>
                </a:ln>
                <a:solidFill>
                  <a:srgbClr val="17134B"/>
                </a:solidFill>
                <a:effectLst/>
                <a:uLnTx/>
                <a:uFillTx/>
                <a:latin typeface="Calibri"/>
                <a:cs typeface="Calibri"/>
              </a:rPr>
              <a:t>unregistered</a:t>
            </a:r>
            <a:r>
              <a:rPr kumimoji="0" sz="2400" b="1" i="0" u="none" strike="noStrike" kern="0" cap="none" spc="-90" normalizeH="0" baseline="0" noProof="0" dirty="0">
                <a:ln>
                  <a:noFill/>
                </a:ln>
                <a:solidFill>
                  <a:srgbClr val="17134B"/>
                </a:solidFill>
                <a:effectLst/>
                <a:uLnTx/>
                <a:uFillTx/>
                <a:latin typeface="Calibri"/>
                <a:cs typeface="Calibri"/>
              </a:rPr>
              <a:t> </a:t>
            </a:r>
            <a:r>
              <a:rPr kumimoji="0" sz="2400" b="1" i="0" u="none" strike="noStrike" kern="0" cap="none" spc="0" normalizeH="0" baseline="0" noProof="0" dirty="0">
                <a:ln>
                  <a:noFill/>
                </a:ln>
                <a:solidFill>
                  <a:srgbClr val="17134B"/>
                </a:solidFill>
                <a:effectLst/>
                <a:uLnTx/>
                <a:uFillTx/>
                <a:latin typeface="Calibri"/>
                <a:cs typeface="Calibri"/>
              </a:rPr>
              <a:t>disinfectants</a:t>
            </a:r>
            <a:r>
              <a:rPr kumimoji="0" sz="2400" b="1" i="0" u="none" strike="noStrike" kern="0" cap="none" spc="-45"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(EPA,</a:t>
            </a:r>
            <a:r>
              <a:rPr kumimoji="0" sz="2400" b="0" i="0" u="none" strike="noStrike" kern="0" cap="none" spc="-75" normalizeH="0" baseline="0" noProof="0" dirty="0">
                <a:ln>
                  <a:noFill/>
                </a:ln>
                <a:solidFill>
                  <a:srgbClr val="17134B"/>
                </a:solidFill>
                <a:effectLst/>
                <a:uLnTx/>
                <a:uFillTx/>
                <a:latin typeface="Calibri"/>
                <a:cs typeface="Calibri"/>
              </a:rPr>
              <a:t> </a:t>
            </a:r>
            <a:r>
              <a:rPr kumimoji="0" sz="2400" b="0" i="0" u="none" strike="noStrike" kern="0" cap="none" spc="0" normalizeH="0" baseline="0" noProof="0" dirty="0">
                <a:ln>
                  <a:noFill/>
                </a:ln>
                <a:solidFill>
                  <a:srgbClr val="17134B"/>
                </a:solidFill>
                <a:effectLst/>
                <a:uLnTx/>
                <a:uFillTx/>
                <a:latin typeface="Calibri"/>
                <a:cs typeface="Calibri"/>
              </a:rPr>
              <a:t>Health</a:t>
            </a:r>
            <a:r>
              <a:rPr kumimoji="0" sz="2400" b="0" i="0" u="none" strike="noStrike" kern="0" cap="none" spc="-85" normalizeH="0" baseline="0" noProof="0" dirty="0">
                <a:ln>
                  <a:noFill/>
                </a:ln>
                <a:solidFill>
                  <a:srgbClr val="17134B"/>
                </a:solidFill>
                <a:effectLst/>
                <a:uLnTx/>
                <a:uFillTx/>
                <a:latin typeface="Calibri"/>
                <a:cs typeface="Calibri"/>
              </a:rPr>
              <a:t> </a:t>
            </a:r>
            <a:r>
              <a:rPr kumimoji="0" sz="2400" b="0" i="0" u="none" strike="noStrike" kern="0" cap="none" spc="-10" normalizeH="0" baseline="0" noProof="0" dirty="0">
                <a:ln>
                  <a:noFill/>
                </a:ln>
                <a:solidFill>
                  <a:srgbClr val="17134B"/>
                </a:solidFill>
                <a:effectLst/>
                <a:uLnTx/>
                <a:uFillTx/>
                <a:latin typeface="Calibri"/>
                <a:cs typeface="Calibri"/>
              </a:rPr>
              <a:t>Canada)</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grpSp>
        <p:nvGrpSpPr>
          <p:cNvPr id="7" name="object 7"/>
          <p:cNvGrpSpPr/>
          <p:nvPr/>
        </p:nvGrpSpPr>
        <p:grpSpPr>
          <a:xfrm>
            <a:off x="-4000" y="2651379"/>
            <a:ext cx="1472565" cy="1224915"/>
            <a:chOff x="-4000" y="2651379"/>
            <a:chExt cx="1472565" cy="1224915"/>
          </a:xfrm>
        </p:grpSpPr>
        <p:pic>
          <p:nvPicPr>
            <p:cNvPr id="8" name="object 8"/>
            <p:cNvPicPr/>
            <p:nvPr/>
          </p:nvPicPr>
          <p:blipFill>
            <a:blip r:embed="rId3" cstate="print"/>
            <a:stretch>
              <a:fillRect/>
            </a:stretch>
          </p:blipFill>
          <p:spPr>
            <a:xfrm>
              <a:off x="0" y="2660904"/>
              <a:ext cx="1458467" cy="1205483"/>
            </a:xfrm>
            <a:prstGeom prst="rect">
              <a:avLst/>
            </a:prstGeom>
          </p:spPr>
        </p:pic>
        <p:sp>
          <p:nvSpPr>
            <p:cNvPr id="9" name="object 9"/>
            <p:cNvSpPr/>
            <p:nvPr/>
          </p:nvSpPr>
          <p:spPr>
            <a:xfrm>
              <a:off x="762" y="2656141"/>
              <a:ext cx="1463040" cy="1215390"/>
            </a:xfrm>
            <a:custGeom>
              <a:avLst/>
              <a:gdLst/>
              <a:ahLst/>
              <a:cxnLst/>
              <a:rect l="l" t="t" r="r" b="b"/>
              <a:pathLst>
                <a:path w="1463040" h="1215389">
                  <a:moveTo>
                    <a:pt x="0" y="0"/>
                  </a:moveTo>
                  <a:lnTo>
                    <a:pt x="1462468" y="0"/>
                  </a:lnTo>
                  <a:lnTo>
                    <a:pt x="1462468" y="1215009"/>
                  </a:lnTo>
                  <a:lnTo>
                    <a:pt x="0" y="1215009"/>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object 10"/>
          <p:cNvGrpSpPr/>
          <p:nvPr/>
        </p:nvGrpSpPr>
        <p:grpSpPr>
          <a:xfrm>
            <a:off x="9844658" y="5077586"/>
            <a:ext cx="2096770" cy="1619250"/>
            <a:chOff x="9844658" y="5077586"/>
            <a:chExt cx="2096770" cy="1619250"/>
          </a:xfrm>
        </p:grpSpPr>
        <p:pic>
          <p:nvPicPr>
            <p:cNvPr id="11" name="object 11"/>
            <p:cNvPicPr/>
            <p:nvPr/>
          </p:nvPicPr>
          <p:blipFill>
            <a:blip r:embed="rId4" cstate="print"/>
            <a:stretch>
              <a:fillRect/>
            </a:stretch>
          </p:blipFill>
          <p:spPr>
            <a:xfrm>
              <a:off x="9854184" y="5087124"/>
              <a:ext cx="2077211" cy="1600186"/>
            </a:xfrm>
            <a:prstGeom prst="rect">
              <a:avLst/>
            </a:prstGeom>
          </p:spPr>
        </p:pic>
        <p:sp>
          <p:nvSpPr>
            <p:cNvPr id="12" name="object 12"/>
            <p:cNvSpPr/>
            <p:nvPr/>
          </p:nvSpPr>
          <p:spPr>
            <a:xfrm>
              <a:off x="9849421" y="5082349"/>
              <a:ext cx="2087245" cy="1609725"/>
            </a:xfrm>
            <a:custGeom>
              <a:avLst/>
              <a:gdLst/>
              <a:ahLst/>
              <a:cxnLst/>
              <a:rect l="l" t="t" r="r" b="b"/>
              <a:pathLst>
                <a:path w="2087245" h="1609725">
                  <a:moveTo>
                    <a:pt x="0" y="0"/>
                  </a:moveTo>
                  <a:lnTo>
                    <a:pt x="2086737" y="0"/>
                  </a:lnTo>
                  <a:lnTo>
                    <a:pt x="2086737" y="1609725"/>
                  </a:lnTo>
                  <a:lnTo>
                    <a:pt x="0" y="1609725"/>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p:nvPr/>
        </p:nvSpPr>
        <p:spPr>
          <a:xfrm>
            <a:off x="618567" y="6412015"/>
            <a:ext cx="3478529"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sources:</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whitedogpromos.com;</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YourGloveSource.com</a:t>
            </a:r>
            <a:r>
              <a:rPr kumimoji="0" sz="1000" b="0" i="0" u="none" strike="noStrike" kern="0" cap="none" spc="-10" normalizeH="0" baseline="0" noProof="0" dirty="0">
                <a:ln>
                  <a:noFill/>
                </a:ln>
                <a:solidFill>
                  <a:sysClr val="windowText" lastClr="000000"/>
                </a:solidFill>
                <a:effectLst/>
                <a:uLnTx/>
                <a:uFillTx/>
                <a:latin typeface="Calibri"/>
                <a:cs typeface="Calibri"/>
              </a:rPr>
              <a:t>;</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7"/>
              </a:rPr>
              <a:t>eBay</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grpSp>
        <p:nvGrpSpPr>
          <p:cNvPr id="14" name="object 14"/>
          <p:cNvGrpSpPr/>
          <p:nvPr/>
        </p:nvGrpSpPr>
        <p:grpSpPr>
          <a:xfrm>
            <a:off x="10839831" y="77343"/>
            <a:ext cx="1230630" cy="2102485"/>
            <a:chOff x="10839831" y="77343"/>
            <a:chExt cx="1230630" cy="2102485"/>
          </a:xfrm>
        </p:grpSpPr>
        <p:pic>
          <p:nvPicPr>
            <p:cNvPr id="15" name="object 15"/>
            <p:cNvPicPr/>
            <p:nvPr/>
          </p:nvPicPr>
          <p:blipFill>
            <a:blip r:embed="rId8" cstate="print"/>
            <a:stretch>
              <a:fillRect/>
            </a:stretch>
          </p:blipFill>
          <p:spPr>
            <a:xfrm>
              <a:off x="10849356" y="86868"/>
              <a:ext cx="1211579" cy="2083307"/>
            </a:xfrm>
            <a:prstGeom prst="rect">
              <a:avLst/>
            </a:prstGeom>
          </p:spPr>
        </p:pic>
        <p:sp>
          <p:nvSpPr>
            <p:cNvPr id="16" name="object 16"/>
            <p:cNvSpPr/>
            <p:nvPr/>
          </p:nvSpPr>
          <p:spPr>
            <a:xfrm>
              <a:off x="10844593" y="82105"/>
              <a:ext cx="1221105" cy="2092960"/>
            </a:xfrm>
            <a:custGeom>
              <a:avLst/>
              <a:gdLst/>
              <a:ahLst/>
              <a:cxnLst/>
              <a:rect l="l" t="t" r="r" b="b"/>
              <a:pathLst>
                <a:path w="1221104" h="2092960">
                  <a:moveTo>
                    <a:pt x="0" y="0"/>
                  </a:moveTo>
                  <a:lnTo>
                    <a:pt x="1221104" y="0"/>
                  </a:lnTo>
                  <a:lnTo>
                    <a:pt x="1221104" y="2092832"/>
                  </a:lnTo>
                  <a:lnTo>
                    <a:pt x="0" y="2092832"/>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31079" y="5993891"/>
            <a:ext cx="7080884" cy="765175"/>
          </a:xfrm>
          <a:custGeom>
            <a:avLst/>
            <a:gdLst/>
            <a:ahLst/>
            <a:cxnLst/>
            <a:rect l="l" t="t" r="r" b="b"/>
            <a:pathLst>
              <a:path w="7080884" h="765175">
                <a:moveTo>
                  <a:pt x="7080504" y="0"/>
                </a:moveTo>
                <a:lnTo>
                  <a:pt x="0" y="0"/>
                </a:lnTo>
                <a:lnTo>
                  <a:pt x="0" y="765048"/>
                </a:lnTo>
                <a:lnTo>
                  <a:pt x="7080504" y="765048"/>
                </a:lnTo>
                <a:lnTo>
                  <a:pt x="708050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67059" y="48159"/>
            <a:ext cx="7853680" cy="635000"/>
          </a:xfrm>
          <a:prstGeom prst="rect">
            <a:avLst/>
          </a:prstGeom>
        </p:spPr>
        <p:txBody>
          <a:bodyPr vert="horz" wrap="square" lIns="0" tIns="12065" rIns="0" bIns="0" rtlCol="0">
            <a:spAutoFit/>
          </a:bodyPr>
          <a:lstStyle/>
          <a:p>
            <a:pPr marL="12700">
              <a:lnSpc>
                <a:spcPct val="100000"/>
              </a:lnSpc>
              <a:spcBef>
                <a:spcPts val="95"/>
              </a:spcBef>
            </a:pPr>
            <a:r>
              <a:rPr spc="-20" dirty="0"/>
              <a:t>Recommended</a:t>
            </a:r>
            <a:r>
              <a:rPr spc="-114" dirty="0"/>
              <a:t> </a:t>
            </a:r>
            <a:r>
              <a:rPr spc="-10" dirty="0"/>
              <a:t>Frequencies</a:t>
            </a:r>
            <a:r>
              <a:rPr spc="-90" dirty="0"/>
              <a:t> </a:t>
            </a:r>
            <a:r>
              <a:rPr dirty="0"/>
              <a:t>-</a:t>
            </a:r>
            <a:r>
              <a:rPr spc="-120" dirty="0"/>
              <a:t> </a:t>
            </a:r>
            <a:r>
              <a:rPr spc="-10" dirty="0"/>
              <a:t>updated</a:t>
            </a:r>
          </a:p>
        </p:txBody>
      </p:sp>
      <p:graphicFrame>
        <p:nvGraphicFramePr>
          <p:cNvPr id="4" name="object 4"/>
          <p:cNvGraphicFramePr>
            <a:graphicFrameLocks noGrp="1"/>
          </p:cNvGraphicFramePr>
          <p:nvPr/>
        </p:nvGraphicFramePr>
        <p:xfrm>
          <a:off x="1307885" y="1479579"/>
          <a:ext cx="10587990" cy="5097144"/>
        </p:xfrm>
        <a:graphic>
          <a:graphicData uri="http://schemas.openxmlformats.org/drawingml/2006/table">
            <a:tbl>
              <a:tblPr firstRow="1" bandRow="1">
                <a:tableStyleId>{2D5ABB26-0587-4C30-8999-92F81FD0307C}</a:tableStyleId>
              </a:tblPr>
              <a:tblGrid>
                <a:gridCol w="1363345">
                  <a:extLst>
                    <a:ext uri="{9D8B030D-6E8A-4147-A177-3AD203B41FA5}">
                      <a16:colId xmlns:a16="http://schemas.microsoft.com/office/drawing/2014/main" xmlns="" val="20000"/>
                    </a:ext>
                  </a:extLst>
                </a:gridCol>
                <a:gridCol w="2214880">
                  <a:extLst>
                    <a:ext uri="{9D8B030D-6E8A-4147-A177-3AD203B41FA5}">
                      <a16:colId xmlns:a16="http://schemas.microsoft.com/office/drawing/2014/main" xmlns="" val="20001"/>
                    </a:ext>
                  </a:extLst>
                </a:gridCol>
                <a:gridCol w="2152015">
                  <a:extLst>
                    <a:ext uri="{9D8B030D-6E8A-4147-A177-3AD203B41FA5}">
                      <a16:colId xmlns:a16="http://schemas.microsoft.com/office/drawing/2014/main" xmlns="" val="20002"/>
                    </a:ext>
                  </a:extLst>
                </a:gridCol>
                <a:gridCol w="2743835">
                  <a:extLst>
                    <a:ext uri="{9D8B030D-6E8A-4147-A177-3AD203B41FA5}">
                      <a16:colId xmlns:a16="http://schemas.microsoft.com/office/drawing/2014/main" xmlns="" val="20003"/>
                    </a:ext>
                  </a:extLst>
                </a:gridCol>
                <a:gridCol w="2113915">
                  <a:extLst>
                    <a:ext uri="{9D8B030D-6E8A-4147-A177-3AD203B41FA5}">
                      <a16:colId xmlns:a16="http://schemas.microsoft.com/office/drawing/2014/main" xmlns="" val="20004"/>
                    </a:ext>
                  </a:extLst>
                </a:gridCol>
              </a:tblGrid>
              <a:tr h="379730">
                <a:tc>
                  <a:txBody>
                    <a:bodyPr/>
                    <a:lstStyle/>
                    <a:p>
                      <a:pPr marL="91440">
                        <a:lnSpc>
                          <a:spcPct val="100000"/>
                        </a:lnSpc>
                        <a:spcBef>
                          <a:spcPts val="320"/>
                        </a:spcBef>
                      </a:pPr>
                      <a:r>
                        <a:rPr sz="1600" b="1" spc="-10" dirty="0">
                          <a:latin typeface="Arial"/>
                          <a:cs typeface="Arial"/>
                        </a:rPr>
                        <a:t>Catheter</a:t>
                      </a:r>
                      <a:endParaRPr sz="1600">
                        <a:latin typeface="Arial"/>
                        <a:cs typeface="Arial"/>
                      </a:endParaRPr>
                    </a:p>
                  </a:txBody>
                  <a:tcPr marL="0" marR="0" marT="4064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0805">
                        <a:lnSpc>
                          <a:spcPct val="100000"/>
                        </a:lnSpc>
                        <a:spcBef>
                          <a:spcPts val="320"/>
                        </a:spcBef>
                      </a:pPr>
                      <a:r>
                        <a:rPr sz="1600" b="1" dirty="0">
                          <a:latin typeface="Arial"/>
                          <a:cs typeface="Arial"/>
                        </a:rPr>
                        <a:t>Line</a:t>
                      </a:r>
                      <a:r>
                        <a:rPr sz="1600" b="1" spc="-35" dirty="0">
                          <a:latin typeface="Arial"/>
                          <a:cs typeface="Arial"/>
                        </a:rPr>
                        <a:t> </a:t>
                      </a:r>
                      <a:r>
                        <a:rPr sz="1600" b="1" spc="-10" dirty="0">
                          <a:latin typeface="Arial"/>
                          <a:cs typeface="Arial"/>
                        </a:rPr>
                        <a:t>Change</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0805">
                        <a:lnSpc>
                          <a:spcPct val="100000"/>
                        </a:lnSpc>
                        <a:spcBef>
                          <a:spcPts val="320"/>
                        </a:spcBef>
                      </a:pPr>
                      <a:r>
                        <a:rPr sz="1600" b="1" dirty="0">
                          <a:latin typeface="Arial"/>
                          <a:cs typeface="Arial"/>
                        </a:rPr>
                        <a:t>Dressing</a:t>
                      </a:r>
                      <a:r>
                        <a:rPr sz="1600" b="1" spc="-75" dirty="0">
                          <a:latin typeface="Arial"/>
                          <a:cs typeface="Arial"/>
                        </a:rPr>
                        <a:t> </a:t>
                      </a:r>
                      <a:r>
                        <a:rPr sz="1600" b="1" spc="-10" dirty="0">
                          <a:latin typeface="Arial"/>
                          <a:cs typeface="Arial"/>
                        </a:rPr>
                        <a:t>Change</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0805">
                        <a:lnSpc>
                          <a:spcPct val="100000"/>
                        </a:lnSpc>
                        <a:spcBef>
                          <a:spcPts val="320"/>
                        </a:spcBef>
                      </a:pPr>
                      <a:r>
                        <a:rPr sz="1600" b="1" dirty="0">
                          <a:latin typeface="Arial"/>
                          <a:cs typeface="Arial"/>
                        </a:rPr>
                        <a:t>Set</a:t>
                      </a:r>
                      <a:r>
                        <a:rPr sz="1600" b="1" spc="-20" dirty="0">
                          <a:latin typeface="Arial"/>
                          <a:cs typeface="Arial"/>
                        </a:rPr>
                        <a:t> </a:t>
                      </a:r>
                      <a:r>
                        <a:rPr sz="1600" b="1" spc="-10" dirty="0">
                          <a:latin typeface="Arial"/>
                          <a:cs typeface="Arial"/>
                        </a:rPr>
                        <a:t>Change</a:t>
                      </a:r>
                      <a:endParaRPr sz="1600">
                        <a:latin typeface="Arial"/>
                        <a:cs typeface="Arial"/>
                      </a:endParaRPr>
                    </a:p>
                  </a:txBody>
                  <a:tcPr marL="0" marR="0" marT="4064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0805">
                        <a:lnSpc>
                          <a:spcPct val="100000"/>
                        </a:lnSpc>
                        <a:spcBef>
                          <a:spcPts val="320"/>
                        </a:spcBef>
                      </a:pPr>
                      <a:r>
                        <a:rPr sz="1600" b="1" dirty="0">
                          <a:latin typeface="Arial"/>
                          <a:cs typeface="Arial"/>
                        </a:rPr>
                        <a:t>Hang</a:t>
                      </a:r>
                      <a:r>
                        <a:rPr sz="1600" b="1" spc="-55" dirty="0">
                          <a:latin typeface="Arial"/>
                          <a:cs typeface="Arial"/>
                        </a:rPr>
                        <a:t> </a:t>
                      </a:r>
                      <a:r>
                        <a:rPr sz="1600" b="1" spc="-20" dirty="0">
                          <a:latin typeface="Arial"/>
                          <a:cs typeface="Arial"/>
                        </a:rPr>
                        <a:t>Time</a:t>
                      </a:r>
                      <a:endParaRPr sz="1600">
                        <a:latin typeface="Arial"/>
                        <a:cs typeface="Arial"/>
                      </a:endParaRPr>
                    </a:p>
                  </a:txBody>
                  <a:tcPr marL="0" marR="0" marT="4064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r h="1477010">
                <a:tc>
                  <a:txBody>
                    <a:bodyPr/>
                    <a:lstStyle/>
                    <a:p>
                      <a:pPr marL="91440">
                        <a:lnSpc>
                          <a:spcPct val="100000"/>
                        </a:lnSpc>
                        <a:spcBef>
                          <a:spcPts val="270"/>
                        </a:spcBef>
                      </a:pPr>
                      <a:r>
                        <a:rPr sz="1350" b="1" spc="-10" dirty="0">
                          <a:latin typeface="Calibri"/>
                          <a:cs typeface="Calibri"/>
                        </a:rPr>
                        <a:t>Peripheral</a:t>
                      </a:r>
                      <a:r>
                        <a:rPr sz="1350" b="1" spc="-25" dirty="0">
                          <a:latin typeface="Calibri"/>
                          <a:cs typeface="Calibri"/>
                        </a:rPr>
                        <a:t> IV</a:t>
                      </a:r>
                      <a:endParaRPr sz="135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marR="236854">
                        <a:lnSpc>
                          <a:spcPct val="100000"/>
                        </a:lnSpc>
                        <a:spcBef>
                          <a:spcPts val="270"/>
                        </a:spcBef>
                      </a:pPr>
                      <a:r>
                        <a:rPr sz="1350" b="1" dirty="0">
                          <a:latin typeface="Calibri"/>
                          <a:cs typeface="Calibri"/>
                        </a:rPr>
                        <a:t>Adult:</a:t>
                      </a:r>
                      <a:r>
                        <a:rPr sz="1350" b="1" spc="-50" dirty="0">
                          <a:latin typeface="Calibri"/>
                          <a:cs typeface="Calibri"/>
                        </a:rPr>
                        <a:t> </a:t>
                      </a:r>
                      <a:r>
                        <a:rPr sz="1350" b="1" dirty="0">
                          <a:latin typeface="Calibri"/>
                          <a:cs typeface="Calibri"/>
                        </a:rPr>
                        <a:t>No</a:t>
                      </a:r>
                      <a:r>
                        <a:rPr sz="1350" b="1" spc="-20" dirty="0">
                          <a:latin typeface="Calibri"/>
                          <a:cs typeface="Calibri"/>
                        </a:rPr>
                        <a:t> </a:t>
                      </a:r>
                      <a:r>
                        <a:rPr sz="1350" b="1" dirty="0">
                          <a:latin typeface="Calibri"/>
                          <a:cs typeface="Calibri"/>
                        </a:rPr>
                        <a:t>more</a:t>
                      </a:r>
                      <a:r>
                        <a:rPr sz="1350" b="1" spc="-50" dirty="0">
                          <a:latin typeface="Calibri"/>
                          <a:cs typeface="Calibri"/>
                        </a:rPr>
                        <a:t> </a:t>
                      </a:r>
                      <a:r>
                        <a:rPr sz="1350" b="1" spc="-10" dirty="0">
                          <a:latin typeface="Calibri"/>
                          <a:cs typeface="Calibri"/>
                        </a:rPr>
                        <a:t>frequently </a:t>
                      </a:r>
                      <a:r>
                        <a:rPr sz="1350" b="1" dirty="0">
                          <a:latin typeface="Calibri"/>
                          <a:cs typeface="Calibri"/>
                        </a:rPr>
                        <a:t>than</a:t>
                      </a:r>
                      <a:r>
                        <a:rPr sz="1350" b="1" spc="-20" dirty="0">
                          <a:latin typeface="Calibri"/>
                          <a:cs typeface="Calibri"/>
                        </a:rPr>
                        <a:t> </a:t>
                      </a:r>
                      <a:r>
                        <a:rPr sz="1350" b="1" spc="-10" dirty="0">
                          <a:latin typeface="Calibri"/>
                          <a:cs typeface="Calibri"/>
                        </a:rPr>
                        <a:t>72-</a:t>
                      </a:r>
                      <a:r>
                        <a:rPr sz="1350" b="1" dirty="0">
                          <a:latin typeface="Calibri"/>
                          <a:cs typeface="Calibri"/>
                        </a:rPr>
                        <a:t>96 </a:t>
                      </a:r>
                      <a:r>
                        <a:rPr sz="1350" b="1" spc="-25" dirty="0">
                          <a:latin typeface="Calibri"/>
                          <a:cs typeface="Calibri"/>
                        </a:rPr>
                        <a:t>hr.</a:t>
                      </a:r>
                      <a:endParaRPr sz="1350">
                        <a:latin typeface="Calibri"/>
                        <a:cs typeface="Calibri"/>
                      </a:endParaRPr>
                    </a:p>
                    <a:p>
                      <a:pPr marL="91440" marR="457200">
                        <a:lnSpc>
                          <a:spcPct val="120000"/>
                        </a:lnSpc>
                      </a:pPr>
                      <a:r>
                        <a:rPr sz="1350" b="1" spc="-10" dirty="0">
                          <a:latin typeface="Calibri"/>
                          <a:cs typeface="Calibri"/>
                        </a:rPr>
                        <a:t>Emergent:</a:t>
                      </a:r>
                      <a:r>
                        <a:rPr sz="1350" b="1" spc="-35" dirty="0">
                          <a:latin typeface="Calibri"/>
                          <a:cs typeface="Calibri"/>
                        </a:rPr>
                        <a:t> </a:t>
                      </a:r>
                      <a:r>
                        <a:rPr sz="1350" b="1" dirty="0">
                          <a:latin typeface="Calibri"/>
                          <a:cs typeface="Calibri"/>
                        </a:rPr>
                        <a:t>within</a:t>
                      </a:r>
                      <a:r>
                        <a:rPr sz="1350" b="1" spc="-20" dirty="0">
                          <a:latin typeface="Calibri"/>
                          <a:cs typeface="Calibri"/>
                        </a:rPr>
                        <a:t> </a:t>
                      </a:r>
                      <a:r>
                        <a:rPr sz="1350" b="1" dirty="0">
                          <a:latin typeface="Calibri"/>
                          <a:cs typeface="Calibri"/>
                        </a:rPr>
                        <a:t>48</a:t>
                      </a:r>
                      <a:r>
                        <a:rPr sz="1350" b="1" spc="-5" dirty="0">
                          <a:latin typeface="Calibri"/>
                          <a:cs typeface="Calibri"/>
                        </a:rPr>
                        <a:t> </a:t>
                      </a:r>
                      <a:r>
                        <a:rPr sz="1350" b="1" spc="-30" dirty="0">
                          <a:latin typeface="Calibri"/>
                          <a:cs typeface="Calibri"/>
                        </a:rPr>
                        <a:t>hr. </a:t>
                      </a:r>
                      <a:r>
                        <a:rPr sz="1350" b="1" spc="-10" dirty="0">
                          <a:latin typeface="Calibri"/>
                          <a:cs typeface="Calibri"/>
                        </a:rPr>
                        <a:t>Paeds:</a:t>
                      </a:r>
                      <a:r>
                        <a:rPr sz="1350" b="1" spc="-20" dirty="0">
                          <a:latin typeface="Calibri"/>
                          <a:cs typeface="Calibri"/>
                        </a:rPr>
                        <a:t> </a:t>
                      </a:r>
                      <a:r>
                        <a:rPr sz="1350" b="1" spc="-25" dirty="0">
                          <a:latin typeface="Calibri"/>
                          <a:cs typeface="Calibri"/>
                        </a:rPr>
                        <a:t>PRN</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521334">
                        <a:lnSpc>
                          <a:spcPct val="100000"/>
                        </a:lnSpc>
                        <a:spcBef>
                          <a:spcPts val="270"/>
                        </a:spcBef>
                      </a:pPr>
                      <a:r>
                        <a:rPr sz="1350" b="1" dirty="0">
                          <a:latin typeface="Calibri"/>
                          <a:cs typeface="Calibri"/>
                        </a:rPr>
                        <a:t>Adults:</a:t>
                      </a:r>
                      <a:r>
                        <a:rPr sz="1350" b="1" spc="-50" dirty="0">
                          <a:latin typeface="Calibri"/>
                          <a:cs typeface="Calibri"/>
                        </a:rPr>
                        <a:t> </a:t>
                      </a:r>
                      <a:r>
                        <a:rPr sz="1350" b="1" dirty="0">
                          <a:latin typeface="Calibri"/>
                          <a:cs typeface="Calibri"/>
                        </a:rPr>
                        <a:t>When</a:t>
                      </a:r>
                      <a:r>
                        <a:rPr sz="1350" b="1" spc="-35" dirty="0">
                          <a:latin typeface="Calibri"/>
                          <a:cs typeface="Calibri"/>
                        </a:rPr>
                        <a:t> </a:t>
                      </a:r>
                      <a:r>
                        <a:rPr sz="1350" b="1" spc="-10" dirty="0">
                          <a:latin typeface="Calibri"/>
                          <a:cs typeface="Calibri"/>
                        </a:rPr>
                        <a:t>replace catheter</a:t>
                      </a:r>
                      <a:endParaRPr sz="1350">
                        <a:latin typeface="Calibri"/>
                        <a:cs typeface="Calibri"/>
                      </a:endParaRPr>
                    </a:p>
                    <a:p>
                      <a:pPr marL="91440">
                        <a:lnSpc>
                          <a:spcPct val="100000"/>
                        </a:lnSpc>
                        <a:spcBef>
                          <a:spcPts val="325"/>
                        </a:spcBef>
                      </a:pPr>
                      <a:r>
                        <a:rPr sz="1350" b="1" dirty="0">
                          <a:latin typeface="Calibri"/>
                          <a:cs typeface="Calibri"/>
                        </a:rPr>
                        <a:t>When</a:t>
                      </a:r>
                      <a:r>
                        <a:rPr sz="1350" b="1" spc="-30" dirty="0">
                          <a:latin typeface="Calibri"/>
                          <a:cs typeface="Calibri"/>
                        </a:rPr>
                        <a:t> </a:t>
                      </a:r>
                      <a:r>
                        <a:rPr sz="1350" b="1" dirty="0">
                          <a:latin typeface="Calibri"/>
                          <a:cs typeface="Calibri"/>
                        </a:rPr>
                        <a:t>damp,</a:t>
                      </a:r>
                      <a:r>
                        <a:rPr sz="1350" b="1" spc="-40" dirty="0">
                          <a:latin typeface="Calibri"/>
                          <a:cs typeface="Calibri"/>
                        </a:rPr>
                        <a:t> </a:t>
                      </a:r>
                      <a:r>
                        <a:rPr sz="1350" b="1" dirty="0">
                          <a:latin typeface="Calibri"/>
                          <a:cs typeface="Calibri"/>
                        </a:rPr>
                        <a:t>loose,</a:t>
                      </a:r>
                      <a:r>
                        <a:rPr sz="1350" b="1" spc="-35" dirty="0">
                          <a:latin typeface="Calibri"/>
                          <a:cs typeface="Calibri"/>
                        </a:rPr>
                        <a:t> </a:t>
                      </a:r>
                      <a:r>
                        <a:rPr sz="1350" b="1" spc="-10" dirty="0">
                          <a:latin typeface="Calibri"/>
                          <a:cs typeface="Calibri"/>
                        </a:rPr>
                        <a:t>soiled</a:t>
                      </a:r>
                      <a:endParaRPr sz="1350">
                        <a:latin typeface="Calibri"/>
                        <a:cs typeface="Calibri"/>
                      </a:endParaRPr>
                    </a:p>
                    <a:p>
                      <a:pPr marL="91440" marR="458470">
                        <a:lnSpc>
                          <a:spcPct val="100000"/>
                        </a:lnSpc>
                        <a:spcBef>
                          <a:spcPts val="325"/>
                        </a:spcBef>
                      </a:pPr>
                      <a:r>
                        <a:rPr sz="1350" b="1" dirty="0">
                          <a:latin typeface="Calibri"/>
                          <a:cs typeface="Calibri"/>
                        </a:rPr>
                        <a:t>When</a:t>
                      </a:r>
                      <a:r>
                        <a:rPr sz="1350" b="1" spc="-35" dirty="0">
                          <a:latin typeface="Calibri"/>
                          <a:cs typeface="Calibri"/>
                        </a:rPr>
                        <a:t> </a:t>
                      </a:r>
                      <a:r>
                        <a:rPr sz="1350" b="1" dirty="0">
                          <a:latin typeface="Calibri"/>
                          <a:cs typeface="Calibri"/>
                        </a:rPr>
                        <a:t>bulky</a:t>
                      </a:r>
                      <a:r>
                        <a:rPr sz="1350" b="1" spc="-35" dirty="0">
                          <a:latin typeface="Calibri"/>
                          <a:cs typeface="Calibri"/>
                        </a:rPr>
                        <a:t> </a:t>
                      </a:r>
                      <a:r>
                        <a:rPr sz="1350" b="1" dirty="0">
                          <a:latin typeface="Calibri"/>
                          <a:cs typeface="Calibri"/>
                        </a:rPr>
                        <a:t>to</a:t>
                      </a:r>
                      <a:r>
                        <a:rPr sz="1350" b="1" spc="-20" dirty="0">
                          <a:latin typeface="Calibri"/>
                          <a:cs typeface="Calibri"/>
                        </a:rPr>
                        <a:t> </a:t>
                      </a:r>
                      <a:r>
                        <a:rPr sz="1350" b="1" spc="-10" dirty="0">
                          <a:latin typeface="Calibri"/>
                          <a:cs typeface="Calibri"/>
                        </a:rPr>
                        <a:t>inspect daily</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marR="85090">
                        <a:lnSpc>
                          <a:spcPct val="100000"/>
                        </a:lnSpc>
                        <a:spcBef>
                          <a:spcPts val="270"/>
                        </a:spcBef>
                      </a:pPr>
                      <a:r>
                        <a:rPr sz="1350" b="1" spc="-10" dirty="0">
                          <a:latin typeface="Calibri"/>
                          <a:cs typeface="Calibri"/>
                        </a:rPr>
                        <a:t>Tubing</a:t>
                      </a:r>
                      <a:r>
                        <a:rPr sz="1350" b="1" spc="-50" dirty="0">
                          <a:latin typeface="Calibri"/>
                          <a:cs typeface="Calibri"/>
                        </a:rPr>
                        <a:t> </a:t>
                      </a:r>
                      <a:r>
                        <a:rPr sz="1350" b="1" dirty="0">
                          <a:latin typeface="Calibri"/>
                          <a:cs typeface="Calibri"/>
                        </a:rPr>
                        <a:t>&amp;</a:t>
                      </a:r>
                      <a:r>
                        <a:rPr sz="1350" b="1" spc="-20" dirty="0">
                          <a:latin typeface="Calibri"/>
                          <a:cs typeface="Calibri"/>
                        </a:rPr>
                        <a:t> </a:t>
                      </a:r>
                      <a:r>
                        <a:rPr sz="1350" b="1" dirty="0">
                          <a:latin typeface="Calibri"/>
                          <a:cs typeface="Calibri"/>
                        </a:rPr>
                        <a:t>add-ons</a:t>
                      </a:r>
                      <a:r>
                        <a:rPr sz="1350" b="1" spc="-50" dirty="0">
                          <a:latin typeface="Calibri"/>
                          <a:cs typeface="Calibri"/>
                        </a:rPr>
                        <a:t> </a:t>
                      </a:r>
                      <a:r>
                        <a:rPr sz="1350" b="1" dirty="0">
                          <a:latin typeface="Calibri"/>
                          <a:cs typeface="Calibri"/>
                        </a:rPr>
                        <a:t>min.</a:t>
                      </a:r>
                      <a:r>
                        <a:rPr sz="1350" b="1" spc="-15" dirty="0">
                          <a:latin typeface="Calibri"/>
                          <a:cs typeface="Calibri"/>
                        </a:rPr>
                        <a:t> </a:t>
                      </a:r>
                      <a:r>
                        <a:rPr sz="1350" b="1" strike="sngStrike" dirty="0">
                          <a:latin typeface="Calibri"/>
                          <a:cs typeface="Calibri"/>
                        </a:rPr>
                        <a:t>72</a:t>
                      </a:r>
                      <a:r>
                        <a:rPr sz="1350" b="1" strike="noStrike" spc="-15" dirty="0">
                          <a:latin typeface="Calibri"/>
                          <a:cs typeface="Calibri"/>
                        </a:rPr>
                        <a:t> </a:t>
                      </a:r>
                      <a:r>
                        <a:rPr sz="1350" b="1" strike="noStrike" dirty="0">
                          <a:solidFill>
                            <a:srgbClr val="FF0000"/>
                          </a:solidFill>
                          <a:latin typeface="Calibri"/>
                          <a:cs typeface="Calibri"/>
                        </a:rPr>
                        <a:t>96</a:t>
                      </a:r>
                      <a:r>
                        <a:rPr sz="1350" b="1" strike="noStrike" spc="-5" dirty="0">
                          <a:solidFill>
                            <a:srgbClr val="FF0000"/>
                          </a:solidFill>
                          <a:latin typeface="Calibri"/>
                          <a:cs typeface="Calibri"/>
                        </a:rPr>
                        <a:t> </a:t>
                      </a:r>
                      <a:r>
                        <a:rPr sz="1350" b="1" strike="noStrike" spc="-40" dirty="0">
                          <a:solidFill>
                            <a:srgbClr val="FF0000"/>
                          </a:solidFill>
                          <a:latin typeface="Calibri"/>
                          <a:cs typeface="Calibri"/>
                        </a:rPr>
                        <a:t>hr.</a:t>
                      </a:r>
                      <a:r>
                        <a:rPr sz="1350" b="1" strike="noStrike" spc="-30" dirty="0">
                          <a:solidFill>
                            <a:srgbClr val="FF0000"/>
                          </a:solidFill>
                          <a:latin typeface="Calibri"/>
                          <a:cs typeface="Calibri"/>
                        </a:rPr>
                        <a:t> </a:t>
                      </a:r>
                      <a:r>
                        <a:rPr sz="1350" b="1" strike="noStrike" spc="-25" dirty="0">
                          <a:solidFill>
                            <a:srgbClr val="FF0000"/>
                          </a:solidFill>
                          <a:latin typeface="Calibri"/>
                          <a:cs typeface="Calibri"/>
                        </a:rPr>
                        <a:t>and </a:t>
                      </a:r>
                      <a:r>
                        <a:rPr sz="1350" b="1" strike="noStrike" dirty="0">
                          <a:solidFill>
                            <a:srgbClr val="FF0000"/>
                          </a:solidFill>
                          <a:latin typeface="Calibri"/>
                          <a:cs typeface="Calibri"/>
                        </a:rPr>
                        <a:t>at</a:t>
                      </a:r>
                      <a:r>
                        <a:rPr sz="1350" b="1" strike="noStrike" spc="-35" dirty="0">
                          <a:solidFill>
                            <a:srgbClr val="FF0000"/>
                          </a:solidFill>
                          <a:latin typeface="Calibri"/>
                          <a:cs typeface="Calibri"/>
                        </a:rPr>
                        <a:t> </a:t>
                      </a:r>
                      <a:r>
                        <a:rPr sz="1350" b="1" strike="noStrike" dirty="0">
                          <a:solidFill>
                            <a:srgbClr val="FF0000"/>
                          </a:solidFill>
                          <a:latin typeface="Calibri"/>
                          <a:cs typeface="Calibri"/>
                        </a:rPr>
                        <a:t>least</a:t>
                      </a:r>
                      <a:r>
                        <a:rPr sz="1350" b="1" strike="noStrike" spc="-60" dirty="0">
                          <a:solidFill>
                            <a:srgbClr val="FF0000"/>
                          </a:solidFill>
                          <a:latin typeface="Calibri"/>
                          <a:cs typeface="Calibri"/>
                        </a:rPr>
                        <a:t> </a:t>
                      </a:r>
                      <a:r>
                        <a:rPr sz="1350" b="1" strike="noStrike" dirty="0">
                          <a:solidFill>
                            <a:srgbClr val="FF0000"/>
                          </a:solidFill>
                          <a:latin typeface="Calibri"/>
                          <a:cs typeface="Calibri"/>
                        </a:rPr>
                        <a:t>q7</a:t>
                      </a:r>
                      <a:r>
                        <a:rPr sz="1350" b="1" strike="noStrike" spc="-20" dirty="0">
                          <a:solidFill>
                            <a:srgbClr val="FF0000"/>
                          </a:solidFill>
                          <a:latin typeface="Calibri"/>
                          <a:cs typeface="Calibri"/>
                        </a:rPr>
                        <a:t> </a:t>
                      </a:r>
                      <a:r>
                        <a:rPr sz="1350" b="1" strike="noStrike" dirty="0">
                          <a:solidFill>
                            <a:srgbClr val="FF0000"/>
                          </a:solidFill>
                          <a:latin typeface="Calibri"/>
                          <a:cs typeface="Calibri"/>
                        </a:rPr>
                        <a:t>days*</a:t>
                      </a:r>
                      <a:r>
                        <a:rPr sz="1350" b="1" strike="noStrike" spc="-50" dirty="0">
                          <a:solidFill>
                            <a:srgbClr val="FF0000"/>
                          </a:solidFill>
                          <a:latin typeface="Calibri"/>
                          <a:cs typeface="Calibri"/>
                        </a:rPr>
                        <a:t> </a:t>
                      </a:r>
                      <a:r>
                        <a:rPr sz="1350" b="1" strike="noStrike" dirty="0">
                          <a:latin typeface="Calibri"/>
                          <a:cs typeface="Calibri"/>
                        </a:rPr>
                        <a:t>&amp;</a:t>
                      </a:r>
                      <a:r>
                        <a:rPr sz="1350" b="1" strike="noStrike" spc="-25" dirty="0">
                          <a:latin typeface="Calibri"/>
                          <a:cs typeface="Calibri"/>
                        </a:rPr>
                        <a:t> PRN</a:t>
                      </a:r>
                      <a:endParaRPr sz="1350">
                        <a:latin typeface="Calibri"/>
                        <a:cs typeface="Calibri"/>
                      </a:endParaRPr>
                    </a:p>
                    <a:p>
                      <a:pPr marL="90805" marR="840105">
                        <a:lnSpc>
                          <a:spcPts val="1939"/>
                        </a:lnSpc>
                        <a:spcBef>
                          <a:spcPts val="120"/>
                        </a:spcBef>
                      </a:pPr>
                      <a:r>
                        <a:rPr sz="1350" b="1" dirty="0">
                          <a:latin typeface="Calibri"/>
                          <a:cs typeface="Calibri"/>
                        </a:rPr>
                        <a:t>Bloods</a:t>
                      </a:r>
                      <a:r>
                        <a:rPr sz="1350" b="1" spc="-25" dirty="0">
                          <a:latin typeface="Calibri"/>
                          <a:cs typeface="Calibri"/>
                        </a:rPr>
                        <a:t> </a:t>
                      </a:r>
                      <a:r>
                        <a:rPr sz="1350" b="1" dirty="0">
                          <a:latin typeface="Calibri"/>
                          <a:cs typeface="Calibri"/>
                        </a:rPr>
                        <a:t>or</a:t>
                      </a:r>
                      <a:r>
                        <a:rPr sz="1350" b="1" spc="-20" dirty="0">
                          <a:latin typeface="Calibri"/>
                          <a:cs typeface="Calibri"/>
                        </a:rPr>
                        <a:t> </a:t>
                      </a:r>
                      <a:r>
                        <a:rPr sz="1350" b="1" dirty="0">
                          <a:latin typeface="Calibri"/>
                          <a:cs typeface="Calibri"/>
                        </a:rPr>
                        <a:t>lipids</a:t>
                      </a:r>
                      <a:r>
                        <a:rPr sz="1350" b="1" spc="-25" dirty="0">
                          <a:latin typeface="Calibri"/>
                          <a:cs typeface="Calibri"/>
                        </a:rPr>
                        <a:t> </a:t>
                      </a:r>
                      <a:r>
                        <a:rPr sz="1350" b="1" dirty="0">
                          <a:latin typeface="Calibri"/>
                          <a:cs typeface="Calibri"/>
                        </a:rPr>
                        <a:t>24</a:t>
                      </a:r>
                      <a:r>
                        <a:rPr sz="1350" b="1" spc="-10" dirty="0">
                          <a:latin typeface="Calibri"/>
                          <a:cs typeface="Calibri"/>
                        </a:rPr>
                        <a:t> </a:t>
                      </a:r>
                      <a:r>
                        <a:rPr sz="1350" b="1" spc="-25" dirty="0">
                          <a:latin typeface="Calibri"/>
                          <a:cs typeface="Calibri"/>
                        </a:rPr>
                        <a:t>hr. </a:t>
                      </a:r>
                      <a:r>
                        <a:rPr sz="1350" b="1" spc="-10" dirty="0">
                          <a:latin typeface="Calibri"/>
                          <a:cs typeface="Calibri"/>
                        </a:rPr>
                        <a:t>Intermittent</a:t>
                      </a:r>
                      <a:r>
                        <a:rPr sz="1350" b="1" spc="-55" dirty="0">
                          <a:latin typeface="Calibri"/>
                          <a:cs typeface="Calibri"/>
                        </a:rPr>
                        <a:t> </a:t>
                      </a:r>
                      <a:r>
                        <a:rPr sz="1350" b="1" dirty="0">
                          <a:latin typeface="Calibri"/>
                          <a:cs typeface="Calibri"/>
                        </a:rPr>
                        <a:t>–</a:t>
                      </a:r>
                      <a:r>
                        <a:rPr sz="1350" b="1" spc="-10" dirty="0">
                          <a:latin typeface="Calibri"/>
                          <a:cs typeface="Calibri"/>
                        </a:rPr>
                        <a:t> </a:t>
                      </a:r>
                      <a:r>
                        <a:rPr sz="1350" b="1" dirty="0">
                          <a:latin typeface="Calibri"/>
                          <a:cs typeface="Calibri"/>
                        </a:rPr>
                        <a:t>no</a:t>
                      </a:r>
                      <a:r>
                        <a:rPr sz="1350" b="1" spc="-10" dirty="0">
                          <a:latin typeface="Calibri"/>
                          <a:cs typeface="Calibri"/>
                        </a:rPr>
                        <a:t> </a:t>
                      </a:r>
                      <a:r>
                        <a:rPr sz="1350" b="1" spc="-20" dirty="0">
                          <a:latin typeface="Calibri"/>
                          <a:cs typeface="Calibri"/>
                        </a:rPr>
                        <a:t>recs. </a:t>
                      </a:r>
                      <a:r>
                        <a:rPr sz="1350" b="1" spc="-10" dirty="0">
                          <a:solidFill>
                            <a:srgbClr val="FF0000"/>
                          </a:solidFill>
                          <a:latin typeface="Calibri"/>
                          <a:cs typeface="Calibri"/>
                        </a:rPr>
                        <a:t>Propofol:</a:t>
                      </a:r>
                      <a:r>
                        <a:rPr sz="1350" b="1" spc="-40" dirty="0">
                          <a:solidFill>
                            <a:srgbClr val="FF0000"/>
                          </a:solidFill>
                          <a:latin typeface="Calibri"/>
                          <a:cs typeface="Calibri"/>
                        </a:rPr>
                        <a:t> </a:t>
                      </a:r>
                      <a:r>
                        <a:rPr sz="1350" b="1" dirty="0">
                          <a:solidFill>
                            <a:srgbClr val="FF0000"/>
                          </a:solidFill>
                          <a:latin typeface="Calibri"/>
                          <a:cs typeface="Calibri"/>
                        </a:rPr>
                        <a:t>6-12</a:t>
                      </a:r>
                      <a:r>
                        <a:rPr sz="1350" b="1" spc="10" dirty="0">
                          <a:solidFill>
                            <a:srgbClr val="FF0000"/>
                          </a:solidFill>
                          <a:latin typeface="Calibri"/>
                          <a:cs typeface="Calibri"/>
                        </a:rPr>
                        <a:t> </a:t>
                      </a:r>
                      <a:r>
                        <a:rPr sz="1350" b="1" dirty="0">
                          <a:solidFill>
                            <a:srgbClr val="FF0000"/>
                          </a:solidFill>
                          <a:latin typeface="Calibri"/>
                          <a:cs typeface="Calibri"/>
                        </a:rPr>
                        <a:t>hr</a:t>
                      </a:r>
                      <a:r>
                        <a:rPr sz="1350" b="1" spc="-5" dirty="0">
                          <a:solidFill>
                            <a:srgbClr val="FF0000"/>
                          </a:solidFill>
                          <a:latin typeface="Calibri"/>
                          <a:cs typeface="Calibri"/>
                        </a:rPr>
                        <a:t> </a:t>
                      </a:r>
                      <a:r>
                        <a:rPr sz="1350" b="1" spc="-10" dirty="0">
                          <a:solidFill>
                            <a:srgbClr val="FF0000"/>
                          </a:solidFill>
                          <a:latin typeface="Calibri"/>
                          <a:cs typeface="Calibri"/>
                        </a:rPr>
                        <a:t>(MIFUs)</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50" b="1" dirty="0">
                          <a:latin typeface="Calibri"/>
                          <a:cs typeface="Calibri"/>
                        </a:rPr>
                        <a:t>No</a:t>
                      </a:r>
                      <a:r>
                        <a:rPr sz="1350" b="1" spc="-35" dirty="0">
                          <a:latin typeface="Calibri"/>
                          <a:cs typeface="Calibri"/>
                        </a:rPr>
                        <a:t> </a:t>
                      </a:r>
                      <a:r>
                        <a:rPr sz="1350" b="1" spc="-10" dirty="0">
                          <a:latin typeface="Calibri"/>
                          <a:cs typeface="Calibri"/>
                        </a:rPr>
                        <a:t>recs.</a:t>
                      </a:r>
                      <a:endParaRPr sz="1350">
                        <a:latin typeface="Calibri"/>
                        <a:cs typeface="Calibri"/>
                      </a:endParaRPr>
                    </a:p>
                    <a:p>
                      <a:pPr marL="91440" marR="233045">
                        <a:lnSpc>
                          <a:spcPct val="120000"/>
                        </a:lnSpc>
                      </a:pPr>
                      <a:r>
                        <a:rPr sz="1350" b="1" dirty="0">
                          <a:latin typeface="Calibri"/>
                          <a:cs typeface="Calibri"/>
                        </a:rPr>
                        <a:t>Lipid</a:t>
                      </a:r>
                      <a:r>
                        <a:rPr sz="1350" b="1" spc="-5" dirty="0">
                          <a:latin typeface="Calibri"/>
                          <a:cs typeface="Calibri"/>
                        </a:rPr>
                        <a:t> </a:t>
                      </a:r>
                      <a:r>
                        <a:rPr sz="1350" b="1" spc="-10" dirty="0">
                          <a:latin typeface="Calibri"/>
                          <a:cs typeface="Calibri"/>
                        </a:rPr>
                        <a:t>containing:</a:t>
                      </a:r>
                      <a:r>
                        <a:rPr sz="1350" b="1" spc="-35" dirty="0">
                          <a:latin typeface="Calibri"/>
                          <a:cs typeface="Calibri"/>
                        </a:rPr>
                        <a:t> </a:t>
                      </a:r>
                      <a:r>
                        <a:rPr sz="1350" b="1" dirty="0">
                          <a:latin typeface="Calibri"/>
                          <a:cs typeface="Calibri"/>
                        </a:rPr>
                        <a:t>in</a:t>
                      </a:r>
                      <a:r>
                        <a:rPr sz="1350" b="1" spc="10" dirty="0">
                          <a:latin typeface="Calibri"/>
                          <a:cs typeface="Calibri"/>
                        </a:rPr>
                        <a:t> </a:t>
                      </a:r>
                      <a:r>
                        <a:rPr sz="1350" b="1" dirty="0">
                          <a:latin typeface="Calibri"/>
                          <a:cs typeface="Calibri"/>
                        </a:rPr>
                        <a:t>24</a:t>
                      </a:r>
                      <a:r>
                        <a:rPr sz="1350" b="1" spc="5" dirty="0">
                          <a:latin typeface="Calibri"/>
                          <a:cs typeface="Calibri"/>
                        </a:rPr>
                        <a:t> </a:t>
                      </a:r>
                      <a:r>
                        <a:rPr sz="1350" b="1" spc="-25" dirty="0">
                          <a:latin typeface="Calibri"/>
                          <a:cs typeface="Calibri"/>
                        </a:rPr>
                        <a:t>hr. </a:t>
                      </a:r>
                      <a:r>
                        <a:rPr sz="1350" b="1" dirty="0">
                          <a:latin typeface="Calibri"/>
                          <a:cs typeface="Calibri"/>
                        </a:rPr>
                        <a:t>Lipids</a:t>
                      </a:r>
                      <a:r>
                        <a:rPr sz="1350" b="1" spc="-25" dirty="0">
                          <a:latin typeface="Calibri"/>
                          <a:cs typeface="Calibri"/>
                        </a:rPr>
                        <a:t> </a:t>
                      </a:r>
                      <a:r>
                        <a:rPr sz="1350" b="1" dirty="0">
                          <a:latin typeface="Calibri"/>
                          <a:cs typeface="Calibri"/>
                        </a:rPr>
                        <a:t>in</a:t>
                      </a:r>
                      <a:r>
                        <a:rPr sz="1350" b="1" spc="-15" dirty="0">
                          <a:latin typeface="Calibri"/>
                          <a:cs typeface="Calibri"/>
                        </a:rPr>
                        <a:t> </a:t>
                      </a:r>
                      <a:r>
                        <a:rPr sz="1350" b="1" dirty="0">
                          <a:latin typeface="Calibri"/>
                          <a:cs typeface="Calibri"/>
                        </a:rPr>
                        <a:t>12 </a:t>
                      </a:r>
                      <a:r>
                        <a:rPr sz="1350" b="1" spc="-25" dirty="0">
                          <a:latin typeface="Calibri"/>
                          <a:cs typeface="Calibri"/>
                        </a:rPr>
                        <a:t>hr.</a:t>
                      </a:r>
                      <a:endParaRPr sz="1350">
                        <a:latin typeface="Calibri"/>
                        <a:cs typeface="Calibri"/>
                      </a:endParaRPr>
                    </a:p>
                    <a:p>
                      <a:pPr marL="91440">
                        <a:lnSpc>
                          <a:spcPct val="100000"/>
                        </a:lnSpc>
                        <a:spcBef>
                          <a:spcPts val="325"/>
                        </a:spcBef>
                      </a:pPr>
                      <a:r>
                        <a:rPr sz="1350" b="1" dirty="0">
                          <a:latin typeface="Calibri"/>
                          <a:cs typeface="Calibri"/>
                        </a:rPr>
                        <a:t>Blood</a:t>
                      </a:r>
                      <a:r>
                        <a:rPr sz="1350" b="1" spc="-20" dirty="0">
                          <a:latin typeface="Calibri"/>
                          <a:cs typeface="Calibri"/>
                        </a:rPr>
                        <a:t> </a:t>
                      </a:r>
                      <a:r>
                        <a:rPr sz="1350" b="1" dirty="0">
                          <a:latin typeface="Calibri"/>
                          <a:cs typeface="Calibri"/>
                        </a:rPr>
                        <a:t>in</a:t>
                      </a:r>
                      <a:r>
                        <a:rPr sz="1350" b="1" spc="-15" dirty="0">
                          <a:latin typeface="Calibri"/>
                          <a:cs typeface="Calibri"/>
                        </a:rPr>
                        <a:t> </a:t>
                      </a:r>
                      <a:r>
                        <a:rPr sz="1350" b="1" dirty="0">
                          <a:latin typeface="Calibri"/>
                          <a:cs typeface="Calibri"/>
                        </a:rPr>
                        <a:t>4 </a:t>
                      </a:r>
                      <a:r>
                        <a:rPr sz="1350" b="1" spc="-25" dirty="0">
                          <a:latin typeface="Calibri"/>
                          <a:cs typeface="Calibri"/>
                        </a:rPr>
                        <a:t>hr.</a:t>
                      </a:r>
                      <a:endParaRPr sz="135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300990">
                <a:tc>
                  <a:txBody>
                    <a:bodyPr/>
                    <a:lstStyle/>
                    <a:p>
                      <a:pPr marL="90805">
                        <a:lnSpc>
                          <a:spcPct val="100000"/>
                        </a:lnSpc>
                        <a:spcBef>
                          <a:spcPts val="270"/>
                        </a:spcBef>
                      </a:pPr>
                      <a:r>
                        <a:rPr sz="1350" b="1" spc="-10" dirty="0">
                          <a:latin typeface="Calibri"/>
                          <a:cs typeface="Calibri"/>
                        </a:rPr>
                        <a:t>Midline</a:t>
                      </a:r>
                      <a:endParaRPr sz="135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70"/>
                        </a:spcBef>
                      </a:pPr>
                      <a:r>
                        <a:rPr sz="1350" b="1" dirty="0">
                          <a:latin typeface="Calibri"/>
                          <a:cs typeface="Calibri"/>
                        </a:rPr>
                        <a:t>No</a:t>
                      </a:r>
                      <a:r>
                        <a:rPr sz="1350" b="1" spc="-35" dirty="0">
                          <a:latin typeface="Calibri"/>
                          <a:cs typeface="Calibri"/>
                        </a:rPr>
                        <a:t> </a:t>
                      </a:r>
                      <a:r>
                        <a:rPr sz="1350" b="1" spc="-20" dirty="0">
                          <a:latin typeface="Calibri"/>
                          <a:cs typeface="Calibri"/>
                        </a:rPr>
                        <a:t>rec.</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50" b="1" dirty="0">
                          <a:latin typeface="Calibri"/>
                          <a:cs typeface="Calibri"/>
                        </a:rPr>
                        <a:t>As</a:t>
                      </a:r>
                      <a:r>
                        <a:rPr sz="1350" b="1" spc="-30" dirty="0">
                          <a:latin typeface="Calibri"/>
                          <a:cs typeface="Calibri"/>
                        </a:rPr>
                        <a:t> </a:t>
                      </a:r>
                      <a:r>
                        <a:rPr sz="1350" b="1" spc="-10" dirty="0">
                          <a:latin typeface="Calibri"/>
                          <a:cs typeface="Calibri"/>
                        </a:rPr>
                        <a:t>above</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70"/>
                        </a:spcBef>
                      </a:pPr>
                      <a:r>
                        <a:rPr sz="1350" b="1" dirty="0">
                          <a:latin typeface="Calibri"/>
                          <a:cs typeface="Calibri"/>
                        </a:rPr>
                        <a:t>As</a:t>
                      </a:r>
                      <a:r>
                        <a:rPr sz="1350" b="1" spc="-30" dirty="0">
                          <a:latin typeface="Calibri"/>
                          <a:cs typeface="Calibri"/>
                        </a:rPr>
                        <a:t> </a:t>
                      </a:r>
                      <a:r>
                        <a:rPr sz="1350" b="1" spc="-10" dirty="0">
                          <a:latin typeface="Calibri"/>
                          <a:cs typeface="Calibri"/>
                        </a:rPr>
                        <a:t>above</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50" b="1" dirty="0">
                          <a:latin typeface="Calibri"/>
                          <a:cs typeface="Calibri"/>
                        </a:rPr>
                        <a:t>As</a:t>
                      </a:r>
                      <a:r>
                        <a:rPr sz="1350" b="1" spc="-30" dirty="0">
                          <a:latin typeface="Calibri"/>
                          <a:cs typeface="Calibri"/>
                        </a:rPr>
                        <a:t> </a:t>
                      </a:r>
                      <a:r>
                        <a:rPr sz="1350" b="1" spc="-10" dirty="0">
                          <a:latin typeface="Calibri"/>
                          <a:cs typeface="Calibri"/>
                        </a:rPr>
                        <a:t>above</a:t>
                      </a:r>
                      <a:endParaRPr sz="135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1029969">
                <a:tc>
                  <a:txBody>
                    <a:bodyPr/>
                    <a:lstStyle/>
                    <a:p>
                      <a:pPr marL="91440" marR="181610">
                        <a:lnSpc>
                          <a:spcPct val="100000"/>
                        </a:lnSpc>
                        <a:spcBef>
                          <a:spcPts val="265"/>
                        </a:spcBef>
                      </a:pPr>
                      <a:r>
                        <a:rPr sz="1400" b="1" spc="-10" dirty="0">
                          <a:latin typeface="Calibri"/>
                          <a:cs typeface="Calibri"/>
                        </a:rPr>
                        <a:t>Peripheral</a:t>
                      </a:r>
                      <a:r>
                        <a:rPr sz="1400" b="1" spc="10" dirty="0">
                          <a:latin typeface="Calibri"/>
                          <a:cs typeface="Calibri"/>
                        </a:rPr>
                        <a:t> </a:t>
                      </a:r>
                      <a:r>
                        <a:rPr sz="1400" b="1" spc="-20" dirty="0">
                          <a:latin typeface="Calibri"/>
                          <a:cs typeface="Calibri"/>
                        </a:rPr>
                        <a:t>Art. Line</a:t>
                      </a:r>
                      <a:endParaRPr sz="1400">
                        <a:latin typeface="Calibri"/>
                        <a:cs typeface="Calibri"/>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marR="761365">
                        <a:lnSpc>
                          <a:spcPts val="2020"/>
                        </a:lnSpc>
                        <a:spcBef>
                          <a:spcPts val="50"/>
                        </a:spcBef>
                      </a:pPr>
                      <a:r>
                        <a:rPr sz="1400" b="1" dirty="0">
                          <a:latin typeface="Calibri"/>
                          <a:cs typeface="Calibri"/>
                        </a:rPr>
                        <a:t>Adult:</a:t>
                      </a:r>
                      <a:r>
                        <a:rPr sz="1400" b="1" spc="-20" dirty="0">
                          <a:latin typeface="Calibri"/>
                          <a:cs typeface="Calibri"/>
                        </a:rPr>
                        <a:t> </a:t>
                      </a:r>
                      <a:r>
                        <a:rPr sz="1400" b="1" dirty="0">
                          <a:latin typeface="Calibri"/>
                          <a:cs typeface="Calibri"/>
                        </a:rPr>
                        <a:t>Not</a:t>
                      </a:r>
                      <a:r>
                        <a:rPr sz="1400" b="1" spc="-15" dirty="0">
                          <a:latin typeface="Calibri"/>
                          <a:cs typeface="Calibri"/>
                        </a:rPr>
                        <a:t> </a:t>
                      </a:r>
                      <a:r>
                        <a:rPr sz="1400" b="1" spc="-10" dirty="0">
                          <a:latin typeface="Calibri"/>
                          <a:cs typeface="Calibri"/>
                        </a:rPr>
                        <a:t>routine </a:t>
                      </a:r>
                      <a:r>
                        <a:rPr sz="1400" b="1" dirty="0">
                          <a:latin typeface="Calibri"/>
                          <a:cs typeface="Calibri"/>
                        </a:rPr>
                        <a:t>Paeds:</a:t>
                      </a:r>
                      <a:r>
                        <a:rPr sz="1400" b="1" spc="-40" dirty="0">
                          <a:latin typeface="Calibri"/>
                          <a:cs typeface="Calibri"/>
                        </a:rPr>
                        <a:t> </a:t>
                      </a:r>
                      <a:r>
                        <a:rPr sz="1400" b="1" dirty="0">
                          <a:latin typeface="Calibri"/>
                          <a:cs typeface="Calibri"/>
                        </a:rPr>
                        <a:t>No</a:t>
                      </a:r>
                      <a:r>
                        <a:rPr sz="1400" b="1" spc="-30" dirty="0">
                          <a:latin typeface="Calibri"/>
                          <a:cs typeface="Calibri"/>
                        </a:rPr>
                        <a:t> </a:t>
                      </a:r>
                      <a:r>
                        <a:rPr sz="1400" b="1" spc="-20" dirty="0">
                          <a:latin typeface="Calibri"/>
                          <a:cs typeface="Calibri"/>
                        </a:rPr>
                        <a:t>rec.</a:t>
                      </a:r>
                      <a:endParaRPr sz="1400">
                        <a:latin typeface="Calibri"/>
                        <a:cs typeface="Calibri"/>
                      </a:endParaRPr>
                    </a:p>
                    <a:p>
                      <a:pPr marL="91440" marR="264160" indent="-635">
                        <a:lnSpc>
                          <a:spcPct val="100000"/>
                        </a:lnSpc>
                        <a:spcBef>
                          <a:spcPts val="210"/>
                        </a:spcBef>
                      </a:pPr>
                      <a:r>
                        <a:rPr sz="1400" b="1" spc="-20" dirty="0">
                          <a:latin typeface="Calibri"/>
                          <a:cs typeface="Calibri"/>
                        </a:rPr>
                        <a:t>Transducers</a:t>
                      </a:r>
                      <a:r>
                        <a:rPr sz="1400" b="1" spc="-35" dirty="0">
                          <a:latin typeface="Calibri"/>
                          <a:cs typeface="Calibri"/>
                        </a:rPr>
                        <a:t> </a:t>
                      </a:r>
                      <a:r>
                        <a:rPr sz="1400" b="1" dirty="0">
                          <a:latin typeface="Calibri"/>
                          <a:cs typeface="Calibri"/>
                        </a:rPr>
                        <a:t>&amp;</a:t>
                      </a:r>
                      <a:r>
                        <a:rPr sz="1400" b="1" spc="15" dirty="0">
                          <a:latin typeface="Calibri"/>
                          <a:cs typeface="Calibri"/>
                        </a:rPr>
                        <a:t> </a:t>
                      </a:r>
                      <a:r>
                        <a:rPr sz="1400" b="1" dirty="0">
                          <a:latin typeface="Calibri"/>
                          <a:cs typeface="Calibri"/>
                        </a:rPr>
                        <a:t>flush</a:t>
                      </a:r>
                      <a:r>
                        <a:rPr sz="1400" b="1" spc="-10" dirty="0">
                          <a:latin typeface="Calibri"/>
                          <a:cs typeface="Calibri"/>
                        </a:rPr>
                        <a:t> </a:t>
                      </a:r>
                      <a:r>
                        <a:rPr sz="1400" b="1" dirty="0">
                          <a:latin typeface="Calibri"/>
                          <a:cs typeface="Calibri"/>
                        </a:rPr>
                        <a:t>at</a:t>
                      </a:r>
                      <a:r>
                        <a:rPr sz="1400" b="1" spc="5" dirty="0">
                          <a:latin typeface="Calibri"/>
                          <a:cs typeface="Calibri"/>
                        </a:rPr>
                        <a:t> </a:t>
                      </a:r>
                      <a:r>
                        <a:rPr sz="1400" b="1" strike="sngStrike" spc="-25" dirty="0">
                          <a:latin typeface="Calibri"/>
                          <a:cs typeface="Calibri"/>
                        </a:rPr>
                        <a:t>24</a:t>
                      </a:r>
                      <a:r>
                        <a:rPr sz="1400" b="1" strike="noStrike" spc="-25" dirty="0">
                          <a:latin typeface="Calibri"/>
                          <a:cs typeface="Calibri"/>
                        </a:rPr>
                        <a:t> </a:t>
                      </a:r>
                      <a:r>
                        <a:rPr sz="1400" b="1" strike="noStrike" dirty="0">
                          <a:solidFill>
                            <a:srgbClr val="FF0000"/>
                          </a:solidFill>
                          <a:latin typeface="Calibri"/>
                          <a:cs typeface="Calibri"/>
                        </a:rPr>
                        <a:t>96</a:t>
                      </a:r>
                      <a:r>
                        <a:rPr sz="1400" b="1" strike="noStrike" spc="-5" dirty="0">
                          <a:solidFill>
                            <a:srgbClr val="FF0000"/>
                          </a:solidFill>
                          <a:latin typeface="Calibri"/>
                          <a:cs typeface="Calibri"/>
                        </a:rPr>
                        <a:t> </a:t>
                      </a:r>
                      <a:r>
                        <a:rPr sz="1400" b="1" strike="noStrike" spc="-25" dirty="0">
                          <a:solidFill>
                            <a:srgbClr val="FF0000"/>
                          </a:solidFill>
                          <a:latin typeface="Calibri"/>
                          <a:cs typeface="Calibri"/>
                        </a:rPr>
                        <a:t>hr.</a:t>
                      </a:r>
                      <a:endParaRPr sz="1400">
                        <a:latin typeface="Calibri"/>
                        <a:cs typeface="Calibri"/>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400" b="1" dirty="0">
                          <a:latin typeface="Calibri"/>
                          <a:cs typeface="Calibri"/>
                        </a:rPr>
                        <a:t>As</a:t>
                      </a:r>
                      <a:r>
                        <a:rPr sz="1400" b="1" spc="-5" dirty="0">
                          <a:latin typeface="Calibri"/>
                          <a:cs typeface="Calibri"/>
                        </a:rPr>
                        <a:t> </a:t>
                      </a:r>
                      <a:r>
                        <a:rPr sz="1400" b="1" spc="-10" dirty="0">
                          <a:latin typeface="Calibri"/>
                          <a:cs typeface="Calibri"/>
                        </a:rPr>
                        <a:t>above</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249554" indent="-635">
                        <a:lnSpc>
                          <a:spcPct val="100000"/>
                        </a:lnSpc>
                        <a:spcBef>
                          <a:spcPts val="265"/>
                        </a:spcBef>
                      </a:pPr>
                      <a:r>
                        <a:rPr sz="1400" b="1" spc="-10" dirty="0">
                          <a:latin typeface="Calibri"/>
                          <a:cs typeface="Calibri"/>
                        </a:rPr>
                        <a:t>Tubing</a:t>
                      </a:r>
                      <a:r>
                        <a:rPr sz="1400" b="1" spc="-30" dirty="0">
                          <a:latin typeface="Calibri"/>
                          <a:cs typeface="Calibri"/>
                        </a:rPr>
                        <a:t> </a:t>
                      </a:r>
                      <a:r>
                        <a:rPr sz="1400" b="1" dirty="0">
                          <a:latin typeface="Calibri"/>
                          <a:cs typeface="Calibri"/>
                        </a:rPr>
                        <a:t>with</a:t>
                      </a:r>
                      <a:r>
                        <a:rPr sz="1400" b="1" spc="-10" dirty="0">
                          <a:latin typeface="Calibri"/>
                          <a:cs typeface="Calibri"/>
                        </a:rPr>
                        <a:t> transducers</a:t>
                      </a:r>
                      <a:r>
                        <a:rPr sz="1400" b="1" spc="-35" dirty="0">
                          <a:latin typeface="Calibri"/>
                          <a:cs typeface="Calibri"/>
                        </a:rPr>
                        <a:t> </a:t>
                      </a:r>
                      <a:r>
                        <a:rPr sz="1400" b="1" dirty="0">
                          <a:latin typeface="Calibri"/>
                          <a:cs typeface="Calibri"/>
                        </a:rPr>
                        <a:t>at</a:t>
                      </a:r>
                      <a:r>
                        <a:rPr sz="1400" b="1" spc="-10" dirty="0">
                          <a:latin typeface="Calibri"/>
                          <a:cs typeface="Calibri"/>
                        </a:rPr>
                        <a:t> </a:t>
                      </a:r>
                      <a:r>
                        <a:rPr sz="1400" b="1" strike="sngStrike" dirty="0">
                          <a:latin typeface="Calibri"/>
                          <a:cs typeface="Calibri"/>
                        </a:rPr>
                        <a:t>72</a:t>
                      </a:r>
                      <a:r>
                        <a:rPr sz="1400" b="1" strike="sngStrike" spc="10" dirty="0">
                          <a:latin typeface="Calibri"/>
                          <a:cs typeface="Calibri"/>
                        </a:rPr>
                        <a:t> </a:t>
                      </a:r>
                      <a:r>
                        <a:rPr sz="1400" b="1" strike="noStrike" spc="-25" dirty="0">
                          <a:solidFill>
                            <a:srgbClr val="FF0000"/>
                          </a:solidFill>
                          <a:latin typeface="Calibri"/>
                          <a:cs typeface="Calibri"/>
                        </a:rPr>
                        <a:t>96 hr.</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5"/>
                        </a:spcBef>
                      </a:pPr>
                      <a:r>
                        <a:rPr sz="1400" b="1" dirty="0">
                          <a:latin typeface="Calibri"/>
                          <a:cs typeface="Calibri"/>
                        </a:rPr>
                        <a:t>As</a:t>
                      </a:r>
                      <a:r>
                        <a:rPr sz="1400" b="1" spc="-5" dirty="0">
                          <a:latin typeface="Calibri"/>
                          <a:cs typeface="Calibri"/>
                        </a:rPr>
                        <a:t> </a:t>
                      </a:r>
                      <a:r>
                        <a:rPr sz="1400" b="1" spc="-10" dirty="0">
                          <a:latin typeface="Calibri"/>
                          <a:cs typeface="Calibri"/>
                        </a:rPr>
                        <a:t>above</a:t>
                      </a:r>
                      <a:endParaRPr sz="1400">
                        <a:latin typeface="Calibri"/>
                        <a:cs typeface="Calibri"/>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996315">
                <a:tc>
                  <a:txBody>
                    <a:bodyPr/>
                    <a:lstStyle/>
                    <a:p>
                      <a:pPr marL="91440">
                        <a:lnSpc>
                          <a:spcPct val="100000"/>
                        </a:lnSpc>
                        <a:spcBef>
                          <a:spcPts val="270"/>
                        </a:spcBef>
                      </a:pPr>
                      <a:r>
                        <a:rPr sz="1350" b="1" spc="-25" dirty="0">
                          <a:latin typeface="Calibri"/>
                          <a:cs typeface="Calibri"/>
                        </a:rPr>
                        <a:t>CVC</a:t>
                      </a:r>
                      <a:endParaRPr sz="135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70"/>
                        </a:spcBef>
                      </a:pPr>
                      <a:r>
                        <a:rPr sz="1350" b="1" dirty="0">
                          <a:latin typeface="Calibri"/>
                          <a:cs typeface="Calibri"/>
                        </a:rPr>
                        <a:t>Not</a:t>
                      </a:r>
                      <a:r>
                        <a:rPr sz="1350" b="1" spc="-30" dirty="0">
                          <a:latin typeface="Calibri"/>
                          <a:cs typeface="Calibri"/>
                        </a:rPr>
                        <a:t> </a:t>
                      </a:r>
                      <a:r>
                        <a:rPr sz="1350" b="1" spc="-10" dirty="0">
                          <a:latin typeface="Calibri"/>
                          <a:cs typeface="Calibri"/>
                        </a:rPr>
                        <a:t>routine</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50" b="1" dirty="0">
                          <a:latin typeface="Calibri"/>
                          <a:cs typeface="Calibri"/>
                        </a:rPr>
                        <a:t>Gauze:</a:t>
                      </a:r>
                      <a:r>
                        <a:rPr sz="1350" b="1" spc="-50" dirty="0">
                          <a:latin typeface="Calibri"/>
                          <a:cs typeface="Calibri"/>
                        </a:rPr>
                        <a:t> </a:t>
                      </a:r>
                      <a:r>
                        <a:rPr sz="1350" b="1" dirty="0">
                          <a:latin typeface="Calibri"/>
                          <a:cs typeface="Calibri"/>
                        </a:rPr>
                        <a:t>q2</a:t>
                      </a:r>
                      <a:r>
                        <a:rPr sz="1350" b="1" spc="-40" dirty="0">
                          <a:latin typeface="Calibri"/>
                          <a:cs typeface="Calibri"/>
                        </a:rPr>
                        <a:t> </a:t>
                      </a:r>
                      <a:r>
                        <a:rPr sz="1350" b="1" spc="-10" dirty="0">
                          <a:latin typeface="Calibri"/>
                          <a:cs typeface="Calibri"/>
                        </a:rPr>
                        <a:t>days</a:t>
                      </a:r>
                      <a:r>
                        <a:rPr sz="1350" b="1" spc="-10" dirty="0">
                          <a:solidFill>
                            <a:srgbClr val="FF0000"/>
                          </a:solidFill>
                          <a:latin typeface="Calibri"/>
                          <a:cs typeface="Calibri"/>
                        </a:rPr>
                        <a:t>**</a:t>
                      </a:r>
                      <a:endParaRPr sz="1350">
                        <a:latin typeface="Calibri"/>
                        <a:cs typeface="Calibri"/>
                      </a:endParaRPr>
                    </a:p>
                    <a:p>
                      <a:pPr marL="91440" marR="358775">
                        <a:lnSpc>
                          <a:spcPct val="100000"/>
                        </a:lnSpc>
                        <a:spcBef>
                          <a:spcPts val="325"/>
                        </a:spcBef>
                      </a:pPr>
                      <a:r>
                        <a:rPr sz="1350" b="1" spc="-20" dirty="0">
                          <a:latin typeface="Calibri"/>
                          <a:cs typeface="Calibri"/>
                        </a:rPr>
                        <a:t>Transparent:</a:t>
                      </a:r>
                      <a:r>
                        <a:rPr sz="1350" b="1" spc="-45" dirty="0">
                          <a:latin typeface="Calibri"/>
                          <a:cs typeface="Calibri"/>
                        </a:rPr>
                        <a:t> </a:t>
                      </a:r>
                      <a:r>
                        <a:rPr sz="1350" b="1" dirty="0">
                          <a:latin typeface="Calibri"/>
                          <a:cs typeface="Calibri"/>
                        </a:rPr>
                        <a:t>q7 days</a:t>
                      </a:r>
                      <a:r>
                        <a:rPr sz="1350" b="1" spc="-30" dirty="0">
                          <a:latin typeface="Calibri"/>
                          <a:cs typeface="Calibri"/>
                        </a:rPr>
                        <a:t> </a:t>
                      </a:r>
                      <a:r>
                        <a:rPr sz="1350" b="1" spc="-25" dirty="0">
                          <a:latin typeface="Calibri"/>
                          <a:cs typeface="Calibri"/>
                        </a:rPr>
                        <a:t>on </a:t>
                      </a:r>
                      <a:r>
                        <a:rPr sz="1350" b="1" spc="-10" dirty="0">
                          <a:latin typeface="Calibri"/>
                          <a:cs typeface="Calibri"/>
                        </a:rPr>
                        <a:t>short-</a:t>
                      </a:r>
                      <a:r>
                        <a:rPr sz="1350" b="1" spc="-20" dirty="0">
                          <a:latin typeface="Calibri"/>
                          <a:cs typeface="Calibri"/>
                        </a:rPr>
                        <a:t>term</a:t>
                      </a:r>
                      <a:endParaRPr sz="1350">
                        <a:latin typeface="Calibri"/>
                        <a:cs typeface="Calibri"/>
                      </a:endParaRPr>
                    </a:p>
                    <a:p>
                      <a:pPr marL="91440">
                        <a:lnSpc>
                          <a:spcPct val="100000"/>
                        </a:lnSpc>
                        <a:spcBef>
                          <a:spcPts val="325"/>
                        </a:spcBef>
                      </a:pPr>
                      <a:r>
                        <a:rPr sz="1350" b="1" dirty="0">
                          <a:latin typeface="Calibri"/>
                          <a:cs typeface="Calibri"/>
                        </a:rPr>
                        <a:t>&amp;</a:t>
                      </a:r>
                      <a:r>
                        <a:rPr sz="1350" b="1" spc="-15" dirty="0">
                          <a:latin typeface="Calibri"/>
                          <a:cs typeface="Calibri"/>
                        </a:rPr>
                        <a:t> </a:t>
                      </a:r>
                      <a:r>
                        <a:rPr sz="1350" b="1" dirty="0">
                          <a:latin typeface="Calibri"/>
                          <a:cs typeface="Calibri"/>
                        </a:rPr>
                        <a:t>as</a:t>
                      </a:r>
                      <a:r>
                        <a:rPr sz="1350" b="1" spc="-20" dirty="0">
                          <a:latin typeface="Calibri"/>
                          <a:cs typeface="Calibri"/>
                        </a:rPr>
                        <a:t> </a:t>
                      </a:r>
                      <a:r>
                        <a:rPr sz="1350" b="1" spc="-10" dirty="0">
                          <a:latin typeface="Calibri"/>
                          <a:cs typeface="Calibri"/>
                        </a:rPr>
                        <a:t>above</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marR="85090">
                        <a:lnSpc>
                          <a:spcPct val="100000"/>
                        </a:lnSpc>
                        <a:spcBef>
                          <a:spcPts val="270"/>
                        </a:spcBef>
                      </a:pPr>
                      <a:r>
                        <a:rPr sz="1350" b="1" spc="-10" dirty="0">
                          <a:latin typeface="Calibri"/>
                          <a:cs typeface="Calibri"/>
                        </a:rPr>
                        <a:t>Tubing</a:t>
                      </a:r>
                      <a:r>
                        <a:rPr sz="1350" b="1" spc="-50" dirty="0">
                          <a:latin typeface="Calibri"/>
                          <a:cs typeface="Calibri"/>
                        </a:rPr>
                        <a:t> </a:t>
                      </a:r>
                      <a:r>
                        <a:rPr sz="1350" b="1" dirty="0">
                          <a:latin typeface="Calibri"/>
                          <a:cs typeface="Calibri"/>
                        </a:rPr>
                        <a:t>&amp;</a:t>
                      </a:r>
                      <a:r>
                        <a:rPr sz="1350" b="1" spc="-20" dirty="0">
                          <a:latin typeface="Calibri"/>
                          <a:cs typeface="Calibri"/>
                        </a:rPr>
                        <a:t> </a:t>
                      </a:r>
                      <a:r>
                        <a:rPr sz="1350" b="1" dirty="0">
                          <a:latin typeface="Calibri"/>
                          <a:cs typeface="Calibri"/>
                        </a:rPr>
                        <a:t>add-ons</a:t>
                      </a:r>
                      <a:r>
                        <a:rPr sz="1350" b="1" spc="-50" dirty="0">
                          <a:latin typeface="Calibri"/>
                          <a:cs typeface="Calibri"/>
                        </a:rPr>
                        <a:t> </a:t>
                      </a:r>
                      <a:r>
                        <a:rPr sz="1350" b="1" dirty="0">
                          <a:latin typeface="Calibri"/>
                          <a:cs typeface="Calibri"/>
                        </a:rPr>
                        <a:t>min.</a:t>
                      </a:r>
                      <a:r>
                        <a:rPr sz="1350" b="1" spc="-15" dirty="0">
                          <a:latin typeface="Calibri"/>
                          <a:cs typeface="Calibri"/>
                        </a:rPr>
                        <a:t> </a:t>
                      </a:r>
                      <a:r>
                        <a:rPr sz="1350" b="1" strike="sngStrike" dirty="0">
                          <a:latin typeface="Calibri"/>
                          <a:cs typeface="Calibri"/>
                        </a:rPr>
                        <a:t>72</a:t>
                      </a:r>
                      <a:r>
                        <a:rPr sz="1350" b="1" strike="noStrike" spc="-15" dirty="0">
                          <a:latin typeface="Calibri"/>
                          <a:cs typeface="Calibri"/>
                        </a:rPr>
                        <a:t> </a:t>
                      </a:r>
                      <a:r>
                        <a:rPr sz="1350" b="1" strike="noStrike" dirty="0">
                          <a:solidFill>
                            <a:srgbClr val="FF0000"/>
                          </a:solidFill>
                          <a:latin typeface="Calibri"/>
                          <a:cs typeface="Calibri"/>
                        </a:rPr>
                        <a:t>96</a:t>
                      </a:r>
                      <a:r>
                        <a:rPr sz="1350" b="1" strike="noStrike" spc="-5" dirty="0">
                          <a:solidFill>
                            <a:srgbClr val="FF0000"/>
                          </a:solidFill>
                          <a:latin typeface="Calibri"/>
                          <a:cs typeface="Calibri"/>
                        </a:rPr>
                        <a:t> </a:t>
                      </a:r>
                      <a:r>
                        <a:rPr sz="1350" b="1" strike="noStrike" spc="-40" dirty="0">
                          <a:solidFill>
                            <a:srgbClr val="FF0000"/>
                          </a:solidFill>
                          <a:latin typeface="Calibri"/>
                          <a:cs typeface="Calibri"/>
                        </a:rPr>
                        <a:t>hr.</a:t>
                      </a:r>
                      <a:r>
                        <a:rPr sz="1350" b="1" strike="noStrike" spc="-30" dirty="0">
                          <a:solidFill>
                            <a:srgbClr val="FF0000"/>
                          </a:solidFill>
                          <a:latin typeface="Calibri"/>
                          <a:cs typeface="Calibri"/>
                        </a:rPr>
                        <a:t> </a:t>
                      </a:r>
                      <a:r>
                        <a:rPr sz="1350" b="1" strike="noStrike" spc="-25" dirty="0">
                          <a:solidFill>
                            <a:srgbClr val="FF0000"/>
                          </a:solidFill>
                          <a:latin typeface="Calibri"/>
                          <a:cs typeface="Calibri"/>
                        </a:rPr>
                        <a:t>and </a:t>
                      </a:r>
                      <a:r>
                        <a:rPr sz="1350" b="1" strike="noStrike" dirty="0">
                          <a:solidFill>
                            <a:srgbClr val="FF0000"/>
                          </a:solidFill>
                          <a:latin typeface="Calibri"/>
                          <a:cs typeface="Calibri"/>
                        </a:rPr>
                        <a:t>at</a:t>
                      </a:r>
                      <a:r>
                        <a:rPr sz="1350" b="1" strike="noStrike" spc="-40" dirty="0">
                          <a:solidFill>
                            <a:srgbClr val="FF0000"/>
                          </a:solidFill>
                          <a:latin typeface="Calibri"/>
                          <a:cs typeface="Calibri"/>
                        </a:rPr>
                        <a:t> </a:t>
                      </a:r>
                      <a:r>
                        <a:rPr sz="1350" b="1" strike="noStrike" dirty="0">
                          <a:solidFill>
                            <a:srgbClr val="FF0000"/>
                          </a:solidFill>
                          <a:latin typeface="Calibri"/>
                          <a:cs typeface="Calibri"/>
                        </a:rPr>
                        <a:t>least</a:t>
                      </a:r>
                      <a:r>
                        <a:rPr sz="1350" b="1" strike="noStrike" spc="-50" dirty="0">
                          <a:solidFill>
                            <a:srgbClr val="FF0000"/>
                          </a:solidFill>
                          <a:latin typeface="Calibri"/>
                          <a:cs typeface="Calibri"/>
                        </a:rPr>
                        <a:t> </a:t>
                      </a:r>
                      <a:r>
                        <a:rPr sz="1350" b="1" strike="noStrike" dirty="0">
                          <a:solidFill>
                            <a:srgbClr val="FF0000"/>
                          </a:solidFill>
                          <a:latin typeface="Calibri"/>
                          <a:cs typeface="Calibri"/>
                        </a:rPr>
                        <a:t>q</a:t>
                      </a:r>
                      <a:r>
                        <a:rPr sz="1350" b="1" strike="noStrike" spc="-10" dirty="0">
                          <a:solidFill>
                            <a:srgbClr val="FF0000"/>
                          </a:solidFill>
                          <a:latin typeface="Calibri"/>
                          <a:cs typeface="Calibri"/>
                        </a:rPr>
                        <a:t> </a:t>
                      </a:r>
                      <a:r>
                        <a:rPr sz="1350" b="1" strike="noStrike" dirty="0">
                          <a:solidFill>
                            <a:srgbClr val="FF0000"/>
                          </a:solidFill>
                          <a:latin typeface="Calibri"/>
                          <a:cs typeface="Calibri"/>
                        </a:rPr>
                        <a:t>7</a:t>
                      </a:r>
                      <a:r>
                        <a:rPr sz="1350" b="1" strike="noStrike" spc="-15" dirty="0">
                          <a:solidFill>
                            <a:srgbClr val="FF0000"/>
                          </a:solidFill>
                          <a:latin typeface="Calibri"/>
                          <a:cs typeface="Calibri"/>
                        </a:rPr>
                        <a:t> </a:t>
                      </a:r>
                      <a:r>
                        <a:rPr sz="1350" b="1" strike="noStrike" spc="-20" dirty="0">
                          <a:solidFill>
                            <a:srgbClr val="FF0000"/>
                          </a:solidFill>
                          <a:latin typeface="Calibri"/>
                          <a:cs typeface="Calibri"/>
                        </a:rPr>
                        <a:t>days</a:t>
                      </a:r>
                      <a:endParaRPr sz="1350">
                        <a:latin typeface="Calibri"/>
                        <a:cs typeface="Calibri"/>
                      </a:endParaRPr>
                    </a:p>
                    <a:p>
                      <a:pPr marL="90805">
                        <a:lnSpc>
                          <a:spcPct val="100000"/>
                        </a:lnSpc>
                        <a:spcBef>
                          <a:spcPts val="325"/>
                        </a:spcBef>
                      </a:pPr>
                      <a:r>
                        <a:rPr sz="1350" b="1" dirty="0">
                          <a:latin typeface="Calibri"/>
                          <a:cs typeface="Calibri"/>
                        </a:rPr>
                        <a:t>Bloods</a:t>
                      </a:r>
                      <a:r>
                        <a:rPr sz="1350" b="1" spc="-25" dirty="0">
                          <a:latin typeface="Calibri"/>
                          <a:cs typeface="Calibri"/>
                        </a:rPr>
                        <a:t> </a:t>
                      </a:r>
                      <a:r>
                        <a:rPr sz="1350" b="1" dirty="0">
                          <a:latin typeface="Calibri"/>
                          <a:cs typeface="Calibri"/>
                        </a:rPr>
                        <a:t>&amp;</a:t>
                      </a:r>
                      <a:r>
                        <a:rPr sz="1350" b="1" spc="-15" dirty="0">
                          <a:latin typeface="Calibri"/>
                          <a:cs typeface="Calibri"/>
                        </a:rPr>
                        <a:t> </a:t>
                      </a:r>
                      <a:r>
                        <a:rPr sz="1350" b="1" dirty="0">
                          <a:latin typeface="Calibri"/>
                          <a:cs typeface="Calibri"/>
                        </a:rPr>
                        <a:t>lipids</a:t>
                      </a:r>
                      <a:r>
                        <a:rPr sz="1350" b="1" spc="-25" dirty="0">
                          <a:latin typeface="Calibri"/>
                          <a:cs typeface="Calibri"/>
                        </a:rPr>
                        <a:t> </a:t>
                      </a:r>
                      <a:r>
                        <a:rPr sz="1350" b="1" dirty="0">
                          <a:latin typeface="Calibri"/>
                          <a:cs typeface="Calibri"/>
                        </a:rPr>
                        <a:t>in</a:t>
                      </a:r>
                      <a:r>
                        <a:rPr sz="1350" b="1" spc="-15" dirty="0">
                          <a:latin typeface="Calibri"/>
                          <a:cs typeface="Calibri"/>
                        </a:rPr>
                        <a:t> </a:t>
                      </a:r>
                      <a:r>
                        <a:rPr sz="1350" b="1" dirty="0">
                          <a:latin typeface="Calibri"/>
                          <a:cs typeface="Calibri"/>
                        </a:rPr>
                        <a:t>24 </a:t>
                      </a:r>
                      <a:r>
                        <a:rPr sz="1350" b="1" spc="-25" dirty="0">
                          <a:latin typeface="Calibri"/>
                          <a:cs typeface="Calibri"/>
                        </a:rPr>
                        <a:t>hr.</a:t>
                      </a:r>
                      <a:endParaRPr sz="135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50" b="1" dirty="0">
                          <a:latin typeface="Calibri"/>
                          <a:cs typeface="Calibri"/>
                        </a:rPr>
                        <a:t>No</a:t>
                      </a:r>
                      <a:r>
                        <a:rPr sz="1350" b="1" spc="-35" dirty="0">
                          <a:latin typeface="Calibri"/>
                          <a:cs typeface="Calibri"/>
                        </a:rPr>
                        <a:t> </a:t>
                      </a:r>
                      <a:r>
                        <a:rPr sz="1350" b="1" spc="-10" dirty="0">
                          <a:latin typeface="Calibri"/>
                          <a:cs typeface="Calibri"/>
                        </a:rPr>
                        <a:t>recs.</a:t>
                      </a:r>
                      <a:endParaRPr sz="1350">
                        <a:latin typeface="Calibri"/>
                        <a:cs typeface="Calibri"/>
                      </a:endParaRPr>
                    </a:p>
                    <a:p>
                      <a:pPr marL="91440">
                        <a:lnSpc>
                          <a:spcPct val="100000"/>
                        </a:lnSpc>
                        <a:spcBef>
                          <a:spcPts val="325"/>
                        </a:spcBef>
                      </a:pPr>
                      <a:r>
                        <a:rPr sz="1350" b="1" dirty="0">
                          <a:latin typeface="Calibri"/>
                          <a:cs typeface="Calibri"/>
                        </a:rPr>
                        <a:t>Lipid</a:t>
                      </a:r>
                      <a:r>
                        <a:rPr sz="1350" b="1" spc="-5" dirty="0">
                          <a:latin typeface="Calibri"/>
                          <a:cs typeface="Calibri"/>
                        </a:rPr>
                        <a:t> </a:t>
                      </a:r>
                      <a:r>
                        <a:rPr sz="1350" b="1" spc="-10" dirty="0">
                          <a:latin typeface="Calibri"/>
                          <a:cs typeface="Calibri"/>
                        </a:rPr>
                        <a:t>containing</a:t>
                      </a:r>
                      <a:r>
                        <a:rPr sz="1350" b="1" spc="-40" dirty="0">
                          <a:latin typeface="Calibri"/>
                          <a:cs typeface="Calibri"/>
                        </a:rPr>
                        <a:t> </a:t>
                      </a:r>
                      <a:r>
                        <a:rPr sz="1350" b="1" dirty="0">
                          <a:latin typeface="Calibri"/>
                          <a:cs typeface="Calibri"/>
                        </a:rPr>
                        <a:t>in</a:t>
                      </a:r>
                      <a:r>
                        <a:rPr sz="1350" b="1" spc="10" dirty="0">
                          <a:latin typeface="Calibri"/>
                          <a:cs typeface="Calibri"/>
                        </a:rPr>
                        <a:t> </a:t>
                      </a:r>
                      <a:r>
                        <a:rPr sz="1350" b="1" dirty="0">
                          <a:latin typeface="Calibri"/>
                          <a:cs typeface="Calibri"/>
                        </a:rPr>
                        <a:t>24</a:t>
                      </a:r>
                      <a:r>
                        <a:rPr sz="1350" b="1" spc="5" dirty="0">
                          <a:latin typeface="Calibri"/>
                          <a:cs typeface="Calibri"/>
                        </a:rPr>
                        <a:t> </a:t>
                      </a:r>
                      <a:r>
                        <a:rPr sz="1350" b="1" spc="-25" dirty="0">
                          <a:latin typeface="Calibri"/>
                          <a:cs typeface="Calibri"/>
                        </a:rPr>
                        <a:t>hr.</a:t>
                      </a:r>
                      <a:endParaRPr sz="135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r h="316865">
                <a:tc>
                  <a:txBody>
                    <a:bodyPr/>
                    <a:lstStyle/>
                    <a:p>
                      <a:pPr marL="91440">
                        <a:lnSpc>
                          <a:spcPct val="100000"/>
                        </a:lnSpc>
                        <a:spcBef>
                          <a:spcPts val="270"/>
                        </a:spcBef>
                      </a:pPr>
                      <a:r>
                        <a:rPr sz="1300" b="1" spc="-30" dirty="0">
                          <a:latin typeface="Calibri"/>
                          <a:cs typeface="Calibri"/>
                        </a:rPr>
                        <a:t>PA</a:t>
                      </a:r>
                      <a:r>
                        <a:rPr sz="1300" b="1" spc="-35" dirty="0">
                          <a:latin typeface="Calibri"/>
                          <a:cs typeface="Calibri"/>
                        </a:rPr>
                        <a:t> </a:t>
                      </a:r>
                      <a:r>
                        <a:rPr sz="1300" b="1" spc="-10" dirty="0">
                          <a:latin typeface="Calibri"/>
                          <a:cs typeface="Calibri"/>
                        </a:rPr>
                        <a:t>catheter</a:t>
                      </a:r>
                      <a:endParaRPr sz="130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00" b="1" dirty="0">
                          <a:latin typeface="Calibri"/>
                          <a:cs typeface="Calibri"/>
                        </a:rPr>
                        <a:t>Not</a:t>
                      </a:r>
                      <a:r>
                        <a:rPr sz="1300" b="1" spc="-15" dirty="0">
                          <a:latin typeface="Calibri"/>
                          <a:cs typeface="Calibri"/>
                        </a:rPr>
                        <a:t> </a:t>
                      </a:r>
                      <a:r>
                        <a:rPr sz="1300" b="1" spc="-10" dirty="0">
                          <a:latin typeface="Calibri"/>
                          <a:cs typeface="Calibri"/>
                        </a:rPr>
                        <a:t>routine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r h="288925">
                <a:tc>
                  <a:txBody>
                    <a:bodyPr/>
                    <a:lstStyle/>
                    <a:p>
                      <a:pPr>
                        <a:lnSpc>
                          <a:spcPct val="100000"/>
                        </a:lnSpc>
                      </a:pPr>
                      <a:endParaRPr sz="14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562C1"/>
                    </a:solidFill>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562C1"/>
                    </a:solidFill>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562C1"/>
                    </a:solidFill>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562C1"/>
                    </a:solidFill>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0562C1"/>
                    </a:solidFill>
                  </a:tcPr>
                </a:tc>
                <a:extLst>
                  <a:ext uri="{0D108BD9-81ED-4DB2-BD59-A6C34878D82A}">
                    <a16:rowId xmlns:a16="http://schemas.microsoft.com/office/drawing/2014/main" xmlns="" val="10006"/>
                  </a:ext>
                </a:extLst>
              </a:tr>
              <a:tr h="307340">
                <a:tc>
                  <a:txBody>
                    <a:bodyPr/>
                    <a:lstStyle/>
                    <a:p>
                      <a:pPr marL="90805">
                        <a:lnSpc>
                          <a:spcPct val="100000"/>
                        </a:lnSpc>
                        <a:spcBef>
                          <a:spcPts val="270"/>
                        </a:spcBef>
                      </a:pPr>
                      <a:r>
                        <a:rPr sz="1300" b="1" dirty="0">
                          <a:latin typeface="Calibri"/>
                          <a:cs typeface="Calibri"/>
                        </a:rPr>
                        <a:t>PICC</a:t>
                      </a:r>
                      <a:r>
                        <a:rPr sz="1300" b="1" spc="-25" dirty="0">
                          <a:latin typeface="Calibri"/>
                          <a:cs typeface="Calibri"/>
                        </a:rPr>
                        <a:t> </a:t>
                      </a:r>
                      <a:r>
                        <a:rPr sz="1300" b="1" spc="-20" dirty="0">
                          <a:latin typeface="Calibri"/>
                          <a:cs typeface="Calibri"/>
                        </a:rPr>
                        <a:t>Line</a:t>
                      </a:r>
                      <a:endParaRPr sz="130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a:lnSpc>
                          <a:spcPct val="100000"/>
                        </a:lnSpc>
                        <a:spcBef>
                          <a:spcPts val="270"/>
                        </a:spcBef>
                      </a:pPr>
                      <a:r>
                        <a:rPr sz="1300" b="1" dirty="0">
                          <a:latin typeface="Calibri"/>
                          <a:cs typeface="Calibri"/>
                        </a:rPr>
                        <a:t>Not</a:t>
                      </a:r>
                      <a:r>
                        <a:rPr sz="1300" b="1" spc="-15" dirty="0">
                          <a:latin typeface="Calibri"/>
                          <a:cs typeface="Calibri"/>
                        </a:rPr>
                        <a:t> </a:t>
                      </a:r>
                      <a:r>
                        <a:rPr sz="1300" b="1" spc="-10" dirty="0">
                          <a:latin typeface="Calibri"/>
                          <a:cs typeface="Calibri"/>
                        </a:rPr>
                        <a:t>routine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a:txBody>
                    <a:bodyPr/>
                    <a:lstStyle/>
                    <a:p>
                      <a:pPr marL="91440">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a:txBody>
                    <a:bodyPr/>
                    <a:lstStyle/>
                    <a:p>
                      <a:pPr marL="90805">
                        <a:lnSpc>
                          <a:spcPct val="100000"/>
                        </a:lnSpc>
                        <a:spcBef>
                          <a:spcPts val="270"/>
                        </a:spcBef>
                      </a:pPr>
                      <a:r>
                        <a:rPr sz="1300" b="1" dirty="0">
                          <a:latin typeface="Calibri"/>
                          <a:cs typeface="Calibri"/>
                        </a:rPr>
                        <a:t>As</a:t>
                      </a:r>
                      <a:r>
                        <a:rPr sz="1300" b="1" spc="-25" dirty="0">
                          <a:latin typeface="Calibri"/>
                          <a:cs typeface="Calibri"/>
                        </a:rPr>
                        <a:t> </a:t>
                      </a:r>
                      <a:r>
                        <a:rPr sz="1300" b="1" spc="-10" dirty="0">
                          <a:latin typeface="Calibri"/>
                          <a:cs typeface="Calibri"/>
                        </a:rPr>
                        <a:t>above</a:t>
                      </a:r>
                      <a:endParaRPr sz="130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FF"/>
                    </a:solidFill>
                  </a:tcPr>
                </a:tc>
                <a:extLst>
                  <a:ext uri="{0D108BD9-81ED-4DB2-BD59-A6C34878D82A}">
                    <a16:rowId xmlns:a16="http://schemas.microsoft.com/office/drawing/2014/main" xmlns="" val="10007"/>
                  </a:ext>
                </a:extLst>
              </a:tr>
            </a:tbl>
          </a:graphicData>
        </a:graphic>
      </p:graphicFrame>
      <p:pic>
        <p:nvPicPr>
          <p:cNvPr id="5" name="object 5"/>
          <p:cNvPicPr/>
          <p:nvPr/>
        </p:nvPicPr>
        <p:blipFill>
          <a:blip r:embed="rId3" cstate="print"/>
          <a:stretch>
            <a:fillRect/>
          </a:stretch>
        </p:blipFill>
        <p:spPr>
          <a:xfrm>
            <a:off x="10824971" y="108216"/>
            <a:ext cx="1223759" cy="1223759"/>
          </a:xfrm>
          <a:prstGeom prst="rect">
            <a:avLst/>
          </a:prstGeom>
        </p:spPr>
      </p:pic>
      <p:sp>
        <p:nvSpPr>
          <p:cNvPr id="6" name="object 6"/>
          <p:cNvSpPr txBox="1"/>
          <p:nvPr/>
        </p:nvSpPr>
        <p:spPr>
          <a:xfrm>
            <a:off x="2078667" y="662331"/>
            <a:ext cx="6031230" cy="467995"/>
          </a:xfrm>
          <a:prstGeom prst="rect">
            <a:avLst/>
          </a:prstGeom>
        </p:spPr>
        <p:txBody>
          <a:bodyPr vert="horz" wrap="square" lIns="0" tIns="12700" rIns="0" bIns="0" rtlCol="0">
            <a:spAutoFit/>
          </a:bodyPr>
          <a:lstStyle/>
          <a:p>
            <a:pPr marL="12700" marR="0" lvl="0" indent="0" defTabSz="914400" eaLnBrk="1" fontAlgn="auto" latinLnBrk="0" hangingPunct="1">
              <a:lnSpc>
                <a:spcPts val="1380"/>
              </a:lnSpc>
              <a:spcBef>
                <a:spcPts val="10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Calibri Light"/>
                <a:cs typeface="Calibri Light"/>
              </a:rPr>
              <a:t>MMWR</a:t>
            </a:r>
            <a:r>
              <a:rPr kumimoji="0" sz="1200" b="0" i="0" u="none" strike="noStrike" kern="0" cap="none" spc="-70" normalizeH="0" baseline="0" noProof="0" dirty="0">
                <a:ln>
                  <a:noFill/>
                </a:ln>
                <a:solidFill>
                  <a:sysClr val="windowText" lastClr="000000"/>
                </a:solidFill>
                <a:effectLst/>
                <a:uLnTx/>
                <a:uFillTx/>
                <a:latin typeface="Calibri Light"/>
                <a:cs typeface="Calibri Light"/>
              </a:rPr>
              <a:t> </a:t>
            </a:r>
            <a:r>
              <a:rPr kumimoji="0" sz="1200" b="0" i="0" u="none" strike="noStrike" kern="0" cap="none" spc="-20" normalizeH="0" baseline="0" noProof="0" dirty="0">
                <a:ln>
                  <a:noFill/>
                </a:ln>
                <a:solidFill>
                  <a:sysClr val="windowText" lastClr="000000"/>
                </a:solidFill>
                <a:effectLst/>
                <a:uLnTx/>
                <a:uFillTx/>
                <a:latin typeface="Calibri Light"/>
                <a:cs typeface="Calibri Light"/>
              </a:rPr>
              <a:t>Vol.</a:t>
            </a:r>
            <a:r>
              <a:rPr kumimoji="0" sz="1200" b="0" i="0" u="none" strike="noStrike" kern="0" cap="none" spc="-50" normalizeH="0" baseline="0" noProof="0" dirty="0">
                <a:ln>
                  <a:noFill/>
                </a:ln>
                <a:solidFill>
                  <a:sysClr val="windowText" lastClr="000000"/>
                </a:solidFill>
                <a:effectLst/>
                <a:uLnTx/>
                <a:uFillTx/>
                <a:latin typeface="Calibri Light"/>
                <a:cs typeface="Calibri Light"/>
              </a:rPr>
              <a:t> </a:t>
            </a:r>
            <a:r>
              <a:rPr kumimoji="0" sz="1200" b="0" i="0" u="none" strike="noStrike" kern="0" cap="none" spc="-10" normalizeH="0" baseline="0" noProof="0" dirty="0">
                <a:ln>
                  <a:noFill/>
                </a:ln>
                <a:solidFill>
                  <a:sysClr val="windowText" lastClr="000000"/>
                </a:solidFill>
                <a:effectLst/>
                <a:uLnTx/>
                <a:uFillTx/>
                <a:latin typeface="Calibri Light"/>
                <a:cs typeface="Calibri Light"/>
              </a:rPr>
              <a:t>51/No.</a:t>
            </a:r>
            <a:r>
              <a:rPr kumimoji="0" sz="1200" b="0" i="0" u="none" strike="noStrike" kern="0" cap="none" spc="-45" normalizeH="0" baseline="0" noProof="0" dirty="0">
                <a:ln>
                  <a:noFill/>
                </a:ln>
                <a:solidFill>
                  <a:sysClr val="windowText" lastClr="000000"/>
                </a:solidFill>
                <a:effectLst/>
                <a:uLnTx/>
                <a:uFillTx/>
                <a:latin typeface="Calibri Light"/>
                <a:cs typeface="Calibri Light"/>
              </a:rPr>
              <a:t> </a:t>
            </a:r>
            <a:r>
              <a:rPr kumimoji="0" sz="1200" b="0" i="0" u="none" strike="noStrike" kern="0" cap="none" spc="-10" normalizeH="0" baseline="0" noProof="0" dirty="0">
                <a:ln>
                  <a:noFill/>
                </a:ln>
                <a:solidFill>
                  <a:sysClr val="windowText" lastClr="000000"/>
                </a:solidFill>
                <a:effectLst/>
                <a:uLnTx/>
                <a:uFillTx/>
                <a:latin typeface="Calibri Light"/>
                <a:cs typeface="Calibri Light"/>
              </a:rPr>
              <a:t>RR-</a:t>
            </a:r>
            <a:r>
              <a:rPr kumimoji="0" sz="1200" b="0" i="0" u="none" strike="noStrike" kern="0" cap="none" spc="0" normalizeH="0" baseline="0" noProof="0" dirty="0">
                <a:ln>
                  <a:noFill/>
                </a:ln>
                <a:solidFill>
                  <a:sysClr val="windowText" lastClr="000000"/>
                </a:solidFill>
                <a:effectLst/>
                <a:uLnTx/>
                <a:uFillTx/>
                <a:latin typeface="Calibri Light"/>
                <a:cs typeface="Calibri Light"/>
              </a:rPr>
              <a:t>10</a:t>
            </a:r>
            <a:r>
              <a:rPr kumimoji="0" sz="1200" b="0" i="0" u="none" strike="noStrike" kern="0" cap="none" spc="225" normalizeH="0" baseline="0" noProof="0" dirty="0">
                <a:ln>
                  <a:noFill/>
                </a:ln>
                <a:solidFill>
                  <a:sysClr val="windowText" lastClr="000000"/>
                </a:solidFill>
                <a:effectLst/>
                <a:uLnTx/>
                <a:uFillTx/>
                <a:latin typeface="Calibri Light"/>
                <a:cs typeface="Calibri Light"/>
              </a:rPr>
              <a:t> </a:t>
            </a:r>
            <a:r>
              <a:rPr kumimoji="0" sz="1200" b="0" i="0" u="none" strike="noStrike" kern="0" cap="none" spc="-10" normalizeH="0" baseline="0" noProof="0" dirty="0">
                <a:ln>
                  <a:noFill/>
                </a:ln>
                <a:solidFill>
                  <a:sysClr val="windowText" lastClr="000000"/>
                </a:solidFill>
                <a:effectLst/>
                <a:uLnTx/>
                <a:uFillTx/>
                <a:latin typeface="Calibri Light"/>
                <a:cs typeface="Calibri Light"/>
              </a:rPr>
              <a:t>Appendix</a:t>
            </a:r>
            <a:r>
              <a:rPr kumimoji="0" sz="1200" b="0" i="0" u="none" strike="noStrike" kern="0" cap="none" spc="-55" normalizeH="0" baseline="0" noProof="0" dirty="0">
                <a:ln>
                  <a:noFill/>
                </a:ln>
                <a:solidFill>
                  <a:sysClr val="windowText" lastClr="000000"/>
                </a:solidFill>
                <a:effectLst/>
                <a:uLnTx/>
                <a:uFillTx/>
                <a:latin typeface="Calibri Light"/>
                <a:cs typeface="Calibri Light"/>
              </a:rPr>
              <a:t> </a:t>
            </a:r>
            <a:r>
              <a:rPr kumimoji="0" sz="1200" b="0" i="0" u="none" strike="noStrike" kern="0" cap="none" spc="0" normalizeH="0" baseline="0" noProof="0" dirty="0">
                <a:ln>
                  <a:noFill/>
                </a:ln>
                <a:solidFill>
                  <a:sysClr val="windowText" lastClr="000000"/>
                </a:solidFill>
                <a:effectLst/>
                <a:uLnTx/>
                <a:uFillTx/>
                <a:latin typeface="Calibri Light"/>
                <a:cs typeface="Calibri Light"/>
              </a:rPr>
              <a:t>B</a:t>
            </a:r>
            <a:r>
              <a:rPr kumimoji="0" sz="1200" b="0" i="0" u="none" strike="noStrike" kern="0" cap="none" spc="-25" normalizeH="0" baseline="0" noProof="0" dirty="0">
                <a:ln>
                  <a:noFill/>
                </a:ln>
                <a:solidFill>
                  <a:sysClr val="windowText" lastClr="000000"/>
                </a:solidFill>
                <a:effectLst/>
                <a:uLnTx/>
                <a:uFillTx/>
                <a:latin typeface="Calibri Light"/>
                <a:cs typeface="Calibri Light"/>
              </a:rPr>
              <a:t> </a:t>
            </a:r>
            <a:r>
              <a:rPr kumimoji="0" sz="1200" b="0" i="0" u="none" strike="noStrike" kern="0" cap="none" spc="0" normalizeH="0" baseline="0" noProof="0" dirty="0">
                <a:ln>
                  <a:noFill/>
                </a:ln>
                <a:solidFill>
                  <a:sysClr val="windowText" lastClr="000000"/>
                </a:solidFill>
                <a:effectLst/>
                <a:uLnTx/>
                <a:uFillTx/>
                <a:latin typeface="Calibri Light"/>
                <a:cs typeface="Calibri Light"/>
              </a:rPr>
              <a:t>-</a:t>
            </a:r>
            <a:r>
              <a:rPr kumimoji="0" sz="1200" b="0" i="0" u="none" strike="noStrike" kern="0" cap="none" spc="-15" normalizeH="0" baseline="0" noProof="0" dirty="0">
                <a:ln>
                  <a:noFill/>
                </a:ln>
                <a:solidFill>
                  <a:sysClr val="windowText" lastClr="000000"/>
                </a:solidFill>
                <a:effectLst/>
                <a:uLnTx/>
                <a:uFillTx/>
                <a:latin typeface="Calibri Light"/>
                <a:cs typeface="Calibri Light"/>
              </a:rPr>
              <a:t> </a:t>
            </a:r>
            <a:r>
              <a:rPr kumimoji="0" sz="1200" b="0" i="0" u="sng" strike="noStrike" kern="0" cap="none" spc="0" normalizeH="0" baseline="0" noProof="0" dirty="0">
                <a:ln>
                  <a:noFill/>
                </a:ln>
                <a:solidFill>
                  <a:srgbClr val="0562C1"/>
                </a:solidFill>
                <a:effectLst/>
                <a:uLnTx/>
                <a:uFill>
                  <a:solidFill>
                    <a:srgbClr val="0562C1"/>
                  </a:solidFill>
                </a:uFill>
                <a:latin typeface="Calibri Light"/>
                <a:cs typeface="Calibri Light"/>
                <a:hlinkClick r:id="rId4"/>
              </a:rPr>
              <a:t>Erratum:</a:t>
            </a:r>
            <a:r>
              <a:rPr kumimoji="0" sz="1200" b="0" i="0" u="sng" strike="noStrike" kern="0" cap="none" spc="15" normalizeH="0" baseline="0" noProof="0" dirty="0">
                <a:ln>
                  <a:noFill/>
                </a:ln>
                <a:solidFill>
                  <a:srgbClr val="0562C1"/>
                </a:solidFill>
                <a:effectLst/>
                <a:uLnTx/>
                <a:uFill>
                  <a:solidFill>
                    <a:srgbClr val="0562C1"/>
                  </a:solidFill>
                </a:uFill>
                <a:latin typeface="Calibri Light"/>
                <a:cs typeface="Calibri Light"/>
                <a:hlinkClick r:id="rId4"/>
              </a:rPr>
              <a:t> </a:t>
            </a:r>
            <a:r>
              <a:rPr kumimoji="0" sz="1200" b="0" i="0" u="sng" strike="noStrike" kern="0" cap="none" spc="-10" normalizeH="0" baseline="0" noProof="0" dirty="0">
                <a:ln>
                  <a:noFill/>
                </a:ln>
                <a:solidFill>
                  <a:srgbClr val="0562C1"/>
                </a:solidFill>
                <a:effectLst/>
                <a:uLnTx/>
                <a:uFill>
                  <a:solidFill>
                    <a:srgbClr val="0562C1"/>
                  </a:solidFill>
                </a:uFill>
                <a:latin typeface="Calibri Light"/>
                <a:cs typeface="Calibri Light"/>
                <a:hlinkClick r:id="rId4"/>
              </a:rPr>
              <a:t>Vol.</a:t>
            </a:r>
            <a:r>
              <a:rPr kumimoji="0" sz="1200" b="0" i="0" u="sng" strike="noStrike" kern="0" cap="none" spc="-5" normalizeH="0" baseline="0" noProof="0" dirty="0">
                <a:ln>
                  <a:noFill/>
                </a:ln>
                <a:solidFill>
                  <a:srgbClr val="0562C1"/>
                </a:solidFill>
                <a:effectLst/>
                <a:uLnTx/>
                <a:uFill>
                  <a:solidFill>
                    <a:srgbClr val="0562C1"/>
                  </a:solidFill>
                </a:uFill>
                <a:latin typeface="Calibri Light"/>
                <a:cs typeface="Calibri Light"/>
                <a:hlinkClick r:id="rId4"/>
              </a:rPr>
              <a:t> </a:t>
            </a:r>
            <a:r>
              <a:rPr kumimoji="0" sz="1200" b="0" i="0" u="sng" strike="noStrike" kern="0" cap="none" spc="0" normalizeH="0" baseline="0" noProof="0" dirty="0">
                <a:ln>
                  <a:noFill/>
                </a:ln>
                <a:solidFill>
                  <a:srgbClr val="0562C1"/>
                </a:solidFill>
                <a:effectLst/>
                <a:uLnTx/>
                <a:uFill>
                  <a:solidFill>
                    <a:srgbClr val="0562C1"/>
                  </a:solidFill>
                </a:uFill>
                <a:latin typeface="Calibri Light"/>
                <a:cs typeface="Calibri Light"/>
                <a:hlinkClick r:id="rId4"/>
              </a:rPr>
              <a:t>51, No.</a:t>
            </a:r>
            <a:r>
              <a:rPr kumimoji="0" sz="1200" b="0" i="0" u="sng" strike="noStrike" kern="0" cap="none" spc="-5" normalizeH="0" baseline="0" noProof="0" dirty="0">
                <a:ln>
                  <a:noFill/>
                </a:ln>
                <a:solidFill>
                  <a:srgbClr val="0562C1"/>
                </a:solidFill>
                <a:effectLst/>
                <a:uLnTx/>
                <a:uFill>
                  <a:solidFill>
                    <a:srgbClr val="0562C1"/>
                  </a:solidFill>
                </a:uFill>
                <a:latin typeface="Calibri Light"/>
                <a:cs typeface="Calibri Light"/>
                <a:hlinkClick r:id="rId4"/>
              </a:rPr>
              <a:t> </a:t>
            </a:r>
            <a:r>
              <a:rPr kumimoji="0" sz="1200" b="0" i="0" u="sng" strike="noStrike" kern="0" cap="none" spc="-10" normalizeH="0" baseline="0" noProof="0" dirty="0">
                <a:ln>
                  <a:noFill/>
                </a:ln>
                <a:solidFill>
                  <a:srgbClr val="0562C1"/>
                </a:solidFill>
                <a:effectLst/>
                <a:uLnTx/>
                <a:uFill>
                  <a:solidFill>
                    <a:srgbClr val="0562C1"/>
                  </a:solidFill>
                </a:uFill>
                <a:latin typeface="Calibri Light"/>
                <a:cs typeface="Calibri Light"/>
                <a:hlinkClick r:id="rId4"/>
              </a:rPr>
              <a:t>RR-</a:t>
            </a:r>
            <a:r>
              <a:rPr kumimoji="0" sz="1200" b="0" i="0" u="sng" strike="noStrike" kern="0" cap="none" spc="0" normalizeH="0" baseline="0" noProof="0" dirty="0">
                <a:ln>
                  <a:noFill/>
                </a:ln>
                <a:solidFill>
                  <a:srgbClr val="0562C1"/>
                </a:solidFill>
                <a:effectLst/>
                <a:uLnTx/>
                <a:uFill>
                  <a:solidFill>
                    <a:srgbClr val="0562C1"/>
                  </a:solidFill>
                </a:uFill>
                <a:latin typeface="Calibri Light"/>
                <a:cs typeface="Calibri Light"/>
                <a:hlinkClick r:id="rId4"/>
              </a:rPr>
              <a:t>10 </a:t>
            </a:r>
            <a:r>
              <a:rPr kumimoji="0" sz="1200" b="0" i="0" u="sng" strike="noStrike" kern="0" cap="none" spc="-10" normalizeH="0" baseline="0" noProof="0" dirty="0">
                <a:ln>
                  <a:noFill/>
                </a:ln>
                <a:solidFill>
                  <a:srgbClr val="0562C1"/>
                </a:solidFill>
                <a:effectLst/>
                <a:uLnTx/>
                <a:uFill>
                  <a:solidFill>
                    <a:srgbClr val="0562C1"/>
                  </a:solidFill>
                </a:uFill>
                <a:latin typeface="Calibri Light"/>
                <a:cs typeface="Calibri Light"/>
                <a:hlinkClick r:id="rId4"/>
              </a:rPr>
              <a:t>(cdc.gov)</a:t>
            </a:r>
            <a:endParaRPr kumimoji="0" sz="1200" b="0" i="0" u="none" strike="noStrike" kern="0" cap="none" spc="0" normalizeH="0" baseline="0" noProof="0">
              <a:ln>
                <a:noFill/>
              </a:ln>
              <a:solidFill>
                <a:sysClr val="windowText" lastClr="000000"/>
              </a:solidFill>
              <a:effectLst/>
              <a:uLnTx/>
              <a:uFillTx/>
              <a:latin typeface="Calibri Light"/>
              <a:cs typeface="Calibri Light"/>
            </a:endParaRPr>
          </a:p>
          <a:p>
            <a:pPr marL="2127250" marR="0" lvl="0" indent="0" defTabSz="914400" eaLnBrk="1" fontAlgn="auto" latinLnBrk="0" hangingPunct="1">
              <a:lnSpc>
                <a:spcPts val="2100"/>
              </a:lnSpc>
              <a:spcBef>
                <a:spcPts val="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Calibri"/>
                <a:cs typeface="Calibri"/>
              </a:rPr>
              <a:t>**</a:t>
            </a:r>
            <a:r>
              <a:rPr kumimoji="0" sz="16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2017</a:t>
            </a:r>
            <a:r>
              <a:rPr kumimoji="0" sz="1600" b="0" i="0" u="none" strike="noStrike" kern="0" cap="none" spc="0" normalizeH="0" baseline="0" noProof="0" dirty="0">
                <a:ln>
                  <a:noFill/>
                </a:ln>
                <a:solidFill>
                  <a:sysClr val="windowText" lastClr="000000"/>
                </a:solidFill>
                <a:effectLst/>
                <a:uLnTx/>
                <a:uFillTx/>
                <a:latin typeface="Calibri"/>
                <a:cs typeface="Calibri"/>
              </a:rPr>
              <a:t>:</a:t>
            </a:r>
            <a:r>
              <a:rPr kumimoji="0" sz="1600" b="0" i="0" u="none" strike="noStrike" kern="0" cap="none" spc="-15" normalizeH="0" baseline="0" noProof="0" dirty="0">
                <a:ln>
                  <a:noFill/>
                </a:ln>
                <a:solidFill>
                  <a:sysClr val="windowText" lastClr="000000"/>
                </a:solidFill>
                <a:effectLst/>
                <a:uLnTx/>
                <a:uFillTx/>
                <a:latin typeface="Calibri"/>
                <a:cs typeface="Calibri"/>
              </a:rPr>
              <a:t> </a:t>
            </a:r>
            <a:r>
              <a:rPr kumimoji="0" sz="1600" b="0" i="0" u="none" strike="noStrike" kern="0" cap="none" spc="0" normalizeH="0" baseline="0" noProof="0" dirty="0">
                <a:ln>
                  <a:noFill/>
                </a:ln>
                <a:solidFill>
                  <a:sysClr val="windowText" lastClr="000000"/>
                </a:solidFill>
                <a:effectLst/>
                <a:uLnTx/>
                <a:uFillTx/>
                <a:latin typeface="Calibri"/>
                <a:cs typeface="Calibri"/>
              </a:rPr>
              <a:t>CHG</a:t>
            </a:r>
            <a:r>
              <a:rPr kumimoji="0" sz="1600" b="0" i="0" u="none" strike="noStrike" kern="0" cap="none" spc="-30" normalizeH="0" baseline="0" noProof="0" dirty="0">
                <a:ln>
                  <a:noFill/>
                </a:ln>
                <a:solidFill>
                  <a:sysClr val="windowText" lastClr="000000"/>
                </a:solidFill>
                <a:effectLst/>
                <a:uLnTx/>
                <a:uFillTx/>
                <a:latin typeface="Calibri"/>
                <a:cs typeface="Calibri"/>
              </a:rPr>
              <a:t> </a:t>
            </a:r>
            <a:r>
              <a:rPr kumimoji="0" sz="1600" b="0" i="0" u="none" strike="noStrike" kern="0" cap="none" spc="-10" normalizeH="0" baseline="0" noProof="0" dirty="0">
                <a:ln>
                  <a:noFill/>
                </a:ln>
                <a:solidFill>
                  <a:sysClr val="windowText" lastClr="000000"/>
                </a:solidFill>
                <a:effectLst/>
                <a:uLnTx/>
                <a:uFillTx/>
                <a:latin typeface="Calibri"/>
                <a:cs typeface="Calibri"/>
              </a:rPr>
              <a:t>impregnated</a:t>
            </a:r>
            <a:r>
              <a:rPr kumimoji="0" sz="1600" b="0" i="0" u="none" strike="noStrike" kern="0" cap="none" spc="-40" normalizeH="0" baseline="0" noProof="0" dirty="0">
                <a:ln>
                  <a:noFill/>
                </a:ln>
                <a:solidFill>
                  <a:sysClr val="windowText" lastClr="000000"/>
                </a:solidFill>
                <a:effectLst/>
                <a:uLnTx/>
                <a:uFillTx/>
                <a:latin typeface="Calibri"/>
                <a:cs typeface="Calibri"/>
              </a:rPr>
              <a:t> </a:t>
            </a:r>
            <a:r>
              <a:rPr kumimoji="0" sz="1600" b="0" i="0" u="none" strike="noStrike" kern="0" cap="none" spc="-10" normalizeH="0" baseline="0" noProof="0" dirty="0">
                <a:ln>
                  <a:noFill/>
                </a:ln>
                <a:solidFill>
                  <a:sysClr val="windowText" lastClr="000000"/>
                </a:solidFill>
                <a:effectLst/>
                <a:uLnTx/>
                <a:uFillTx/>
                <a:latin typeface="Calibri"/>
                <a:cs typeface="Calibri"/>
              </a:rPr>
              <a:t>dressings</a:t>
            </a:r>
            <a:r>
              <a:rPr kumimoji="0" sz="1600" b="0" i="0" u="none" strike="noStrike" kern="0" cap="none" spc="-45" normalizeH="0" baseline="0" noProof="0" dirty="0">
                <a:ln>
                  <a:noFill/>
                </a:ln>
                <a:solidFill>
                  <a:sysClr val="windowText" lastClr="000000"/>
                </a:solidFill>
                <a:effectLst/>
                <a:uLnTx/>
                <a:uFillTx/>
                <a:latin typeface="Calibri"/>
                <a:cs typeface="Calibri"/>
              </a:rPr>
              <a:t> </a:t>
            </a:r>
            <a:r>
              <a:rPr kumimoji="0" sz="1600" b="0" i="0" u="none" strike="noStrike" kern="0" cap="none" spc="0" normalizeH="0" baseline="0" noProof="0" dirty="0">
                <a:ln>
                  <a:noFill/>
                </a:ln>
                <a:solidFill>
                  <a:sysClr val="windowText" lastClr="000000"/>
                </a:solidFill>
                <a:effectLst/>
                <a:uLnTx/>
                <a:uFillTx/>
                <a:latin typeface="Calibri"/>
                <a:cs typeface="Calibri"/>
              </a:rPr>
              <a:t>for</a:t>
            </a:r>
            <a:r>
              <a:rPr kumimoji="0" sz="1600" b="0" i="0" u="none" strike="noStrike" kern="0" cap="none" spc="-20" normalizeH="0" baseline="0" noProof="0" dirty="0">
                <a:ln>
                  <a:noFill/>
                </a:ln>
                <a:solidFill>
                  <a:sysClr val="windowText" lastClr="000000"/>
                </a:solidFill>
                <a:effectLst/>
                <a:uLnTx/>
                <a:uFillTx/>
                <a:latin typeface="Calibri"/>
                <a:cs typeface="Calibri"/>
              </a:rPr>
              <a:t> </a:t>
            </a:r>
            <a:r>
              <a:rPr kumimoji="0" sz="1600" b="0" i="0" u="none" strike="noStrike" kern="0" cap="none" spc="0" normalizeH="0" baseline="0" noProof="0" dirty="0">
                <a:ln>
                  <a:noFill/>
                </a:ln>
                <a:solidFill>
                  <a:sysClr val="windowText" lastClr="000000"/>
                </a:solidFill>
                <a:effectLst/>
                <a:uLnTx/>
                <a:uFillTx/>
                <a:latin typeface="Calibri"/>
                <a:cs typeface="Calibri"/>
              </a:rPr>
              <a:t>&gt;18</a:t>
            </a:r>
            <a:r>
              <a:rPr kumimoji="0" sz="1600" b="0" i="0" u="none" strike="noStrike" kern="0" cap="none" spc="-25" normalizeH="0" baseline="0" noProof="0" dirty="0">
                <a:ln>
                  <a:noFill/>
                </a:ln>
                <a:solidFill>
                  <a:sysClr val="windowText" lastClr="000000"/>
                </a:solidFill>
                <a:effectLst/>
                <a:uLnTx/>
                <a:uFillTx/>
                <a:latin typeface="Calibri"/>
                <a:cs typeface="Calibri"/>
              </a:rPr>
              <a:t> yr.</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10071038" y="1276666"/>
            <a:ext cx="197929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Microsoft</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Office</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Clipart</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9397" y="185416"/>
            <a:ext cx="4852035" cy="635000"/>
          </a:xfrm>
          <a:prstGeom prst="rect">
            <a:avLst/>
          </a:prstGeom>
        </p:spPr>
        <p:txBody>
          <a:bodyPr vert="horz" wrap="square" lIns="0" tIns="12065" rIns="0" bIns="0" rtlCol="0">
            <a:spAutoFit/>
          </a:bodyPr>
          <a:lstStyle/>
          <a:p>
            <a:pPr marL="12700">
              <a:lnSpc>
                <a:spcPct val="100000"/>
              </a:lnSpc>
              <a:spcBef>
                <a:spcPts val="95"/>
              </a:spcBef>
            </a:pPr>
            <a:r>
              <a:rPr spc="-40" dirty="0">
                <a:solidFill>
                  <a:srgbClr val="C00000"/>
                </a:solidFill>
              </a:rPr>
              <a:t>Tracking</a:t>
            </a:r>
            <a:r>
              <a:rPr spc="-170" dirty="0">
                <a:solidFill>
                  <a:srgbClr val="C00000"/>
                </a:solidFill>
              </a:rPr>
              <a:t> </a:t>
            </a:r>
            <a:r>
              <a:rPr spc="-10" dirty="0">
                <a:solidFill>
                  <a:srgbClr val="C00000"/>
                </a:solidFill>
              </a:rPr>
              <a:t>CLABSI/PLABSI</a:t>
            </a:r>
          </a:p>
        </p:txBody>
      </p:sp>
      <p:sp>
        <p:nvSpPr>
          <p:cNvPr id="3" name="object 3"/>
          <p:cNvSpPr txBox="1"/>
          <p:nvPr/>
        </p:nvSpPr>
        <p:spPr>
          <a:xfrm>
            <a:off x="2015693" y="1209695"/>
            <a:ext cx="9587230" cy="3865879"/>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800" b="1" i="0" u="sng" strike="noStrike" kern="0" cap="none" spc="-25" normalizeH="0" baseline="0" noProof="0" dirty="0">
                <a:ln>
                  <a:noFill/>
                </a:ln>
                <a:solidFill>
                  <a:srgbClr val="0562C1"/>
                </a:solidFill>
                <a:effectLst/>
                <a:uLnTx/>
                <a:uFill>
                  <a:solidFill>
                    <a:srgbClr val="0562C1"/>
                  </a:solidFill>
                </a:uFill>
                <a:latin typeface="Calibri"/>
                <a:cs typeface="Calibri"/>
                <a:hlinkClick r:id="rId2"/>
              </a:rPr>
              <a:t>SHEA/IDSA/APIC</a:t>
            </a:r>
            <a:r>
              <a:rPr kumimoji="0" sz="2800" b="1" i="0" u="sng" strike="noStrike" kern="0" cap="none" spc="-40" normalizeH="0" baseline="0" noProof="0" dirty="0">
                <a:ln>
                  <a:noFill/>
                </a:ln>
                <a:solidFill>
                  <a:srgbClr val="0562C1"/>
                </a:solidFill>
                <a:effectLst/>
                <a:uLnTx/>
                <a:uFill>
                  <a:solidFill>
                    <a:srgbClr val="0562C1"/>
                  </a:solidFill>
                </a:uFill>
                <a:latin typeface="Calibri"/>
                <a:cs typeface="Calibri"/>
                <a:hlinkClick r:id="rId2"/>
              </a:rPr>
              <a:t> </a:t>
            </a:r>
            <a:r>
              <a:rPr kumimoji="0" sz="2800" b="1" i="0" u="sng" strike="noStrike" kern="0" cap="none" spc="-20" normalizeH="0" baseline="0" noProof="0" dirty="0">
                <a:ln>
                  <a:noFill/>
                </a:ln>
                <a:solidFill>
                  <a:srgbClr val="0562C1"/>
                </a:solidFill>
                <a:effectLst/>
                <a:uLnTx/>
                <a:uFill>
                  <a:solidFill>
                    <a:srgbClr val="0562C1"/>
                  </a:solidFill>
                </a:uFill>
                <a:latin typeface="Calibri"/>
                <a:cs typeface="Calibri"/>
                <a:hlinkClick r:id="rId2"/>
              </a:rPr>
              <a:t>2022</a:t>
            </a:r>
            <a:r>
              <a:rPr kumimoji="0" sz="2800" b="1" i="0" u="none" strike="noStrike" kern="0" cap="none" spc="-20" normalizeH="0" baseline="0" noProof="0" dirty="0">
                <a:ln>
                  <a:noFill/>
                </a:ln>
                <a:solidFill>
                  <a:sysClr val="windowText" lastClr="000000"/>
                </a:solidFill>
                <a:effectLst/>
                <a:uLnTx/>
                <a:uFillTx/>
                <a:latin typeface="Calibri"/>
                <a:cs typeface="Calibri"/>
              </a:rPr>
              <a: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800" b="1" i="0" u="none" strike="noStrike" kern="0" cap="none" spc="-10" normalizeH="0" baseline="0" noProof="0" dirty="0">
                <a:ln>
                  <a:noFill/>
                </a:ln>
                <a:solidFill>
                  <a:srgbClr val="FF0000"/>
                </a:solidFill>
                <a:effectLst/>
                <a:uLnTx/>
                <a:uFillTx/>
                <a:latin typeface="Calibri"/>
                <a:cs typeface="Calibri"/>
              </a:rPr>
              <a:t>Perform</a:t>
            </a:r>
            <a:r>
              <a:rPr kumimoji="0" sz="2800" b="1" i="0" u="none" strike="noStrike" kern="0" cap="none" spc="-5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surveillance</a:t>
            </a:r>
            <a:r>
              <a:rPr kumimoji="0" sz="2800" b="1" i="0" u="none" strike="noStrike" kern="0" cap="none" spc="-4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for</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CLABSI</a:t>
            </a:r>
            <a:r>
              <a:rPr kumimoji="0" sz="2800" b="1" i="0" u="none" strike="noStrike" kern="0" cap="none" spc="-4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in</a:t>
            </a:r>
            <a:r>
              <a:rPr kumimoji="0" sz="2800" b="1" i="0" u="none" strike="noStrike" kern="0" cap="none" spc="-75"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ICU</a:t>
            </a:r>
            <a:r>
              <a:rPr kumimoji="0" sz="2800" b="1" i="0" u="none" strike="noStrike" kern="0" cap="none" spc="-60" normalizeH="0" baseline="0" noProof="0" dirty="0">
                <a:ln>
                  <a:noFill/>
                </a:ln>
                <a:solidFill>
                  <a:srgbClr val="FF0000"/>
                </a:solidFill>
                <a:effectLst/>
                <a:uLnTx/>
                <a:uFillTx/>
                <a:latin typeface="Calibri"/>
                <a:cs typeface="Calibri"/>
              </a:rPr>
              <a:t> </a:t>
            </a:r>
            <a:r>
              <a:rPr kumimoji="0" sz="2800" b="1" i="0" u="none" strike="noStrike" kern="0" cap="none" spc="0" normalizeH="0" baseline="0" noProof="0" dirty="0">
                <a:ln>
                  <a:noFill/>
                </a:ln>
                <a:solidFill>
                  <a:srgbClr val="FF0000"/>
                </a:solidFill>
                <a:effectLst/>
                <a:uLnTx/>
                <a:uFillTx/>
                <a:latin typeface="Calibri"/>
                <a:cs typeface="Calibri"/>
              </a:rPr>
              <a:t>and</a:t>
            </a:r>
            <a:r>
              <a:rPr kumimoji="0" sz="2800" b="1" i="0" u="none" strike="noStrike" kern="0" cap="none" spc="-65" normalizeH="0" baseline="0" noProof="0" dirty="0">
                <a:ln>
                  <a:noFill/>
                </a:ln>
                <a:solidFill>
                  <a:srgbClr val="FF0000"/>
                </a:solidFill>
                <a:effectLst/>
                <a:uLnTx/>
                <a:uFillTx/>
                <a:latin typeface="Calibri"/>
                <a:cs typeface="Calibri"/>
              </a:rPr>
              <a:t> </a:t>
            </a:r>
            <a:r>
              <a:rPr kumimoji="0" sz="2800" b="1" i="0" u="none" strike="noStrike" kern="0" cap="none" spc="-25" normalizeH="0" baseline="0" noProof="0" dirty="0">
                <a:ln>
                  <a:noFill/>
                </a:ln>
                <a:solidFill>
                  <a:srgbClr val="FF0000"/>
                </a:solidFill>
                <a:effectLst/>
                <a:uLnTx/>
                <a:uFillTx/>
                <a:latin typeface="Calibri"/>
                <a:cs typeface="Calibri"/>
              </a:rPr>
              <a:t>non-</a:t>
            </a:r>
            <a:r>
              <a:rPr kumimoji="0" sz="2800" b="1" i="0" u="none" strike="noStrike" kern="0" cap="none" spc="0" normalizeH="0" baseline="0" noProof="0" dirty="0">
                <a:ln>
                  <a:noFill/>
                </a:ln>
                <a:solidFill>
                  <a:srgbClr val="FF0000"/>
                </a:solidFill>
                <a:effectLst/>
                <a:uLnTx/>
                <a:uFillTx/>
                <a:latin typeface="Calibri"/>
                <a:cs typeface="Calibri"/>
              </a:rPr>
              <a:t>ICU</a:t>
            </a:r>
            <a:r>
              <a:rPr kumimoji="0" sz="2800" b="1" i="0" u="none" strike="noStrike" kern="0" cap="none" spc="-55" normalizeH="0" baseline="0" noProof="0" dirty="0">
                <a:ln>
                  <a:noFill/>
                </a:ln>
                <a:solidFill>
                  <a:srgbClr val="FF0000"/>
                </a:solidFill>
                <a:effectLst/>
                <a:uLnTx/>
                <a:uFillTx/>
                <a:latin typeface="Calibri"/>
                <a:cs typeface="Calibri"/>
              </a:rPr>
              <a:t> </a:t>
            </a:r>
            <a:r>
              <a:rPr kumimoji="0" sz="2800" b="1" i="0" u="none" strike="noStrike" kern="0" cap="none" spc="-10" normalizeH="0" baseline="0" noProof="0" dirty="0">
                <a:ln>
                  <a:noFill/>
                </a:ln>
                <a:solidFill>
                  <a:srgbClr val="FF0000"/>
                </a:solidFill>
                <a:effectLst/>
                <a:uLnTx/>
                <a:uFillTx/>
                <a:latin typeface="Calibri"/>
                <a:cs typeface="Calibri"/>
              </a:rPr>
              <a:t>settings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5080" lvl="0" indent="-342900" defTabSz="914400" eaLnBrk="1" fontAlgn="auto" latinLnBrk="0" hangingPunct="1">
              <a:lnSpc>
                <a:spcPct val="100000"/>
              </a:lnSpc>
              <a:spcBef>
                <a:spcPts val="0"/>
              </a:spcBef>
              <a:spcAft>
                <a:spcPts val="0"/>
              </a:spcAft>
              <a:buClrTx/>
              <a:buSzTx/>
              <a:buFont typeface="Arial"/>
              <a:buChar char="•"/>
              <a:tabLst>
                <a:tab pos="355600"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Measure</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unit-</a:t>
            </a:r>
            <a:r>
              <a:rPr kumimoji="0" sz="2800" b="0" i="0" u="none" strike="noStrike" kern="0" cap="none" spc="0" normalizeH="0" baseline="0" noProof="0" dirty="0">
                <a:ln>
                  <a:noFill/>
                </a:ln>
                <a:solidFill>
                  <a:sysClr val="windowText" lastClr="000000"/>
                </a:solidFill>
                <a:effectLst/>
                <a:uLnTx/>
                <a:uFillTx/>
                <a:latin typeface="Calibri"/>
                <a:cs typeface="Calibri"/>
              </a:rPr>
              <a:t>specific</a:t>
            </a:r>
            <a:r>
              <a:rPr kumimoji="0" sz="2800" b="0" i="0" u="none" strike="noStrike" kern="0" cap="none" spc="-3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incidence</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of</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CLABSI</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report</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the</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data </a:t>
            </a:r>
            <a:r>
              <a:rPr kumimoji="0" sz="2800" b="0" i="0" u="none" strike="noStrike" kern="0" cap="none" spc="0" normalizeH="0" baseline="0" noProof="0" dirty="0">
                <a:ln>
                  <a:noFill/>
                </a:ln>
                <a:solidFill>
                  <a:sysClr val="windowText" lastClr="000000"/>
                </a:solidFill>
                <a:effectLst/>
                <a:uLnTx/>
                <a:uFillTx/>
                <a:latin typeface="Calibri"/>
                <a:cs typeface="Calibri"/>
              </a:rPr>
              <a:t>on</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regular</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basis</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to</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the</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units,</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physician</a:t>
            </a:r>
            <a:r>
              <a:rPr kumimoji="0" sz="2800" b="0" i="0" u="none" strike="noStrike" kern="0" cap="none" spc="-5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nursing</a:t>
            </a:r>
            <a:r>
              <a:rPr kumimoji="0" sz="2800" b="0" i="0" u="none" strike="noStrike" kern="0" cap="none" spc="-4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leadership,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hospital</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administrators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118745" lvl="0" indent="-342900" defTabSz="914400" eaLnBrk="1" fontAlgn="auto" latinLnBrk="0" hangingPunct="1">
              <a:lnSpc>
                <a:spcPct val="100000"/>
              </a:lnSpc>
              <a:spcBef>
                <a:spcPts val="0"/>
              </a:spcBef>
              <a:spcAft>
                <a:spcPts val="0"/>
              </a:spcAft>
              <a:buClrTx/>
              <a:buSzTx/>
              <a:buFont typeface="Arial"/>
              <a:buChar char="•"/>
              <a:tabLst>
                <a:tab pos="355600"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Compare</a:t>
            </a:r>
            <a:r>
              <a:rPr kumimoji="0" sz="2800" b="0" i="0" u="none" strike="noStrike" kern="0" cap="none" spc="-10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CLABSI</a:t>
            </a:r>
            <a:r>
              <a:rPr kumimoji="0" sz="2800" b="0" i="0" u="none" strike="noStrike" kern="0" cap="none" spc="-10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incidence</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to</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historical</a:t>
            </a:r>
            <a:r>
              <a:rPr kumimoji="0" sz="2800" b="0" i="0" u="none" strike="noStrike" kern="0" cap="none" spc="-10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data</a:t>
            </a:r>
            <a:r>
              <a:rPr kumimoji="0" sz="2800" b="0" i="0" u="none" strike="noStrike" kern="0" cap="none" spc="-11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for</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individual</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units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to</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national</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rates</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(e.g.,</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NHSN,</a:t>
            </a:r>
            <a:r>
              <a:rPr kumimoji="0" sz="2800" b="0" i="0" u="none" strike="noStrike" kern="0" cap="none" spc="-5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CNISP).</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355600" marR="408305" lvl="0" indent="-342900" defTabSz="914400" eaLnBrk="1" fontAlgn="auto" latinLnBrk="0" hangingPunct="1">
              <a:lnSpc>
                <a:spcPct val="100000"/>
              </a:lnSpc>
              <a:spcBef>
                <a:spcPts val="0"/>
              </a:spcBef>
              <a:spcAft>
                <a:spcPts val="0"/>
              </a:spcAft>
              <a:buClrTx/>
              <a:buSzTx/>
              <a:buFont typeface="Arial"/>
              <a:buChar char="•"/>
              <a:tabLst>
                <a:tab pos="355600"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Audit</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surveillance</a:t>
            </a:r>
            <a:r>
              <a:rPr kumimoji="0" sz="2800" b="0" i="0" u="none" strike="noStrike" kern="0" cap="none" spc="-5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as</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necessary</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to</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minimize</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variation</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inter- </a:t>
            </a:r>
            <a:r>
              <a:rPr kumimoji="0" sz="2800" b="0" i="0" u="none" strike="noStrike" kern="0" cap="none" spc="0" normalizeH="0" baseline="0" noProof="0" dirty="0">
                <a:ln>
                  <a:noFill/>
                </a:ln>
                <a:solidFill>
                  <a:sysClr val="windowText" lastClr="000000"/>
                </a:solidFill>
                <a:effectLst/>
                <a:uLnTx/>
                <a:uFillTx/>
                <a:latin typeface="Calibri"/>
                <a:cs typeface="Calibri"/>
              </a:rPr>
              <a:t>observer</a:t>
            </a:r>
            <a:r>
              <a:rPr kumimoji="0" sz="2800" b="0" i="0" u="none" strike="noStrike" kern="0" cap="none" spc="-13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reliability</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739640" y="5442203"/>
            <a:ext cx="7237730" cy="1325880"/>
          </a:xfrm>
          <a:custGeom>
            <a:avLst/>
            <a:gdLst/>
            <a:ahLst/>
            <a:cxnLst/>
            <a:rect l="l" t="t" r="r" b="b"/>
            <a:pathLst>
              <a:path w="7237730" h="1325879">
                <a:moveTo>
                  <a:pt x="7237475" y="0"/>
                </a:moveTo>
                <a:lnTo>
                  <a:pt x="0" y="0"/>
                </a:lnTo>
                <a:lnTo>
                  <a:pt x="0" y="1325880"/>
                </a:lnTo>
                <a:lnTo>
                  <a:pt x="7237475" y="1325880"/>
                </a:lnTo>
                <a:lnTo>
                  <a:pt x="72374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1660404" y="925315"/>
            <a:ext cx="9349105" cy="4968875"/>
          </a:xfrm>
          <a:prstGeom prst="rect">
            <a:avLst/>
          </a:prstGeom>
        </p:spPr>
        <p:txBody>
          <a:bodyPr vert="horz" wrap="square" lIns="0" tIns="97790" rIns="0" bIns="0" rtlCol="0">
            <a:spAutoFit/>
          </a:bodyPr>
          <a:lstStyle/>
          <a:p>
            <a:pPr marL="445134" marR="0" lvl="0" indent="-432434" defTabSz="914400" eaLnBrk="1" fontAlgn="auto" latinLnBrk="0" hangingPunct="1">
              <a:lnSpc>
                <a:spcPct val="100000"/>
              </a:lnSpc>
              <a:spcBef>
                <a:spcPts val="770"/>
              </a:spcBef>
              <a:spcAft>
                <a:spcPts val="0"/>
              </a:spcAft>
              <a:buClrTx/>
              <a:buSzTx/>
              <a:buFont typeface="Calibri"/>
              <a:buAutoNum type="arabicPeriod"/>
              <a:tabLst>
                <a:tab pos="445134"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Outcome</a:t>
            </a:r>
            <a:r>
              <a:rPr kumimoji="0" sz="2800" b="0" i="0" u="none" strike="noStrike" kern="0" cap="none" spc="-16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Surveillance: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ts val="3030"/>
              </a:lnSpc>
              <a:spcBef>
                <a:spcPts val="1050"/>
              </a:spcBef>
              <a:spcAft>
                <a:spcPts val="0"/>
              </a:spcAft>
              <a:buClrTx/>
              <a:buSzTx/>
              <a:buFontTx/>
              <a:buNone/>
              <a:tabLst/>
              <a:defRPr/>
            </a:pPr>
            <a:r>
              <a:rPr kumimoji="0" sz="2800" b="0" i="0" u="none" strike="noStrike" kern="0" cap="none" spc="-10" normalizeH="0" baseline="0" noProof="0" dirty="0">
                <a:ln>
                  <a:noFill/>
                </a:ln>
                <a:solidFill>
                  <a:sysClr val="windowText" lastClr="000000"/>
                </a:solidFill>
                <a:effectLst/>
                <a:uLnTx/>
                <a:uFillTx/>
                <a:latin typeface="Calibri"/>
                <a:cs typeface="Calibri"/>
              </a:rPr>
              <a:t>Central</a:t>
            </a:r>
            <a:r>
              <a:rPr kumimoji="0" sz="2800" b="0" i="0" u="none" strike="noStrike" kern="0" cap="none" spc="-10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line</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catheter</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related</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bloodstream</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infection</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rate</a:t>
            </a:r>
            <a:r>
              <a:rPr kumimoji="0" sz="2800" b="0" i="0" u="none" strike="noStrike" kern="0" cap="none" spc="-11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per</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1000 </a:t>
            </a:r>
            <a:r>
              <a:rPr kumimoji="0" sz="2800" b="0" i="0" u="none" strike="noStrike" kern="0" cap="none" spc="-10" normalizeH="0" baseline="0" noProof="0" dirty="0">
                <a:ln>
                  <a:noFill/>
                </a:ln>
                <a:solidFill>
                  <a:sysClr val="windowText" lastClr="000000"/>
                </a:solidFill>
                <a:effectLst/>
                <a:uLnTx/>
                <a:uFillTx/>
                <a:latin typeface="Calibri"/>
                <a:cs typeface="Calibri"/>
              </a:rPr>
              <a:t>central</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25" normalizeH="0" baseline="0" noProof="0" dirty="0">
                <a:ln>
                  <a:noFill/>
                </a:ln>
                <a:solidFill>
                  <a:sysClr val="windowText" lastClr="000000"/>
                </a:solidFill>
                <a:effectLst/>
                <a:uLnTx/>
                <a:uFillTx/>
                <a:latin typeface="Calibri"/>
                <a:cs typeface="Calibri"/>
              </a:rPr>
              <a:t>line-</a:t>
            </a:r>
            <a:r>
              <a:rPr kumimoji="0" sz="2800" b="0" i="0" u="none" strike="noStrike" kern="0" cap="none" spc="-20" normalizeH="0" baseline="0" noProof="0" dirty="0">
                <a:ln>
                  <a:noFill/>
                </a:ln>
                <a:solidFill>
                  <a:sysClr val="windowText" lastClr="000000"/>
                </a:solidFill>
                <a:effectLst/>
                <a:uLnTx/>
                <a:uFillTx/>
                <a:latin typeface="Calibri"/>
                <a:cs typeface="Calibri"/>
              </a:rPr>
              <a:t>days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969644" marR="3799204" lvl="0" indent="-43180" defTabSz="914400" eaLnBrk="1" fontAlgn="auto" latinLnBrk="0" hangingPunct="1">
              <a:lnSpc>
                <a:spcPct val="120000"/>
              </a:lnSpc>
              <a:spcBef>
                <a:spcPts val="1365"/>
              </a:spcBef>
              <a:spcAft>
                <a:spcPts val="0"/>
              </a:spcAft>
              <a:buClrTx/>
              <a:buSzTx/>
              <a:buFontTx/>
              <a:buNone/>
              <a:tabLst/>
              <a:defRPr/>
            </a:pPr>
            <a:r>
              <a:rPr kumimoji="0" sz="2800" b="1" i="0" u="sng" strike="noStrike" kern="0" cap="none" spc="-50" normalizeH="0" baseline="0" noProof="0" dirty="0">
                <a:ln>
                  <a:noFill/>
                </a:ln>
                <a:solidFill>
                  <a:srgbClr val="944F71"/>
                </a:solidFill>
                <a:effectLst/>
                <a:uLnTx/>
                <a:uFill>
                  <a:solidFill>
                    <a:srgbClr val="944F71"/>
                  </a:solidFill>
                </a:uFill>
                <a:latin typeface="Calibri"/>
                <a:cs typeface="Calibri"/>
              </a:rPr>
              <a:t>Total</a:t>
            </a:r>
            <a:r>
              <a:rPr kumimoji="0" sz="2800" b="1" i="0" u="sng" strike="noStrike" kern="0" cap="none" spc="-40" normalizeH="0" baseline="0" noProof="0" dirty="0">
                <a:ln>
                  <a:noFill/>
                </a:ln>
                <a:solidFill>
                  <a:srgbClr val="944F71"/>
                </a:solidFill>
                <a:effectLst/>
                <a:uLnTx/>
                <a:uFill>
                  <a:solidFill>
                    <a:srgbClr val="944F71"/>
                  </a:solidFill>
                </a:uFill>
                <a:latin typeface="Calibri"/>
                <a:cs typeface="Calibri"/>
              </a:rPr>
              <a:t> </a:t>
            </a:r>
            <a:r>
              <a:rPr kumimoji="0" sz="2800" b="1" i="0" u="sng" strike="noStrike" kern="0" cap="none" spc="0" normalizeH="0" baseline="0" noProof="0" dirty="0">
                <a:ln>
                  <a:noFill/>
                </a:ln>
                <a:solidFill>
                  <a:srgbClr val="944F71"/>
                </a:solidFill>
                <a:effectLst/>
                <a:uLnTx/>
                <a:uFill>
                  <a:solidFill>
                    <a:srgbClr val="944F71"/>
                  </a:solidFill>
                </a:uFill>
                <a:latin typeface="Calibri"/>
                <a:cs typeface="Calibri"/>
              </a:rPr>
              <a:t>no.</a:t>
            </a:r>
            <a:r>
              <a:rPr kumimoji="0" sz="2800" b="1" i="0" u="sng" strike="noStrike" kern="0" cap="none" spc="-40" normalizeH="0" baseline="0" noProof="0" dirty="0">
                <a:ln>
                  <a:noFill/>
                </a:ln>
                <a:solidFill>
                  <a:srgbClr val="944F71"/>
                </a:solidFill>
                <a:effectLst/>
                <a:uLnTx/>
                <a:uFill>
                  <a:solidFill>
                    <a:srgbClr val="944F71"/>
                  </a:solidFill>
                </a:uFill>
                <a:latin typeface="Calibri"/>
                <a:cs typeface="Calibri"/>
              </a:rPr>
              <a:t> </a:t>
            </a:r>
            <a:r>
              <a:rPr kumimoji="0" sz="2800" b="1" i="0" u="sng" strike="noStrike" kern="0" cap="none" spc="0" normalizeH="0" baseline="0" noProof="0" dirty="0">
                <a:ln>
                  <a:noFill/>
                </a:ln>
                <a:solidFill>
                  <a:srgbClr val="944F71"/>
                </a:solidFill>
                <a:effectLst/>
                <a:uLnTx/>
                <a:uFill>
                  <a:solidFill>
                    <a:srgbClr val="944F71"/>
                  </a:solidFill>
                </a:uFill>
                <a:latin typeface="Calibri"/>
                <a:cs typeface="Calibri"/>
              </a:rPr>
              <a:t>of</a:t>
            </a:r>
            <a:r>
              <a:rPr kumimoji="0" sz="2800" b="1" i="0" u="sng" strike="noStrike" kern="0" cap="none" spc="-40" normalizeH="0" baseline="0" noProof="0" dirty="0">
                <a:ln>
                  <a:noFill/>
                </a:ln>
                <a:solidFill>
                  <a:srgbClr val="944F71"/>
                </a:solidFill>
                <a:effectLst/>
                <a:uLnTx/>
                <a:uFill>
                  <a:solidFill>
                    <a:srgbClr val="944F71"/>
                  </a:solidFill>
                </a:uFill>
                <a:latin typeface="Calibri"/>
                <a:cs typeface="Calibri"/>
              </a:rPr>
              <a:t> </a:t>
            </a:r>
            <a:r>
              <a:rPr kumimoji="0" sz="2800" b="1" i="0" u="sng" strike="noStrike" kern="0" cap="none" spc="-25" normalizeH="0" baseline="0" noProof="0" dirty="0">
                <a:ln>
                  <a:noFill/>
                </a:ln>
                <a:solidFill>
                  <a:srgbClr val="944F71"/>
                </a:solidFill>
                <a:effectLst/>
                <a:uLnTx/>
                <a:uFill>
                  <a:solidFill>
                    <a:srgbClr val="944F71"/>
                  </a:solidFill>
                </a:uFill>
                <a:latin typeface="Calibri"/>
                <a:cs typeface="Calibri"/>
              </a:rPr>
              <a:t>CR-</a:t>
            </a:r>
            <a:r>
              <a:rPr kumimoji="0" sz="2800" b="1" i="0" u="sng" strike="noStrike" kern="0" cap="none" spc="0" normalizeH="0" baseline="0" noProof="0" dirty="0">
                <a:ln>
                  <a:noFill/>
                </a:ln>
                <a:solidFill>
                  <a:srgbClr val="944F71"/>
                </a:solidFill>
                <a:effectLst/>
                <a:uLnTx/>
                <a:uFill>
                  <a:solidFill>
                    <a:srgbClr val="944F71"/>
                  </a:solidFill>
                </a:uFill>
                <a:latin typeface="Calibri"/>
                <a:cs typeface="Calibri"/>
              </a:rPr>
              <a:t>BSI</a:t>
            </a:r>
            <a:r>
              <a:rPr kumimoji="0" sz="2800" b="1" i="0" u="sng" strike="noStrike" kern="0" cap="none" spc="-5" normalizeH="0" baseline="0" noProof="0" dirty="0">
                <a:ln>
                  <a:noFill/>
                </a:ln>
                <a:solidFill>
                  <a:srgbClr val="944F71"/>
                </a:solidFill>
                <a:effectLst/>
                <a:uLnTx/>
                <a:uFill>
                  <a:solidFill>
                    <a:srgbClr val="944F71"/>
                  </a:solidFill>
                </a:uFill>
                <a:latin typeface="Calibri"/>
                <a:cs typeface="Calibri"/>
              </a:rPr>
              <a:t> </a:t>
            </a:r>
            <a:r>
              <a:rPr kumimoji="0" sz="2800" b="1" i="0" u="sng" strike="noStrike" kern="0" cap="none" spc="0" normalizeH="0" baseline="0" noProof="0" dirty="0">
                <a:ln>
                  <a:noFill/>
                </a:ln>
                <a:solidFill>
                  <a:srgbClr val="944F71"/>
                </a:solidFill>
                <a:effectLst/>
                <a:uLnTx/>
                <a:uFill>
                  <a:solidFill>
                    <a:srgbClr val="944F71"/>
                  </a:solidFill>
                </a:uFill>
                <a:latin typeface="Calibri"/>
                <a:cs typeface="Calibri"/>
              </a:rPr>
              <a:t>cases</a:t>
            </a:r>
            <a:r>
              <a:rPr kumimoji="0" sz="2800" b="1" i="0" u="none" strike="noStrike" kern="0" cap="none" spc="-40" normalizeH="0" baseline="0" noProof="0" dirty="0">
                <a:ln>
                  <a:noFill/>
                </a:ln>
                <a:solidFill>
                  <a:srgbClr val="944F71"/>
                </a:solidFill>
                <a:effectLst/>
                <a:uLnTx/>
                <a:uFillTx/>
                <a:latin typeface="Calibri"/>
                <a:cs typeface="Calibri"/>
              </a:rPr>
              <a:t> </a:t>
            </a:r>
            <a:r>
              <a:rPr kumimoji="0" sz="2800" b="1" i="0" u="none" strike="noStrike" kern="0" cap="none" spc="0" normalizeH="0" baseline="0" noProof="0" dirty="0">
                <a:ln>
                  <a:noFill/>
                </a:ln>
                <a:solidFill>
                  <a:srgbClr val="944F71"/>
                </a:solidFill>
                <a:effectLst/>
                <a:uLnTx/>
                <a:uFillTx/>
                <a:latin typeface="Calibri"/>
                <a:cs typeface="Calibri"/>
              </a:rPr>
              <a:t>x</a:t>
            </a:r>
            <a:r>
              <a:rPr kumimoji="0" sz="2800" b="1" i="0" u="none" strike="noStrike" kern="0" cap="none" spc="-50" normalizeH="0" baseline="0" noProof="0" dirty="0">
                <a:ln>
                  <a:noFill/>
                </a:ln>
                <a:solidFill>
                  <a:srgbClr val="944F71"/>
                </a:solidFill>
                <a:effectLst/>
                <a:uLnTx/>
                <a:uFillTx/>
                <a:latin typeface="Calibri"/>
                <a:cs typeface="Calibri"/>
              </a:rPr>
              <a:t> </a:t>
            </a:r>
            <a:r>
              <a:rPr kumimoji="0" sz="2800" b="1" i="0" u="none" strike="noStrike" kern="0" cap="none" spc="-20" normalizeH="0" baseline="0" noProof="0" dirty="0">
                <a:ln>
                  <a:noFill/>
                </a:ln>
                <a:solidFill>
                  <a:srgbClr val="944F71"/>
                </a:solidFill>
                <a:effectLst/>
                <a:uLnTx/>
                <a:uFillTx/>
                <a:latin typeface="Calibri"/>
                <a:cs typeface="Calibri"/>
              </a:rPr>
              <a:t>1000 </a:t>
            </a:r>
            <a:r>
              <a:rPr kumimoji="0" sz="2800" b="1" i="0" u="none" strike="noStrike" kern="0" cap="none" spc="0" normalizeH="0" baseline="0" noProof="0" dirty="0">
                <a:ln>
                  <a:noFill/>
                </a:ln>
                <a:solidFill>
                  <a:srgbClr val="944F71"/>
                </a:solidFill>
                <a:effectLst/>
                <a:uLnTx/>
                <a:uFillTx/>
                <a:latin typeface="Calibri"/>
                <a:cs typeface="Calibri"/>
              </a:rPr>
              <a:t>No.</a:t>
            </a:r>
            <a:r>
              <a:rPr kumimoji="0" sz="2800" b="1" i="0" u="none" strike="noStrike" kern="0" cap="none" spc="-55" normalizeH="0" baseline="0" noProof="0" dirty="0">
                <a:ln>
                  <a:noFill/>
                </a:ln>
                <a:solidFill>
                  <a:srgbClr val="944F71"/>
                </a:solidFill>
                <a:effectLst/>
                <a:uLnTx/>
                <a:uFillTx/>
                <a:latin typeface="Calibri"/>
                <a:cs typeface="Calibri"/>
              </a:rPr>
              <a:t> </a:t>
            </a:r>
            <a:r>
              <a:rPr kumimoji="0" sz="2800" b="1" i="0" u="none" strike="noStrike" kern="0" cap="none" spc="0" normalizeH="0" baseline="0" noProof="0" dirty="0">
                <a:ln>
                  <a:noFill/>
                </a:ln>
                <a:solidFill>
                  <a:srgbClr val="944F71"/>
                </a:solidFill>
                <a:effectLst/>
                <a:uLnTx/>
                <a:uFillTx/>
                <a:latin typeface="Calibri"/>
                <a:cs typeface="Calibri"/>
              </a:rPr>
              <a:t>of</a:t>
            </a:r>
            <a:r>
              <a:rPr kumimoji="0" sz="2800" b="1" i="0" u="none" strike="noStrike" kern="0" cap="none" spc="-60" normalizeH="0" baseline="0" noProof="0" dirty="0">
                <a:ln>
                  <a:noFill/>
                </a:ln>
                <a:solidFill>
                  <a:srgbClr val="944F71"/>
                </a:solidFill>
                <a:effectLst/>
                <a:uLnTx/>
                <a:uFillTx/>
                <a:latin typeface="Calibri"/>
                <a:cs typeface="Calibri"/>
              </a:rPr>
              <a:t> </a:t>
            </a:r>
            <a:r>
              <a:rPr kumimoji="0" sz="2800" b="1" i="0" u="none" strike="noStrike" kern="0" cap="none" spc="-10" normalizeH="0" baseline="0" noProof="0" dirty="0">
                <a:ln>
                  <a:noFill/>
                </a:ln>
                <a:solidFill>
                  <a:srgbClr val="944F71"/>
                </a:solidFill>
                <a:effectLst/>
                <a:uLnTx/>
                <a:uFillTx/>
                <a:latin typeface="Calibri"/>
                <a:cs typeface="Calibri"/>
              </a:rPr>
              <a:t>catheter</a:t>
            </a:r>
            <a:r>
              <a:rPr kumimoji="0" sz="2800" b="1" i="0" u="none" strike="noStrike" kern="0" cap="none" spc="-35" normalizeH="0" baseline="0" noProof="0" dirty="0">
                <a:ln>
                  <a:noFill/>
                </a:ln>
                <a:solidFill>
                  <a:srgbClr val="944F71"/>
                </a:solidFill>
                <a:effectLst/>
                <a:uLnTx/>
                <a:uFillTx/>
                <a:latin typeface="Calibri"/>
                <a:cs typeface="Calibri"/>
              </a:rPr>
              <a:t> </a:t>
            </a:r>
            <a:r>
              <a:rPr kumimoji="0" sz="2800" b="1" i="0" u="none" strike="noStrike" kern="0" cap="none" spc="-20" normalizeH="0" baseline="0" noProof="0" dirty="0">
                <a:ln>
                  <a:noFill/>
                </a:ln>
                <a:solidFill>
                  <a:srgbClr val="944F71"/>
                </a:solidFill>
                <a:effectLst/>
                <a:uLnTx/>
                <a:uFillTx/>
                <a:latin typeface="Calibri"/>
                <a:cs typeface="Calibri"/>
              </a:rPr>
              <a:t>days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3050" b="0" i="0" u="none" strike="noStrike" kern="0" cap="none" spc="0" normalizeH="0" baseline="0" noProof="0">
              <a:ln>
                <a:noFill/>
              </a:ln>
              <a:solidFill>
                <a:sysClr val="windowText" lastClr="000000"/>
              </a:solidFill>
              <a:effectLst/>
              <a:uLnTx/>
              <a:uFillTx/>
              <a:latin typeface="Calibri"/>
              <a:cs typeface="Calibri"/>
            </a:endParaRPr>
          </a:p>
          <a:p>
            <a:pPr marL="363855" marR="0" lvl="0" indent="-351155" defTabSz="914400" eaLnBrk="1" fontAlgn="auto" latinLnBrk="0" hangingPunct="1">
              <a:lnSpc>
                <a:spcPct val="100000"/>
              </a:lnSpc>
              <a:spcBef>
                <a:spcPts val="0"/>
              </a:spcBef>
              <a:spcAft>
                <a:spcPts val="0"/>
              </a:spcAft>
              <a:buClrTx/>
              <a:buSzTx/>
              <a:buFontTx/>
              <a:buAutoNum type="arabicPeriod" startAt="2"/>
              <a:tabLst>
                <a:tab pos="36385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Process</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Surveillance: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1"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Checklist</a:t>
            </a:r>
            <a:r>
              <a:rPr kumimoji="0" sz="2800" b="0" i="0" u="none" strike="noStrike" kern="0" cap="none" spc="-14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Compliance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967740" marR="0" lvl="0" indent="0" defTabSz="914400" eaLnBrk="1" fontAlgn="auto" latinLnBrk="0" hangingPunct="1">
              <a:lnSpc>
                <a:spcPct val="100000"/>
              </a:lnSpc>
              <a:spcBef>
                <a:spcPts val="735"/>
              </a:spcBef>
              <a:spcAft>
                <a:spcPts val="0"/>
              </a:spcAft>
              <a:buClrTx/>
              <a:buSzTx/>
              <a:buFontTx/>
              <a:buNone/>
              <a:tabLst/>
              <a:defRPr/>
            </a:pPr>
            <a:r>
              <a:rPr kumimoji="0" sz="2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No.</a:t>
            </a:r>
            <a:r>
              <a:rPr kumimoji="0" sz="2400" b="0" i="0" u="sng" strike="noStrike" kern="0" cap="none" spc="-25" normalizeH="0" baseline="0" noProof="0" dirty="0">
                <a:ln>
                  <a:noFill/>
                </a:ln>
                <a:solidFill>
                  <a:sysClr val="windowText" lastClr="000000"/>
                </a:solidFill>
                <a:effectLst/>
                <a:uLnTx/>
                <a:uFill>
                  <a:solidFill>
                    <a:srgbClr val="000000"/>
                  </a:solidFill>
                </a:uFill>
                <a:latin typeface="Calibri"/>
                <a:cs typeface="Calibri"/>
              </a:rPr>
              <a:t> </a:t>
            </a:r>
            <a:r>
              <a:rPr kumimoji="0" sz="2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of</a:t>
            </a:r>
            <a:r>
              <a:rPr kumimoji="0" sz="2400" b="0" i="0" u="sng" strike="noStrike" kern="0" cap="none" spc="-5" normalizeH="0" baseline="0" noProof="0" dirty="0">
                <a:ln>
                  <a:noFill/>
                </a:ln>
                <a:solidFill>
                  <a:sysClr val="windowText" lastClr="000000"/>
                </a:solidFill>
                <a:effectLst/>
                <a:uLnTx/>
                <a:uFill>
                  <a:solidFill>
                    <a:srgbClr val="000000"/>
                  </a:solidFill>
                </a:uFill>
                <a:latin typeface="Calibri"/>
                <a:cs typeface="Calibri"/>
              </a:rPr>
              <a:t> </a:t>
            </a:r>
            <a:r>
              <a:rPr kumimoji="0" sz="2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ALL</a:t>
            </a:r>
            <a:r>
              <a:rPr kumimoji="0" sz="2400" b="0" i="0" u="sng" strike="noStrike" kern="0" cap="none" spc="-20" normalizeH="0" baseline="0" noProof="0" dirty="0">
                <a:ln>
                  <a:noFill/>
                </a:ln>
                <a:solidFill>
                  <a:sysClr val="windowText" lastClr="000000"/>
                </a:solidFill>
                <a:effectLst/>
                <a:uLnTx/>
                <a:uFill>
                  <a:solidFill>
                    <a:srgbClr val="000000"/>
                  </a:solidFill>
                </a:uFill>
                <a:latin typeface="Calibri"/>
                <a:cs typeface="Calibri"/>
              </a:rPr>
              <a:t> </a:t>
            </a:r>
            <a:r>
              <a:rPr kumimoji="0" sz="2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Elements</a:t>
            </a:r>
            <a:r>
              <a:rPr kumimoji="0" sz="2400" b="0" i="0" u="sng" strike="noStrike" kern="0" cap="none" spc="-30" normalizeH="0" baseline="0" noProof="0" dirty="0">
                <a:ln>
                  <a:noFill/>
                </a:ln>
                <a:solidFill>
                  <a:sysClr val="windowText" lastClr="000000"/>
                </a:solidFill>
                <a:effectLst/>
                <a:uLnTx/>
                <a:uFill>
                  <a:solidFill>
                    <a:srgbClr val="000000"/>
                  </a:solidFill>
                </a:uFill>
                <a:latin typeface="Calibri"/>
                <a:cs typeface="Calibri"/>
              </a:rPr>
              <a:t> </a:t>
            </a:r>
            <a:r>
              <a:rPr kumimoji="0" sz="2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of</a:t>
            </a:r>
            <a:r>
              <a:rPr kumimoji="0" sz="2400" b="0" i="0" u="sng" strike="noStrike" kern="0" cap="none" spc="-15" normalizeH="0" baseline="0" noProof="0" dirty="0">
                <a:ln>
                  <a:noFill/>
                </a:ln>
                <a:solidFill>
                  <a:sysClr val="windowText" lastClr="000000"/>
                </a:solidFill>
                <a:effectLst/>
                <a:uLnTx/>
                <a:uFill>
                  <a:solidFill>
                    <a:srgbClr val="000000"/>
                  </a:solidFill>
                </a:uFill>
                <a:latin typeface="Calibri"/>
                <a:cs typeface="Calibri"/>
              </a:rPr>
              <a:t> </a:t>
            </a:r>
            <a:r>
              <a:rPr kumimoji="0" sz="240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Checklist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967740" marR="0" lvl="0" indent="0" defTabSz="914400" eaLnBrk="1" fontAlgn="auto" latinLnBrk="0" hangingPunct="1">
              <a:lnSpc>
                <a:spcPct val="100000"/>
              </a:lnSpc>
              <a:spcBef>
                <a:spcPts val="72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No.</a:t>
            </a:r>
            <a:r>
              <a:rPr kumimoji="0" sz="2400" b="0" i="0" u="none" strike="noStrike" kern="0" cap="none" spc="-3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with</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CVCs</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on</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the</a:t>
            </a:r>
            <a:r>
              <a:rPr kumimoji="0" sz="2400" b="0" i="0" u="none" strike="noStrike" kern="0" cap="none" spc="-1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day</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of</a:t>
            </a:r>
            <a:r>
              <a:rPr kumimoji="0" sz="2400" b="0" i="0" u="none" strike="noStrike" kern="0" cap="none" spc="-1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the</a:t>
            </a:r>
            <a:r>
              <a:rPr kumimoji="0" sz="2400" b="0" i="0" u="none" strike="noStrike" kern="0" cap="none" spc="-2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sample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a:spLocks noGrp="1"/>
          </p:cNvSpPr>
          <p:nvPr>
            <p:ph type="title"/>
          </p:nvPr>
        </p:nvSpPr>
        <p:spPr>
          <a:xfrm>
            <a:off x="2123286" y="275336"/>
            <a:ext cx="6778625" cy="635000"/>
          </a:xfrm>
          <a:prstGeom prst="rect">
            <a:avLst/>
          </a:prstGeom>
        </p:spPr>
        <p:txBody>
          <a:bodyPr vert="horz" wrap="square" lIns="0" tIns="12065" rIns="0" bIns="0" rtlCol="0">
            <a:spAutoFit/>
          </a:bodyPr>
          <a:lstStyle/>
          <a:p>
            <a:pPr marL="12700">
              <a:lnSpc>
                <a:spcPct val="100000"/>
              </a:lnSpc>
              <a:spcBef>
                <a:spcPts val="95"/>
              </a:spcBef>
            </a:pPr>
            <a:r>
              <a:rPr spc="-10" dirty="0"/>
              <a:t>Surveillance</a:t>
            </a:r>
            <a:r>
              <a:rPr spc="-155" dirty="0"/>
              <a:t> </a:t>
            </a:r>
            <a:r>
              <a:rPr dirty="0"/>
              <a:t>Rate</a:t>
            </a:r>
            <a:r>
              <a:rPr spc="-145" dirty="0"/>
              <a:t> </a:t>
            </a:r>
            <a:r>
              <a:rPr spc="-10" dirty="0"/>
              <a:t>Measurements</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16839">
              <a:lnSpc>
                <a:spcPct val="100000"/>
              </a:lnSpc>
              <a:spcBef>
                <a:spcPts val="95"/>
              </a:spcBef>
            </a:pPr>
            <a:r>
              <a:rPr dirty="0"/>
              <a:t>Auditing</a:t>
            </a:r>
            <a:r>
              <a:rPr spc="-114" dirty="0"/>
              <a:t> </a:t>
            </a:r>
            <a:r>
              <a:rPr dirty="0"/>
              <a:t>and</a:t>
            </a:r>
            <a:r>
              <a:rPr spc="-125" dirty="0"/>
              <a:t> </a:t>
            </a:r>
            <a:r>
              <a:rPr spc="-10" dirty="0"/>
              <a:t>Benchmarking</a:t>
            </a:r>
          </a:p>
        </p:txBody>
      </p:sp>
      <p:sp>
        <p:nvSpPr>
          <p:cNvPr id="3" name="object 3"/>
          <p:cNvSpPr txBox="1"/>
          <p:nvPr/>
        </p:nvSpPr>
        <p:spPr>
          <a:xfrm>
            <a:off x="2291674" y="1751609"/>
            <a:ext cx="7562850" cy="2966720"/>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Do</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not</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routinely</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culture</a:t>
            </a:r>
            <a:r>
              <a:rPr kumimoji="0" sz="2800" b="0" i="0" u="none" strike="noStrike" kern="0" cap="none" spc="-55"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tips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Monitor</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sites</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visibly</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or</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by</a:t>
            </a:r>
            <a:r>
              <a:rPr kumimoji="0" sz="2800" b="0" i="0" u="none" strike="noStrike" kern="0" cap="none" spc="-7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palpation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ysClr val="windowText" lastClr="000000"/>
                </a:solidFill>
                <a:effectLst/>
                <a:uLnTx/>
                <a:uFillTx/>
                <a:latin typeface="Calibri"/>
                <a:cs typeface="Calibri"/>
              </a:rPr>
              <a:t>Encourage</a:t>
            </a:r>
            <a:r>
              <a:rPr kumimoji="0" sz="2800" b="0" i="0" u="none" strike="noStrike" kern="0" cap="none" spc="-10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reporting</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by</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patients</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record</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all</a:t>
            </a:r>
            <a:r>
              <a:rPr kumimoji="0" sz="2800" b="0" i="0" u="none" strike="noStrike" kern="0" cap="none" spc="-110"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info</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With</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Infection</a:t>
            </a:r>
            <a:r>
              <a:rPr kumimoji="0" sz="2800" b="0" i="0" u="none" strike="noStrike" kern="0" cap="none" spc="-10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Control:</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165"/>
              </a:spcBef>
              <a:spcAft>
                <a:spcPts val="0"/>
              </a:spcAft>
              <a:buClrTx/>
              <a:buSzTx/>
              <a:buFont typeface="Arial"/>
              <a:buChar char="•"/>
              <a:tabLst>
                <a:tab pos="6978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Benchmark</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against</a:t>
            </a:r>
            <a:r>
              <a:rPr kumimoji="0" sz="2800" b="0" i="0" u="none" strike="noStrike" kern="0" cap="none" spc="-11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CCDR</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rates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170"/>
              </a:spcBef>
              <a:spcAft>
                <a:spcPts val="0"/>
              </a:spcAft>
              <a:buClrTx/>
              <a:buSzTx/>
              <a:buFont typeface="Arial"/>
              <a:buChar char="•"/>
              <a:tabLst>
                <a:tab pos="6978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Benchmark</a:t>
            </a:r>
            <a:r>
              <a:rPr kumimoji="0" sz="2800" b="0" i="0" u="none" strike="noStrike" kern="0" cap="none" spc="-11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against</a:t>
            </a:r>
            <a:r>
              <a:rPr kumimoji="0" sz="2800" b="0" i="0" u="none" strike="noStrike" kern="0" cap="none" spc="-12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yourself</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4" name="object 4"/>
          <p:cNvGrpSpPr/>
          <p:nvPr/>
        </p:nvGrpSpPr>
        <p:grpSpPr>
          <a:xfrm>
            <a:off x="4547615" y="3773042"/>
            <a:ext cx="7439025" cy="2986405"/>
            <a:chOff x="4547615" y="3773042"/>
            <a:chExt cx="7439025" cy="2986405"/>
          </a:xfrm>
        </p:grpSpPr>
        <p:sp>
          <p:nvSpPr>
            <p:cNvPr id="5" name="object 5"/>
            <p:cNvSpPr/>
            <p:nvPr/>
          </p:nvSpPr>
          <p:spPr>
            <a:xfrm>
              <a:off x="4547615" y="5548883"/>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8869679" y="3782567"/>
              <a:ext cx="2570987" cy="2410967"/>
            </a:xfrm>
            <a:prstGeom prst="rect">
              <a:avLst/>
            </a:prstGeom>
          </p:spPr>
        </p:pic>
        <p:sp>
          <p:nvSpPr>
            <p:cNvPr id="7" name="object 7"/>
            <p:cNvSpPr/>
            <p:nvPr/>
          </p:nvSpPr>
          <p:spPr>
            <a:xfrm>
              <a:off x="8864917" y="3777805"/>
              <a:ext cx="2580640" cy="2420620"/>
            </a:xfrm>
            <a:custGeom>
              <a:avLst/>
              <a:gdLst/>
              <a:ahLst/>
              <a:cxnLst/>
              <a:rect l="l" t="t" r="r" b="b"/>
              <a:pathLst>
                <a:path w="2580640" h="2420620">
                  <a:moveTo>
                    <a:pt x="0" y="0"/>
                  </a:moveTo>
                  <a:lnTo>
                    <a:pt x="2580512" y="0"/>
                  </a:lnTo>
                  <a:lnTo>
                    <a:pt x="2580512" y="2420492"/>
                  </a:lnTo>
                  <a:lnTo>
                    <a:pt x="0" y="2420492"/>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7471998" y="6357768"/>
            <a:ext cx="350520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Complications</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of</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Peripheral</a:t>
            </a:r>
            <a:r>
              <a:rPr kumimoji="0" sz="1200" b="0" i="0" u="sng" strike="noStrike" kern="0" cap="none" spc="-25"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60" normalizeH="0" baseline="0" noProof="0" dirty="0">
                <a:ln>
                  <a:noFill/>
                </a:ln>
                <a:solidFill>
                  <a:srgbClr val="0562C1"/>
                </a:solidFill>
                <a:effectLst/>
                <a:uLnTx/>
                <a:uFill>
                  <a:solidFill>
                    <a:srgbClr val="0562C1"/>
                  </a:solidFill>
                </a:uFill>
                <a:latin typeface="Calibri"/>
                <a:cs typeface="Calibri"/>
                <a:hlinkClick r:id="rId3"/>
              </a:rPr>
              <a:t>I.V.</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Therapy</a:t>
            </a:r>
            <a:r>
              <a:rPr kumimoji="0" sz="1200" b="0" i="0" u="sng" strike="noStrike" kern="0" cap="none" spc="-40"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NursingCenter</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3471" y="133875"/>
            <a:ext cx="4511675" cy="696595"/>
          </a:xfrm>
          <a:prstGeom prst="rect">
            <a:avLst/>
          </a:prstGeom>
        </p:spPr>
        <p:txBody>
          <a:bodyPr vert="horz" wrap="square" lIns="0" tIns="12700" rIns="0" bIns="0" rtlCol="0">
            <a:spAutoFit/>
          </a:bodyPr>
          <a:lstStyle/>
          <a:p>
            <a:pPr marL="12700">
              <a:lnSpc>
                <a:spcPct val="100000"/>
              </a:lnSpc>
              <a:spcBef>
                <a:spcPts val="100"/>
              </a:spcBef>
            </a:pPr>
            <a:r>
              <a:rPr dirty="0"/>
              <a:t>Auditing</a:t>
            </a:r>
            <a:r>
              <a:rPr spc="15" dirty="0"/>
              <a:t> </a:t>
            </a:r>
            <a:r>
              <a:rPr sz="4400" dirty="0"/>
              <a:t>of</a:t>
            </a:r>
            <a:r>
              <a:rPr sz="4400" spc="-90" dirty="0"/>
              <a:t> </a:t>
            </a:r>
            <a:r>
              <a:rPr sz="4400" spc="-10" dirty="0"/>
              <a:t>practices</a:t>
            </a:r>
            <a:endParaRPr sz="4400"/>
          </a:p>
        </p:txBody>
      </p:sp>
      <p:sp>
        <p:nvSpPr>
          <p:cNvPr id="3" name="object 3"/>
          <p:cNvSpPr txBox="1"/>
          <p:nvPr/>
        </p:nvSpPr>
        <p:spPr>
          <a:xfrm>
            <a:off x="1865734" y="1263303"/>
            <a:ext cx="8836660" cy="4379595"/>
          </a:xfrm>
          <a:prstGeom prst="rect">
            <a:avLst/>
          </a:prstGeom>
        </p:spPr>
        <p:txBody>
          <a:bodyPr vert="horz" wrap="square" lIns="0" tIns="97790" rIns="0" bIns="0" rtlCol="0">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kumimoji="0" sz="2800" b="1"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HH</a:t>
            </a:r>
            <a:r>
              <a:rPr kumimoji="0" sz="2800" b="0" i="0" u="none" strike="noStrike" kern="0" cap="none" spc="-45"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before</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Maximum</a:t>
            </a:r>
            <a:r>
              <a:rPr kumimoji="0" sz="2800" b="0" i="0" u="none" strike="noStrike" kern="0" cap="none" spc="-11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barrier</a:t>
            </a:r>
            <a:r>
              <a:rPr kumimoji="0" sz="2800" b="0" i="0" u="none" strike="noStrike" kern="0" cap="none" spc="-12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precautions</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CHG</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for</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skin</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asepsis</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Optimal</a:t>
            </a:r>
            <a:r>
              <a:rPr kumimoji="0" sz="2800" b="0" i="0" u="none" strike="noStrike" kern="0" cap="none" spc="-114"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catheter</a:t>
            </a:r>
            <a:r>
              <a:rPr kumimoji="0" sz="2800" b="0" i="0" u="none" strike="noStrike" kern="0" cap="none" spc="-12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selection</a:t>
            </a:r>
            <a:r>
              <a:rPr kumimoji="0" sz="2800" b="0" i="0" u="none" strike="noStrike" kern="0" cap="none" spc="-114"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(avoid</a:t>
            </a:r>
            <a:r>
              <a:rPr kumimoji="0" sz="2800" b="0" i="0" u="none" strike="noStrike" kern="0" cap="none" spc="-11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femoral,</a:t>
            </a:r>
            <a:r>
              <a:rPr kumimoji="0" sz="2800" b="0" i="0" u="none" strike="noStrike" kern="0" cap="none" spc="-114"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favor</a:t>
            </a:r>
            <a:r>
              <a:rPr kumimoji="0" sz="2800" b="0" i="0" u="none" strike="noStrike" kern="0" cap="none" spc="-12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subclavian)</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Adequate</a:t>
            </a:r>
            <a:r>
              <a:rPr kumimoji="0" sz="2800" b="0" i="0" u="none" strike="noStrike" kern="0" cap="none" spc="-16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dressing</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275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The</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auditor</a:t>
            </a:r>
            <a:r>
              <a:rPr kumimoji="0" sz="2800" b="0" i="0" u="none" strike="noStrike" kern="0" cap="none" spc="-5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should</a:t>
            </a:r>
            <a:r>
              <a:rPr kumimoji="0" sz="2800" b="0" i="0" u="none" strike="noStrike" kern="0" cap="none" spc="-3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not</a:t>
            </a:r>
            <a:r>
              <a:rPr kumimoji="0" sz="2800" b="0" i="0" u="none" strike="noStrike" kern="0" cap="none" spc="-5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be</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the</a:t>
            </a:r>
            <a:r>
              <a:rPr kumimoji="0" sz="2800" b="0" i="0" u="none" strike="noStrike" kern="0" cap="none" spc="-5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inserter</a:t>
            </a:r>
            <a:endParaRPr kumimoji="0" sz="2800" b="0" i="0" u="none" strike="noStrike" kern="0" cap="none" spc="0" normalizeH="0" baseline="0" noProof="0" dirty="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55" normalizeH="0" baseline="0" noProof="0" dirty="0">
                <a:ln>
                  <a:noFill/>
                </a:ln>
                <a:solidFill>
                  <a:srgbClr val="17134B"/>
                </a:solidFill>
                <a:effectLst/>
                <a:uLnTx/>
                <a:uFillTx/>
                <a:latin typeface="Calibri"/>
                <a:cs typeface="Calibri"/>
              </a:rPr>
              <a:t>Target</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25" normalizeH="0" baseline="0" noProof="0" dirty="0">
                <a:ln>
                  <a:noFill/>
                </a:ln>
                <a:solidFill>
                  <a:srgbClr val="17134B"/>
                </a:solidFill>
                <a:effectLst/>
                <a:uLnTx/>
                <a:uFillTx/>
                <a:latin typeface="Calibri"/>
                <a:cs typeface="Calibri"/>
              </a:rPr>
              <a:t>95%</a:t>
            </a:r>
            <a:endParaRPr kumimoji="0" sz="28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object 4"/>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xmlns="" id="{B192AF4A-FB46-42CB-0DFB-AE6D6811E1E1}"/>
              </a:ext>
            </a:extLst>
          </p:cNvPr>
          <p:cNvPicPr>
            <a:picLocks noChangeAspect="1"/>
          </p:cNvPicPr>
          <p:nvPr/>
        </p:nvPicPr>
        <p:blipFill>
          <a:blip r:embed="rId3"/>
          <a:stretch>
            <a:fillRect/>
          </a:stretch>
        </p:blipFill>
        <p:spPr>
          <a:xfrm>
            <a:off x="8404362" y="482172"/>
            <a:ext cx="3315163" cy="2534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025" y="-59942"/>
            <a:ext cx="2414270" cy="635000"/>
          </a:xfrm>
          <a:prstGeom prst="rect">
            <a:avLst/>
          </a:prstGeom>
        </p:spPr>
        <p:txBody>
          <a:bodyPr vert="horz" wrap="square" lIns="0" tIns="12065" rIns="0" bIns="0" rtlCol="0">
            <a:spAutoFit/>
          </a:bodyPr>
          <a:lstStyle/>
          <a:p>
            <a:pPr marL="12700">
              <a:lnSpc>
                <a:spcPct val="100000"/>
              </a:lnSpc>
              <a:spcBef>
                <a:spcPts val="95"/>
              </a:spcBef>
            </a:pPr>
            <a:r>
              <a:rPr dirty="0"/>
              <a:t>Cost</a:t>
            </a:r>
            <a:r>
              <a:rPr spc="-85" dirty="0"/>
              <a:t> </a:t>
            </a:r>
            <a:r>
              <a:rPr dirty="0"/>
              <a:t>of</a:t>
            </a:r>
            <a:r>
              <a:rPr spc="-85" dirty="0"/>
              <a:t> </a:t>
            </a:r>
            <a:r>
              <a:rPr spc="-20" dirty="0"/>
              <a:t>BSIs</a:t>
            </a:r>
          </a:p>
        </p:txBody>
      </p:sp>
      <p:sp>
        <p:nvSpPr>
          <p:cNvPr id="3" name="object 3"/>
          <p:cNvSpPr txBox="1"/>
          <p:nvPr/>
        </p:nvSpPr>
        <p:spPr>
          <a:xfrm>
            <a:off x="1690370" y="1041114"/>
            <a:ext cx="9940925" cy="4508500"/>
          </a:xfrm>
          <a:prstGeom prst="rect">
            <a:avLst/>
          </a:prstGeom>
        </p:spPr>
        <p:txBody>
          <a:bodyPr vert="horz" wrap="square" lIns="0" tIns="12700" rIns="0" bIns="0" rtlCol="0">
            <a:spAutoFit/>
          </a:bodyPr>
          <a:lstStyle/>
          <a:p>
            <a:pPr marL="354965" marR="0" lvl="0" indent="-342265" defTabSz="914400" eaLnBrk="1" fontAlgn="auto" latinLnBrk="0" hangingPunct="1">
              <a:lnSpc>
                <a:spcPct val="100000"/>
              </a:lnSpc>
              <a:spcBef>
                <a:spcPts val="100"/>
              </a:spcBef>
              <a:spcAft>
                <a:spcPts val="0"/>
              </a:spcAft>
              <a:buClrTx/>
              <a:buSzTx/>
              <a:buFont typeface="Arial"/>
              <a:buChar char="•"/>
              <a:tabLst>
                <a:tab pos="354965" algn="l"/>
              </a:tabLst>
              <a:defRPr/>
            </a:pPr>
            <a:r>
              <a:rPr kumimoji="0" sz="2400" b="0" i="0" u="none" strike="noStrike" kern="0" cap="none" spc="0" normalizeH="0" baseline="0" noProof="0" dirty="0">
                <a:ln>
                  <a:noFill/>
                </a:ln>
                <a:solidFill>
                  <a:srgbClr val="001F5F"/>
                </a:solidFill>
                <a:effectLst/>
                <a:uLnTx/>
                <a:uFillTx/>
                <a:latin typeface="Calibri"/>
                <a:cs typeface="Calibri"/>
              </a:rPr>
              <a:t>Estimated</a:t>
            </a:r>
            <a:r>
              <a:rPr kumimoji="0" sz="2400" b="0" i="0" u="none" strike="noStrike" kern="0" cap="none" spc="-6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40,000</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49,000</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episodes</a:t>
            </a:r>
            <a:r>
              <a:rPr kumimoji="0" sz="2400" b="0" i="0" u="none" strike="noStrike" kern="0" cap="none" spc="-3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per</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year</a:t>
            </a:r>
            <a:r>
              <a:rPr kumimoji="0" sz="2400" b="0" i="0" u="none" strike="noStrike" kern="0" cap="none" spc="-3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in</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Canada</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400" b="0" i="0" u="none" strike="noStrike" kern="0" cap="none" spc="0" normalizeH="0" baseline="0" noProof="0" dirty="0">
                <a:ln>
                  <a:noFill/>
                </a:ln>
                <a:solidFill>
                  <a:srgbClr val="001F5F"/>
                </a:solidFill>
                <a:effectLst/>
                <a:uLnTx/>
                <a:uFillTx/>
                <a:latin typeface="Calibri"/>
                <a:cs typeface="Calibri"/>
              </a:rPr>
              <a:t>7,000</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9,000</a:t>
            </a:r>
            <a:r>
              <a:rPr kumimoji="0" sz="2400" b="0" i="0" u="none" strike="noStrike" kern="0" cap="none" spc="-1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deaths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400" b="0" i="0" u="none" strike="noStrike" kern="0" cap="none" spc="0" normalizeH="0" baseline="0" noProof="0" dirty="0">
                <a:ln>
                  <a:noFill/>
                </a:ln>
                <a:solidFill>
                  <a:srgbClr val="001F5F"/>
                </a:solidFill>
                <a:effectLst/>
                <a:uLnTx/>
                <a:uFillTx/>
                <a:latin typeface="Calibri"/>
                <a:cs typeface="Calibri"/>
              </a:rPr>
              <a:t>Among</a:t>
            </a:r>
            <a:r>
              <a:rPr kumimoji="0" sz="2400" b="0" i="0" u="none" strike="noStrike" kern="0" cap="none" spc="-4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top</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7</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causes</a:t>
            </a:r>
            <a:r>
              <a:rPr kumimoji="0" sz="2400" b="0" i="0" u="none" strike="noStrike" kern="0" cap="none" spc="-25" normalizeH="0" baseline="0" noProof="0" dirty="0">
                <a:ln>
                  <a:noFill/>
                </a:ln>
                <a:solidFill>
                  <a:srgbClr val="001F5F"/>
                </a:solidFill>
                <a:effectLst/>
                <a:uLnTx/>
                <a:uFillTx/>
                <a:latin typeface="Calibri"/>
                <a:cs typeface="Calibri"/>
              </a:rPr>
              <a:t> </a:t>
            </a:r>
            <a:r>
              <a:rPr kumimoji="0" sz="2400" b="0" i="0" u="none" strike="noStrike" kern="0" cap="none" spc="0" normalizeH="0" baseline="0" noProof="0" dirty="0">
                <a:ln>
                  <a:noFill/>
                </a:ln>
                <a:solidFill>
                  <a:srgbClr val="001F5F"/>
                </a:solidFill>
                <a:effectLst/>
                <a:uLnTx/>
                <a:uFillTx/>
                <a:latin typeface="Calibri"/>
                <a:cs typeface="Calibri"/>
              </a:rPr>
              <a:t>of</a:t>
            </a:r>
            <a:r>
              <a:rPr kumimoji="0" sz="2400" b="0" i="0" u="none" strike="noStrike" kern="0" cap="none" spc="-20"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death</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400" b="1" i="0" u="none" strike="noStrike" kern="0" cap="none" spc="0" normalizeH="0" baseline="0" noProof="0" dirty="0">
                <a:ln>
                  <a:noFill/>
                </a:ln>
                <a:solidFill>
                  <a:srgbClr val="001F5F"/>
                </a:solidFill>
                <a:effectLst/>
                <a:uLnTx/>
                <a:uFillTx/>
                <a:latin typeface="Calibri"/>
                <a:cs typeface="Calibri"/>
              </a:rPr>
              <a:t>Central</a:t>
            </a:r>
            <a:r>
              <a:rPr kumimoji="0" sz="2400" b="1" i="0" u="none" strike="noStrike" kern="0" cap="none" spc="-6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line–associated</a:t>
            </a:r>
            <a:r>
              <a:rPr kumimoji="0" sz="2400" b="1" i="0" u="none" strike="noStrike" kern="0" cap="none" spc="-9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bloodstream</a:t>
            </a:r>
            <a:r>
              <a:rPr kumimoji="0" sz="2400" b="1" i="0" u="none" strike="noStrike" kern="0" cap="none" spc="-8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infections</a:t>
            </a:r>
            <a:r>
              <a:rPr kumimoji="0" sz="2400" b="1" i="0" u="none" strike="noStrike" kern="0" cap="none" spc="-75" normalizeH="0" baseline="0" noProof="0" dirty="0">
                <a:ln>
                  <a:noFill/>
                </a:ln>
                <a:solidFill>
                  <a:srgbClr val="001F5F"/>
                </a:solidFill>
                <a:effectLst/>
                <a:uLnTx/>
                <a:uFillTx/>
                <a:latin typeface="Calibri"/>
                <a:cs typeface="Calibri"/>
              </a:rPr>
              <a:t> </a:t>
            </a:r>
            <a:r>
              <a:rPr kumimoji="0" sz="2400" b="0" i="0" u="none" strike="noStrike" kern="0" cap="none" spc="-10" normalizeH="0" baseline="0" noProof="0" dirty="0">
                <a:ln>
                  <a:noFill/>
                </a:ln>
                <a:solidFill>
                  <a:srgbClr val="001F5F"/>
                </a:solidFill>
                <a:effectLst/>
                <a:uLnTx/>
                <a:uFillTx/>
                <a:latin typeface="Calibri"/>
                <a:cs typeface="Calibri"/>
              </a:rPr>
              <a:t>(CLABSIs):</a:t>
            </a:r>
            <a:endParaRPr kumimoji="0" sz="2400" b="0" i="0" u="none" strike="noStrike" kern="0" cap="none" spc="0" normalizeH="0" baseline="0" noProof="0" dirty="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20"/>
              </a:spcBef>
              <a:spcAft>
                <a:spcPts val="0"/>
              </a:spcAft>
              <a:buClrTx/>
              <a:buSzTx/>
              <a:buFont typeface="Arial"/>
              <a:buChar char="•"/>
              <a:tabLst>
                <a:tab pos="812165" algn="l"/>
              </a:tabLst>
              <a:defRPr/>
            </a:pPr>
            <a:r>
              <a:rPr kumimoji="0" sz="2200" b="0" i="0" u="none" strike="noStrike" kern="0" cap="none" spc="-10" normalizeH="0" baseline="0" noProof="0" dirty="0">
                <a:ln>
                  <a:noFill/>
                </a:ln>
                <a:solidFill>
                  <a:srgbClr val="001F5F"/>
                </a:solidFill>
                <a:effectLst/>
                <a:uLnTx/>
                <a:uFillTx/>
                <a:latin typeface="Calibri"/>
                <a:cs typeface="Calibri"/>
              </a:rPr>
              <a:t>Significant</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morbidity,</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25" normalizeH="0" baseline="0" noProof="0" dirty="0">
                <a:ln>
                  <a:noFill/>
                </a:ln>
                <a:solidFill>
                  <a:srgbClr val="001F5F"/>
                </a:solidFill>
                <a:effectLst/>
                <a:uLnTx/>
                <a:uFillTx/>
                <a:latin typeface="Calibri"/>
                <a:cs typeface="Calibri"/>
              </a:rPr>
              <a:t>mortality,</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healthcare</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costs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0"/>
              </a:spcBef>
              <a:spcAft>
                <a:spcPts val="0"/>
              </a:spcAft>
              <a:buClrTx/>
              <a:buSzTx/>
              <a:buFont typeface="Arial"/>
              <a:buChar char="•"/>
              <a:tabLst>
                <a:tab pos="812165" algn="l"/>
              </a:tabLst>
              <a:defRPr/>
            </a:pPr>
            <a:r>
              <a:rPr kumimoji="0" sz="2200" b="0" i="0" u="none" strike="noStrike" kern="0" cap="none" spc="-10" normalizeH="0" baseline="0" noProof="0" dirty="0">
                <a:ln>
                  <a:noFill/>
                </a:ln>
                <a:solidFill>
                  <a:srgbClr val="001F5F"/>
                </a:solidFill>
                <a:effectLst/>
                <a:uLnTx/>
                <a:uFillTx/>
                <a:latin typeface="Calibri"/>
                <a:cs typeface="Calibri"/>
              </a:rPr>
              <a:t>Mortality</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estimated</a:t>
            </a:r>
            <a:r>
              <a:rPr kumimoji="0" sz="2200" b="0" i="0" u="none" strike="noStrike" kern="0" cap="none" spc="-2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be</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over</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40%</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one</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the</a:t>
            </a:r>
            <a:r>
              <a:rPr kumimoji="0" sz="2200" b="0" i="0" u="none" strike="noStrike" kern="0" cap="none" spc="-3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deadliest</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HAIs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812800" marR="5080" lvl="1" indent="-342900" defTabSz="914400" eaLnBrk="1" fontAlgn="auto" latinLnBrk="0" hangingPunct="1">
              <a:lnSpc>
                <a:spcPct val="100000"/>
              </a:lnSpc>
              <a:spcBef>
                <a:spcPts val="0"/>
              </a:spcBef>
              <a:spcAft>
                <a:spcPts val="0"/>
              </a:spcAft>
              <a:buClrTx/>
              <a:buSzTx/>
              <a:buFont typeface="Arial"/>
              <a:buChar char="•"/>
              <a:tabLst>
                <a:tab pos="812800" algn="l"/>
              </a:tabLst>
              <a:defRPr/>
            </a:pPr>
            <a:r>
              <a:rPr kumimoji="0" sz="2200" b="0" i="0" u="none" strike="noStrike" kern="0" cap="none" spc="0" normalizeH="0" baseline="0" noProof="0" dirty="0">
                <a:ln>
                  <a:noFill/>
                </a:ln>
                <a:solidFill>
                  <a:srgbClr val="001F5F"/>
                </a:solidFill>
                <a:effectLst/>
                <a:uLnTx/>
                <a:uFillTx/>
                <a:latin typeface="Calibri"/>
                <a:cs typeface="Calibri"/>
              </a:rPr>
              <a:t>May</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lead</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3</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weeks</a:t>
            </a:r>
            <a:r>
              <a:rPr kumimoji="0" sz="2200" b="0" i="0" u="none" strike="noStrike" kern="0" cap="none" spc="-2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increased</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length</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stay</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up</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$56,000</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USD</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excess healthcare</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cost</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for</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each</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CLABSI</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event</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812800" marR="35560" lvl="1" indent="-342900" defTabSz="914400" eaLnBrk="1" fontAlgn="auto" latinLnBrk="0" hangingPunct="1">
              <a:lnSpc>
                <a:spcPct val="100000"/>
              </a:lnSpc>
              <a:spcBef>
                <a:spcPts val="0"/>
              </a:spcBef>
              <a:spcAft>
                <a:spcPts val="0"/>
              </a:spcAft>
              <a:buClrTx/>
              <a:buSzTx/>
              <a:buFont typeface="Arial"/>
              <a:buChar char="•"/>
              <a:tabLst>
                <a:tab pos="812800" algn="l"/>
              </a:tabLst>
              <a:defRPr/>
            </a:pPr>
            <a:r>
              <a:rPr kumimoji="0" sz="2200" b="0" i="0" u="none" strike="noStrike" kern="0" cap="none" spc="-10" normalizeH="0" baseline="0" noProof="0" dirty="0">
                <a:ln>
                  <a:noFill/>
                </a:ln>
                <a:solidFill>
                  <a:srgbClr val="001F5F"/>
                </a:solidFill>
                <a:effectLst/>
                <a:uLnTx/>
                <a:uFillTx/>
                <a:latin typeface="Calibri"/>
                <a:cs typeface="Calibri"/>
              </a:rPr>
              <a:t>Canadian</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data:</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device-</a:t>
            </a:r>
            <a:r>
              <a:rPr kumimoji="0" sz="2200" b="0" i="0" u="none" strike="noStrike" kern="0" cap="none" spc="-10" normalizeH="0" baseline="0" noProof="0" dirty="0">
                <a:ln>
                  <a:noFill/>
                </a:ln>
                <a:solidFill>
                  <a:srgbClr val="001F5F"/>
                </a:solidFill>
                <a:effectLst/>
                <a:uLnTx/>
                <a:uFillTx/>
                <a:latin typeface="Calibri"/>
                <a:cs typeface="Calibri"/>
              </a:rPr>
              <a:t>associated</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infections,</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including</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central</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lines</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(CLs)</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35.6%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all</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HAIs</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CLABSIs</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make</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up</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21.2%</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these</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812165" marR="0" lvl="1" indent="-342265" defTabSz="914400" eaLnBrk="1" fontAlgn="auto" latinLnBrk="0" hangingPunct="1">
              <a:lnSpc>
                <a:spcPct val="100000"/>
              </a:lnSpc>
              <a:spcBef>
                <a:spcPts val="0"/>
              </a:spcBef>
              <a:spcAft>
                <a:spcPts val="0"/>
              </a:spcAft>
              <a:buClrTx/>
              <a:buSzTx/>
              <a:buFont typeface="Arial"/>
              <a:buChar char="•"/>
              <a:tabLst>
                <a:tab pos="812165" algn="l"/>
              </a:tabLst>
              <a:defRPr/>
            </a:pPr>
            <a:r>
              <a:rPr kumimoji="0" sz="2200" b="0" i="0" u="none" strike="noStrike" kern="0" cap="none" spc="0" normalizeH="0" baseline="0" noProof="0" dirty="0">
                <a:ln>
                  <a:noFill/>
                </a:ln>
                <a:solidFill>
                  <a:srgbClr val="001F5F"/>
                </a:solidFill>
                <a:effectLst/>
                <a:uLnTx/>
                <a:uFillTx/>
                <a:latin typeface="Calibri"/>
                <a:cs typeface="Calibri"/>
              </a:rPr>
              <a:t>2009</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2018:</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2973</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CLABSIs,</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most</a:t>
            </a:r>
            <a:r>
              <a:rPr kumimoji="0" sz="2200" b="0" i="0" u="none" strike="noStrike" kern="0" cap="none" spc="-3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in</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adult</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neonatal</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ICUs.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927100" marR="799465" lvl="0" indent="0" defTabSz="914400" eaLnBrk="1" fontAlgn="auto" latinLnBrk="0" hangingPunct="1">
              <a:lnSpc>
                <a:spcPct val="100000"/>
              </a:lnSpc>
              <a:spcBef>
                <a:spcPts val="0"/>
              </a:spcBef>
              <a:spcAft>
                <a:spcPts val="0"/>
              </a:spcAft>
              <a:buClrTx/>
              <a:buSzTx/>
              <a:buFontTx/>
              <a:buNone/>
              <a:tabLst/>
              <a:defRPr/>
            </a:pPr>
            <a:r>
              <a:rPr kumimoji="0" sz="2200" b="0" i="0" u="none" strike="noStrike" kern="0" cap="none" spc="0" normalizeH="0" baseline="0" noProof="0" dirty="0">
                <a:ln>
                  <a:noFill/>
                </a:ln>
                <a:solidFill>
                  <a:srgbClr val="001F5F"/>
                </a:solidFill>
                <a:effectLst/>
                <a:uLnTx/>
                <a:uFillTx/>
                <a:latin typeface="Calibri"/>
                <a:cs typeface="Calibri"/>
              </a:rPr>
              <a:t>Within</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30</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days</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first</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positive</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culture,</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32.3%</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adult</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CLABSIs</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8%</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25" normalizeH="0" baseline="0" noProof="0" dirty="0">
                <a:ln>
                  <a:noFill/>
                </a:ln>
                <a:solidFill>
                  <a:srgbClr val="001F5F"/>
                </a:solidFill>
                <a:effectLst/>
                <a:uLnTx/>
                <a:uFillTx/>
                <a:latin typeface="Calibri"/>
                <a:cs typeface="Calibri"/>
              </a:rPr>
              <a:t>of </a:t>
            </a:r>
            <a:r>
              <a:rPr kumimoji="0" sz="2200" b="0" i="0" u="none" strike="noStrike" kern="0" cap="none" spc="-10" normalizeH="0" baseline="0" noProof="0" dirty="0">
                <a:ln>
                  <a:noFill/>
                </a:ln>
                <a:solidFill>
                  <a:srgbClr val="001F5F"/>
                </a:solidFill>
                <a:effectLst/>
                <a:uLnTx/>
                <a:uFillTx/>
                <a:latin typeface="Calibri"/>
                <a:cs typeface="Calibri"/>
              </a:rPr>
              <a:t>neonatal</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ICU</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CLABSI</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cases</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had</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died</a:t>
            </a:r>
            <a:endParaRPr kumimoji="0" sz="22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4" name="object 4"/>
          <p:cNvPicPr/>
          <p:nvPr/>
        </p:nvPicPr>
        <p:blipFill>
          <a:blip r:embed="rId3" cstate="print"/>
          <a:stretch>
            <a:fillRect/>
          </a:stretch>
        </p:blipFill>
        <p:spPr>
          <a:xfrm>
            <a:off x="2554757" y="1119432"/>
            <a:ext cx="6550331" cy="4793335"/>
          </a:xfrm>
          <a:prstGeom prst="rect">
            <a:avLst/>
          </a:prstGeom>
        </p:spPr>
      </p:pic>
      <p:sp>
        <p:nvSpPr>
          <p:cNvPr id="5" name="object 5"/>
          <p:cNvSpPr/>
          <p:nvPr/>
        </p:nvSpPr>
        <p:spPr>
          <a:xfrm>
            <a:off x="207263" y="6004559"/>
            <a:ext cx="11777980" cy="708660"/>
          </a:xfrm>
          <a:custGeom>
            <a:avLst/>
            <a:gdLst/>
            <a:ahLst/>
            <a:cxnLst/>
            <a:rect l="l" t="t" r="r" b="b"/>
            <a:pathLst>
              <a:path w="11777980" h="708659">
                <a:moveTo>
                  <a:pt x="11777472" y="0"/>
                </a:moveTo>
                <a:lnTo>
                  <a:pt x="0" y="0"/>
                </a:lnTo>
                <a:lnTo>
                  <a:pt x="0" y="708659"/>
                </a:lnTo>
                <a:lnTo>
                  <a:pt x="11777472" y="708659"/>
                </a:lnTo>
                <a:lnTo>
                  <a:pt x="1177747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286158" y="6030405"/>
            <a:ext cx="10788650" cy="482600"/>
          </a:xfrm>
          <a:prstGeom prst="rect">
            <a:avLst/>
          </a:prstGeom>
        </p:spPr>
        <p:txBody>
          <a:bodyPr vert="horz" wrap="square" lIns="0" tIns="12065" rIns="0" bIns="0" rtlCol="0">
            <a:spAutoFit/>
          </a:bodyPr>
          <a:lstStyle/>
          <a:p>
            <a:pPr marL="136525" marR="0" lvl="0" indent="-123825" defTabSz="914400" eaLnBrk="1" fontAlgn="auto" latinLnBrk="0" hangingPunct="1">
              <a:lnSpc>
                <a:spcPct val="100000"/>
              </a:lnSpc>
              <a:spcBef>
                <a:spcPts val="95"/>
              </a:spcBef>
              <a:spcAft>
                <a:spcPts val="0"/>
              </a:spcAft>
              <a:buClrTx/>
              <a:buSzTx/>
              <a:buFontTx/>
              <a:buAutoNum type="arabicPeriod" startAt="3"/>
              <a:tabLst>
                <a:tab pos="13652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Goto</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&amp;</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20" normalizeH="0" baseline="0" noProof="0" dirty="0">
                <a:ln>
                  <a:noFill/>
                </a:ln>
                <a:solidFill>
                  <a:sysClr val="windowText" lastClr="000000"/>
                </a:solidFill>
                <a:effectLst/>
                <a:uLnTx/>
                <a:uFillTx/>
                <a:latin typeface="Calibri"/>
                <a:cs typeface="Calibri"/>
              </a:rPr>
              <a:t>Al-</a:t>
            </a:r>
            <a:r>
              <a:rPr kumimoji="0" sz="1000" b="0" i="0" u="none" strike="noStrike" kern="0" cap="none" spc="0" normalizeH="0" baseline="0" noProof="0" dirty="0">
                <a:ln>
                  <a:noFill/>
                </a:ln>
                <a:solidFill>
                  <a:sysClr val="windowText" lastClr="000000"/>
                </a:solidFill>
                <a:effectLst/>
                <a:uLnTx/>
                <a:uFillTx/>
                <a:latin typeface="Calibri"/>
                <a:cs typeface="Calibri"/>
              </a:rPr>
              <a:t>Hasan</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(2013).</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Overall</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burden</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of</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bloodstream</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infection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and</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nosocomial</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bloodstream</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infection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North</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America and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Europe</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ScienceDirect</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startAt="3"/>
              <a:tabLst>
                <a:tab pos="136525" algn="l"/>
              </a:tabLst>
              <a:defRPr/>
            </a:pPr>
            <a:r>
              <a:rPr kumimoji="0" sz="1000" b="0" i="0" u="none" strike="noStrike" kern="0" cap="none" spc="0" normalizeH="0" baseline="0" noProof="0" dirty="0">
                <a:ln>
                  <a:noFill/>
                </a:ln>
                <a:solidFill>
                  <a:srgbClr val="212121"/>
                </a:solidFill>
                <a:effectLst/>
                <a:uLnTx/>
                <a:uFillTx/>
                <a:latin typeface="Calibri"/>
                <a:cs typeface="Calibri"/>
              </a:rPr>
              <a:t>Redstone, Zadeh,</a:t>
            </a:r>
            <a:r>
              <a:rPr kumimoji="0" sz="1000" b="0" i="0" u="none" strike="noStrike" kern="0" cap="none" spc="-20" normalizeH="0" baseline="0" noProof="0" dirty="0">
                <a:ln>
                  <a:noFill/>
                </a:ln>
                <a:solidFill>
                  <a:srgbClr val="212121"/>
                </a:solidFill>
                <a:effectLst/>
                <a:uLnTx/>
                <a:uFillTx/>
                <a:latin typeface="Calibri"/>
                <a:cs typeface="Calibri"/>
              </a:rPr>
              <a:t> </a:t>
            </a:r>
            <a:r>
              <a:rPr kumimoji="0" sz="1000" b="0" i="0" u="none" strike="noStrike" kern="0" cap="none" spc="-10" normalizeH="0" baseline="0" noProof="0" dirty="0">
                <a:ln>
                  <a:noFill/>
                </a:ln>
                <a:solidFill>
                  <a:srgbClr val="212121"/>
                </a:solidFill>
                <a:effectLst/>
                <a:uLnTx/>
                <a:uFillTx/>
                <a:latin typeface="Calibri"/>
                <a:cs typeface="Calibri"/>
              </a:rPr>
              <a:t>Wilson,</a:t>
            </a:r>
            <a:r>
              <a:rPr kumimoji="0" sz="1000" b="0" i="0" u="none" strike="noStrike" kern="0" cap="none" spc="-30"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et</a:t>
            </a:r>
            <a:r>
              <a:rPr kumimoji="0" sz="1000" b="0" i="0" u="none" strike="noStrike" kern="0" cap="none" spc="5"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al.</a:t>
            </a:r>
            <a:r>
              <a:rPr kumimoji="0" sz="1000" b="0" i="0" u="none" strike="noStrike" kern="0" cap="none" spc="-20" normalizeH="0" baseline="0" noProof="0" dirty="0">
                <a:ln>
                  <a:noFill/>
                </a:ln>
                <a:solidFill>
                  <a:srgbClr val="212121"/>
                </a:solidFill>
                <a:effectLst/>
                <a:uLnTx/>
                <a:uFillTx/>
                <a:latin typeface="Calibri"/>
                <a:cs typeface="Calibri"/>
              </a:rPr>
              <a:t> </a:t>
            </a:r>
            <a:r>
              <a:rPr kumimoji="0" sz="1000" b="0" i="0" u="none" strike="noStrike" kern="0" cap="none" spc="0" normalizeH="0" baseline="0" noProof="0" dirty="0">
                <a:ln>
                  <a:noFill/>
                </a:ln>
                <a:solidFill>
                  <a:srgbClr val="212121"/>
                </a:solidFill>
                <a:effectLst/>
                <a:uLnTx/>
                <a:uFillTx/>
                <a:latin typeface="Calibri"/>
                <a:cs typeface="Calibri"/>
              </a:rPr>
              <a:t>(2023).</a:t>
            </a:r>
            <a:r>
              <a:rPr kumimoji="0" sz="1000" b="0" i="0" u="none" strike="noStrike" kern="0" cap="none" spc="15" normalizeH="0" baseline="0" noProof="0" dirty="0">
                <a:ln>
                  <a:noFill/>
                </a:ln>
                <a:solidFill>
                  <a:srgbClr val="212121"/>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Quality</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Improvement</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Initiative</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to</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Decrease</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Central</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Line–Associated</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Bloodstream</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Infections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During</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the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COVID-</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19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Pandemic:</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“Zero</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Harm”</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Approach</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PMC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(nih.gov)</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136525" marR="0" lvl="0" indent="-123825" defTabSz="914400" eaLnBrk="1" fontAlgn="auto" latinLnBrk="0" hangingPunct="1">
              <a:lnSpc>
                <a:spcPct val="100000"/>
              </a:lnSpc>
              <a:spcBef>
                <a:spcPts val="0"/>
              </a:spcBef>
              <a:spcAft>
                <a:spcPts val="0"/>
              </a:spcAft>
              <a:buClrTx/>
              <a:buSzTx/>
              <a:buFontTx/>
              <a:buAutoNum type="arabicPeriod" startAt="3"/>
              <a:tabLst>
                <a:tab pos="13652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CNISP</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(2020)</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Device-</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associated</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infections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in</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Canadian</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acute-</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care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hospitals</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from</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2009</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to</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2018</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ProQuest</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dirty="0"/>
              <a:t>Auditing</a:t>
            </a:r>
            <a:r>
              <a:rPr sz="4400" spc="10" dirty="0"/>
              <a:t> </a:t>
            </a:r>
            <a:r>
              <a:rPr sz="4400" dirty="0"/>
              <a:t>of</a:t>
            </a:r>
            <a:r>
              <a:rPr sz="4400" spc="-15" dirty="0"/>
              <a:t> </a:t>
            </a:r>
            <a:r>
              <a:rPr sz="4400" spc="-10" dirty="0"/>
              <a:t>practices</a:t>
            </a:r>
            <a:endParaRPr sz="4400"/>
          </a:p>
        </p:txBody>
      </p:sp>
      <p:sp>
        <p:nvSpPr>
          <p:cNvPr id="3" name="object 3"/>
          <p:cNvSpPr txBox="1"/>
          <p:nvPr/>
        </p:nvSpPr>
        <p:spPr>
          <a:xfrm>
            <a:off x="1862988" y="1594488"/>
            <a:ext cx="6358255" cy="3604260"/>
          </a:xfrm>
          <a:prstGeom prst="rect">
            <a:avLst/>
          </a:prstGeom>
        </p:spPr>
        <p:txBody>
          <a:bodyPr vert="horz" wrap="square" lIns="0" tIns="97790" rIns="0" bIns="0" rtlCol="0">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kumimoji="0" sz="2800" b="1" i="0" u="none" strike="noStrike" kern="0" cap="none" spc="-10" normalizeH="0" baseline="0" noProof="0" dirty="0">
                <a:ln>
                  <a:noFill/>
                </a:ln>
                <a:solidFill>
                  <a:srgbClr val="17134B"/>
                </a:solidFill>
                <a:effectLst/>
                <a:uLnTx/>
                <a:uFillTx/>
                <a:latin typeface="Calibri"/>
                <a:cs typeface="Calibri"/>
              </a:rPr>
              <a:t>Maintenance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17134B"/>
                </a:solidFill>
                <a:effectLst/>
                <a:uLnTx/>
                <a:uFillTx/>
                <a:latin typeface="Calibri"/>
                <a:cs typeface="Calibri"/>
              </a:rPr>
              <a:t>Catheter</a:t>
            </a:r>
            <a:r>
              <a:rPr kumimoji="0" sz="2800" b="0" i="0" u="none" strike="noStrike" kern="0" cap="none" spc="-12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necessity</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assessed</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daily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Aseptic</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access</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to</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the</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catheter</a:t>
            </a:r>
            <a:r>
              <a:rPr kumimoji="0" sz="2800" b="0" i="0" u="none" strike="noStrike" kern="0" cap="none" spc="-9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lumen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Dressing</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is</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intact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20" normalizeH="0" baseline="0" noProof="0" dirty="0">
                <a:ln>
                  <a:noFill/>
                </a:ln>
                <a:solidFill>
                  <a:srgbClr val="17134B"/>
                </a:solidFill>
                <a:effectLst/>
                <a:uLnTx/>
                <a:uFillTx/>
                <a:latin typeface="Calibri"/>
                <a:cs typeface="Calibri"/>
              </a:rPr>
              <a:t>Tubings</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are</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changed</a:t>
            </a:r>
            <a:r>
              <a:rPr kumimoji="0" sz="2800" b="0" i="0" u="none" strike="noStrike" kern="0" cap="none" spc="-9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according</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to</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protocol</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40"/>
              </a:spcBef>
              <a:spcAft>
                <a:spcPts val="0"/>
              </a:spcAft>
              <a:buClr>
                <a:srgbClr val="17134B"/>
              </a:buClr>
              <a:buSzTx/>
              <a:buFont typeface="Arial"/>
              <a:buChar char="•"/>
              <a:tabLst/>
              <a:defRPr/>
            </a:pPr>
            <a:endParaRPr kumimoji="0" sz="3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0"/>
              </a:spcBef>
              <a:spcAft>
                <a:spcPts val="0"/>
              </a:spcAft>
              <a:buClrTx/>
              <a:buSzTx/>
              <a:buFont typeface="Arial"/>
              <a:buChar char="•"/>
              <a:tabLst>
                <a:tab pos="240665" algn="l"/>
              </a:tabLst>
              <a:defRPr/>
            </a:pPr>
            <a:r>
              <a:rPr kumimoji="0" sz="2800" b="0" i="0" u="none" strike="noStrike" kern="0" cap="none" spc="-55" normalizeH="0" baseline="0" noProof="0" dirty="0">
                <a:ln>
                  <a:noFill/>
                </a:ln>
                <a:solidFill>
                  <a:srgbClr val="17134B"/>
                </a:solidFill>
                <a:effectLst/>
                <a:uLnTx/>
                <a:uFillTx/>
                <a:latin typeface="Calibri"/>
                <a:cs typeface="Calibri"/>
              </a:rPr>
              <a:t>Target</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25" normalizeH="0" baseline="0" noProof="0" dirty="0">
                <a:ln>
                  <a:noFill/>
                </a:ln>
                <a:solidFill>
                  <a:srgbClr val="17134B"/>
                </a:solidFill>
                <a:effectLst/>
                <a:uLnTx/>
                <a:uFillTx/>
                <a:latin typeface="Calibri"/>
                <a:cs typeface="Calibri"/>
              </a:rPr>
              <a:t>95%</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4638" rIns="0" bIns="0" rtlCol="0">
            <a:spAutoFit/>
          </a:bodyPr>
          <a:lstStyle/>
          <a:p>
            <a:pPr marL="90805">
              <a:lnSpc>
                <a:spcPct val="100000"/>
              </a:lnSpc>
              <a:spcBef>
                <a:spcPts val="95"/>
              </a:spcBef>
            </a:pPr>
            <a:r>
              <a:rPr spc="-25" dirty="0"/>
              <a:t>Plan-</a:t>
            </a:r>
            <a:r>
              <a:rPr spc="-30" dirty="0"/>
              <a:t>Do-</a:t>
            </a:r>
            <a:r>
              <a:rPr spc="-25" dirty="0"/>
              <a:t>Study-</a:t>
            </a:r>
            <a:r>
              <a:rPr dirty="0"/>
              <a:t>Act</a:t>
            </a:r>
            <a:r>
              <a:rPr spc="-75" dirty="0"/>
              <a:t> </a:t>
            </a:r>
            <a:r>
              <a:rPr dirty="0"/>
              <a:t>(PDSA)</a:t>
            </a:r>
            <a:r>
              <a:rPr spc="-50" dirty="0"/>
              <a:t> </a:t>
            </a:r>
            <a:r>
              <a:rPr spc="-10" dirty="0"/>
              <a:t>Cycle</a:t>
            </a:r>
          </a:p>
        </p:txBody>
      </p:sp>
      <p:sp>
        <p:nvSpPr>
          <p:cNvPr id="3" name="object 3"/>
          <p:cNvSpPr txBox="1"/>
          <p:nvPr/>
        </p:nvSpPr>
        <p:spPr>
          <a:xfrm>
            <a:off x="2097130" y="2091335"/>
            <a:ext cx="7736840" cy="2623185"/>
          </a:xfrm>
          <a:prstGeom prst="rect">
            <a:avLst/>
          </a:prstGeom>
        </p:spPr>
        <p:txBody>
          <a:bodyPr vert="horz" wrap="square" lIns="0" tIns="97790" rIns="0" bIns="0" rtlCol="0">
            <a:spAutoFit/>
          </a:bodyPr>
          <a:lstStyle/>
          <a:p>
            <a:pPr marL="240665" marR="0" lvl="0" indent="-227965" defTabSz="914400" eaLnBrk="1" fontAlgn="auto" latinLnBrk="0" hangingPunct="1">
              <a:lnSpc>
                <a:spcPct val="100000"/>
              </a:lnSpc>
              <a:spcBef>
                <a:spcPts val="770"/>
              </a:spcBef>
              <a:spcAft>
                <a:spcPts val="0"/>
              </a:spcAft>
              <a:buClrTx/>
              <a:buSzTx/>
              <a:buFont typeface="Arial"/>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Scientific</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method</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based</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on</a:t>
            </a:r>
            <a:r>
              <a:rPr kumimoji="0" sz="2800" b="0" i="0" u="none" strike="noStrike" kern="0" cap="none" spc="-95" normalizeH="0" baseline="0" noProof="0" dirty="0">
                <a:ln>
                  <a:noFill/>
                </a:ln>
                <a:solidFill>
                  <a:sysClr val="windowText" lastClr="000000"/>
                </a:solidFill>
                <a:effectLst/>
                <a:uLnTx/>
                <a:uFillTx/>
                <a:latin typeface="Calibri"/>
                <a:cs typeface="Calibri"/>
              </a:rPr>
              <a:t> </a:t>
            </a:r>
            <a:r>
              <a:rPr kumimoji="0" sz="2800" b="0" i="0" u="none" strike="noStrike" kern="0" cap="none" spc="-20" normalizeH="0" baseline="0" noProof="0" dirty="0">
                <a:ln>
                  <a:noFill/>
                </a:ln>
                <a:solidFill>
                  <a:sysClr val="windowText" lastClr="000000"/>
                </a:solidFill>
                <a:effectLst/>
                <a:uLnTx/>
                <a:uFillTx/>
                <a:latin typeface="Calibri"/>
                <a:cs typeface="Calibri"/>
              </a:rPr>
              <a:t>action-</a:t>
            </a:r>
            <a:r>
              <a:rPr kumimoji="0" sz="2800" b="0" i="0" u="none" strike="noStrike" kern="0" cap="none" spc="0" normalizeH="0" baseline="0" noProof="0" dirty="0">
                <a:ln>
                  <a:noFill/>
                </a:ln>
                <a:solidFill>
                  <a:sysClr val="windowText" lastClr="000000"/>
                </a:solidFill>
                <a:effectLst/>
                <a:uLnTx/>
                <a:uFillTx/>
                <a:latin typeface="Calibri"/>
                <a:cs typeface="Calibri"/>
              </a:rPr>
              <a:t>oriented</a:t>
            </a:r>
            <a:r>
              <a:rPr kumimoji="0" sz="2800" b="0" i="0" u="none" strike="noStrike" kern="0" cap="none" spc="-8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learning</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ysClr val="windowText" lastClr="000000"/>
                </a:solidFill>
                <a:effectLst/>
                <a:uLnTx/>
                <a:uFillTx/>
                <a:latin typeface="Calibri"/>
                <a:cs typeface="Calibri"/>
              </a:rPr>
              <a:t>Advocated</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in</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real</a:t>
            </a:r>
            <a:r>
              <a:rPr kumimoji="0" sz="2800" b="0" i="0" u="none" strike="noStrike" kern="0" cap="none" spc="-9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work</a:t>
            </a:r>
            <a:r>
              <a:rPr kumimoji="0" sz="2800" b="0" i="0" u="none" strike="noStrike" kern="0" cap="none" spc="-80"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settings: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229"/>
              </a:spcBef>
              <a:spcAft>
                <a:spcPts val="0"/>
              </a:spcAft>
              <a:buClrTx/>
              <a:buSzTx/>
              <a:buFont typeface="Arial"/>
              <a:buChar char="•"/>
              <a:tabLst>
                <a:tab pos="6978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Plan</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a:t>
            </a:r>
            <a:r>
              <a:rPr kumimoji="0" sz="2400" b="0" i="0" u="none" strike="noStrike" kern="0" cap="none" spc="-15" normalizeH="0" baseline="0" noProof="0" dirty="0">
                <a:ln>
                  <a:noFill/>
                </a:ln>
                <a:solidFill>
                  <a:sysClr val="windowText" lastClr="000000"/>
                </a:solidFill>
                <a:effectLst/>
                <a:uLnTx/>
                <a:uFillTx/>
                <a:latin typeface="Calibri"/>
                <a:cs typeface="Calibri"/>
              </a:rPr>
              <a:t> </a:t>
            </a:r>
            <a:r>
              <a:rPr kumimoji="0" sz="2400" b="0" i="0" u="none" strike="noStrike" kern="0" cap="none" spc="-20" normalizeH="0" baseline="0" noProof="0" dirty="0">
                <a:ln>
                  <a:noFill/>
                </a:ln>
                <a:solidFill>
                  <a:sysClr val="windowText" lastClr="000000"/>
                </a:solidFill>
                <a:effectLst/>
                <a:uLnTx/>
                <a:uFillTx/>
                <a:latin typeface="Calibri"/>
                <a:cs typeface="Calibri"/>
              </a:rPr>
              <a:t>test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215"/>
              </a:spcBef>
              <a:spcAft>
                <a:spcPts val="0"/>
              </a:spcAft>
              <a:buClrTx/>
              <a:buSzTx/>
              <a:buFont typeface="Arial"/>
              <a:buChar char="•"/>
              <a:tabLst>
                <a:tab pos="6978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Try</a:t>
            </a:r>
            <a:r>
              <a:rPr kumimoji="0" sz="2400" b="0" i="0" u="none" strike="noStrike" kern="0" cap="none" spc="-135" normalizeH="0" baseline="0" noProof="0" dirty="0">
                <a:ln>
                  <a:noFill/>
                </a:ln>
                <a:solidFill>
                  <a:sysClr val="windowText" lastClr="000000"/>
                </a:solidFill>
                <a:effectLst/>
                <a:uLnTx/>
                <a:uFillTx/>
                <a:latin typeface="Calibri"/>
                <a:cs typeface="Calibri"/>
              </a:rPr>
              <a:t> </a:t>
            </a:r>
            <a:r>
              <a:rPr kumimoji="0" sz="2400" b="0" i="0" u="none" strike="noStrike" kern="0" cap="none" spc="-25" normalizeH="0" baseline="0" noProof="0" dirty="0">
                <a:ln>
                  <a:noFill/>
                </a:ln>
                <a:solidFill>
                  <a:sysClr val="windowText" lastClr="000000"/>
                </a:solidFill>
                <a:effectLst/>
                <a:uLnTx/>
                <a:uFillTx/>
                <a:latin typeface="Calibri"/>
                <a:cs typeface="Calibri"/>
              </a:rPr>
              <a:t>it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215"/>
              </a:spcBef>
              <a:spcAft>
                <a:spcPts val="0"/>
              </a:spcAft>
              <a:buClrTx/>
              <a:buSzTx/>
              <a:buFont typeface="Arial"/>
              <a:buChar char="•"/>
              <a:tabLst>
                <a:tab pos="6978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Observe</a:t>
            </a:r>
            <a:r>
              <a:rPr kumimoji="0" sz="2400" b="0" i="0" u="none" strike="noStrike" kern="0" cap="none" spc="-1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results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97865" marR="0" lvl="1" indent="-227965" defTabSz="914400" eaLnBrk="1" fontAlgn="auto" latinLnBrk="0" hangingPunct="1">
              <a:lnSpc>
                <a:spcPct val="100000"/>
              </a:lnSpc>
              <a:spcBef>
                <a:spcPts val="204"/>
              </a:spcBef>
              <a:spcAft>
                <a:spcPts val="0"/>
              </a:spcAft>
              <a:buClrTx/>
              <a:buSzTx/>
              <a:buFont typeface="Arial"/>
              <a:buChar char="•"/>
              <a:tabLst>
                <a:tab pos="6978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Act</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on</a:t>
            </a:r>
            <a:r>
              <a:rPr kumimoji="0" sz="2400" b="0" i="0" u="none" strike="noStrike" kern="0" cap="none" spc="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learning</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9039" y="1894582"/>
            <a:ext cx="1868805" cy="1243965"/>
          </a:xfrm>
          <a:prstGeom prst="rect">
            <a:avLst/>
          </a:prstGeom>
        </p:spPr>
        <p:txBody>
          <a:bodyPr vert="horz" wrap="square" lIns="0" tIns="12065" rIns="0" bIns="0" rtlCol="0">
            <a:spAutoFit/>
          </a:bodyPr>
          <a:lstStyle/>
          <a:p>
            <a:pPr marL="12700" marR="5080" lvl="0" indent="0" defTabSz="914400" eaLnBrk="1" fontAlgn="auto" latinLnBrk="0" hangingPunct="1">
              <a:lnSpc>
                <a:spcPct val="100000"/>
              </a:lnSpc>
              <a:spcBef>
                <a:spcPts val="95"/>
              </a:spcBef>
              <a:spcAft>
                <a:spcPts val="0"/>
              </a:spcAft>
              <a:buClrTx/>
              <a:buSzTx/>
              <a:buFontTx/>
              <a:buNone/>
              <a:tabLst/>
              <a:defRPr/>
            </a:pPr>
            <a:r>
              <a:rPr kumimoji="0" sz="4000" b="0" i="0" u="none" strike="noStrike" kern="0" cap="none" spc="-10" normalizeH="0" baseline="0" noProof="0" dirty="0">
                <a:ln>
                  <a:noFill/>
                </a:ln>
                <a:solidFill>
                  <a:sysClr val="windowText" lastClr="000000"/>
                </a:solidFill>
                <a:effectLst/>
                <a:uLnTx/>
                <a:uFillTx/>
                <a:latin typeface="Calibri"/>
                <a:cs typeface="Calibri"/>
              </a:rPr>
              <a:t>Insertion Checklist</a:t>
            </a:r>
            <a:endParaRPr kumimoji="0" sz="40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a:spLocks noGrp="1"/>
          </p:cNvSpPr>
          <p:nvPr>
            <p:ph type="ctrTitle"/>
          </p:nvPr>
        </p:nvSpPr>
        <p:spPr>
          <a:prstGeom prst="rect">
            <a:avLst/>
          </a:prstGeom>
        </p:spPr>
        <p:txBody>
          <a:bodyPr vert="horz" wrap="square" lIns="0" tIns="12065" rIns="0" bIns="0" rtlCol="0">
            <a:spAutoFit/>
          </a:bodyPr>
          <a:lstStyle/>
          <a:p>
            <a:pPr marL="12700">
              <a:lnSpc>
                <a:spcPts val="4745"/>
              </a:lnSpc>
              <a:spcBef>
                <a:spcPts val="95"/>
              </a:spcBef>
            </a:pPr>
            <a:r>
              <a:rPr dirty="0"/>
              <a:t>Sample</a:t>
            </a:r>
            <a:r>
              <a:rPr spc="-135" dirty="0"/>
              <a:t> </a:t>
            </a:r>
            <a:r>
              <a:rPr spc="-10" dirty="0"/>
              <a:t>Forms</a:t>
            </a:r>
          </a:p>
          <a:p>
            <a:pPr marL="12700">
              <a:lnSpc>
                <a:spcPts val="2345"/>
              </a:lnSpc>
            </a:pPr>
            <a:r>
              <a:rPr sz="2000" b="1" dirty="0">
                <a:solidFill>
                  <a:srgbClr val="000000"/>
                </a:solidFill>
                <a:latin typeface="Calibri"/>
                <a:cs typeface="Calibri"/>
              </a:rPr>
              <a:t>From</a:t>
            </a:r>
            <a:r>
              <a:rPr sz="2000" b="1" spc="-50" dirty="0">
                <a:solidFill>
                  <a:srgbClr val="000000"/>
                </a:solidFill>
                <a:latin typeface="Calibri"/>
                <a:cs typeface="Calibri"/>
              </a:rPr>
              <a:t> </a:t>
            </a:r>
            <a:r>
              <a:rPr sz="2000" b="1" spc="-25" dirty="0">
                <a:solidFill>
                  <a:srgbClr val="000000"/>
                </a:solidFill>
                <a:latin typeface="Calibri"/>
                <a:cs typeface="Calibri"/>
              </a:rPr>
              <a:t>IHI</a:t>
            </a:r>
            <a:endParaRPr sz="2000">
              <a:latin typeface="Calibri"/>
              <a:cs typeface="Calibri"/>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4161" y="298450"/>
            <a:ext cx="7642225" cy="6460490"/>
            <a:chOff x="4344161" y="298450"/>
            <a:chExt cx="7642225" cy="6460490"/>
          </a:xfrm>
        </p:grpSpPr>
        <p:sp>
          <p:nvSpPr>
            <p:cNvPr id="3" name="object 3"/>
            <p:cNvSpPr/>
            <p:nvPr/>
          </p:nvSpPr>
          <p:spPr>
            <a:xfrm>
              <a:off x="4547615" y="5548884"/>
              <a:ext cx="7439025" cy="1210310"/>
            </a:xfrm>
            <a:custGeom>
              <a:avLst/>
              <a:gdLst/>
              <a:ahLst/>
              <a:cxnLst/>
              <a:rect l="l" t="t" r="r" b="b"/>
              <a:pathLst>
                <a:path w="7439025" h="1210309">
                  <a:moveTo>
                    <a:pt x="7438644" y="0"/>
                  </a:moveTo>
                  <a:lnTo>
                    <a:pt x="0" y="0"/>
                  </a:lnTo>
                  <a:lnTo>
                    <a:pt x="0" y="1210055"/>
                  </a:lnTo>
                  <a:lnTo>
                    <a:pt x="7438644" y="1210055"/>
                  </a:lnTo>
                  <a:lnTo>
                    <a:pt x="74386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4876812" y="304800"/>
              <a:ext cx="5105387" cy="5562587"/>
            </a:xfrm>
            <a:prstGeom prst="rect">
              <a:avLst/>
            </a:prstGeom>
          </p:spPr>
        </p:pic>
        <p:sp>
          <p:nvSpPr>
            <p:cNvPr id="5" name="object 5"/>
            <p:cNvSpPr/>
            <p:nvPr/>
          </p:nvSpPr>
          <p:spPr>
            <a:xfrm>
              <a:off x="4873624" y="301625"/>
              <a:ext cx="5111750" cy="5568950"/>
            </a:xfrm>
            <a:custGeom>
              <a:avLst/>
              <a:gdLst/>
              <a:ahLst/>
              <a:cxnLst/>
              <a:rect l="l" t="t" r="r" b="b"/>
              <a:pathLst>
                <a:path w="5111750" h="5568950">
                  <a:moveTo>
                    <a:pt x="0" y="0"/>
                  </a:moveTo>
                  <a:lnTo>
                    <a:pt x="5111750" y="0"/>
                  </a:lnTo>
                  <a:lnTo>
                    <a:pt x="5111750" y="5568950"/>
                  </a:lnTo>
                  <a:lnTo>
                    <a:pt x="0" y="5568950"/>
                  </a:lnTo>
                  <a:lnTo>
                    <a:pt x="0" y="0"/>
                  </a:lnTo>
                  <a:close/>
                </a:path>
              </a:pathLst>
            </a:custGeom>
            <a:ln w="6350">
              <a:solidFill>
                <a:srgbClr val="2D75B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344161" y="4420361"/>
              <a:ext cx="469900" cy="0"/>
            </a:xfrm>
            <a:custGeom>
              <a:avLst/>
              <a:gdLst/>
              <a:ahLst/>
              <a:cxnLst/>
              <a:rect l="l" t="t" r="r" b="b"/>
              <a:pathLst>
                <a:path w="469900">
                  <a:moveTo>
                    <a:pt x="0" y="0"/>
                  </a:moveTo>
                  <a:lnTo>
                    <a:pt x="469900" y="0"/>
                  </a:lnTo>
                </a:path>
              </a:pathLst>
            </a:custGeom>
            <a:ln w="25400">
              <a:solidFill>
                <a:srgbClr val="FF993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801364" y="4382259"/>
              <a:ext cx="76200" cy="76200"/>
            </a:xfrm>
            <a:custGeom>
              <a:avLst/>
              <a:gdLst/>
              <a:ahLst/>
              <a:cxnLst/>
              <a:rect l="l" t="t" r="r" b="b"/>
              <a:pathLst>
                <a:path w="76200" h="76200">
                  <a:moveTo>
                    <a:pt x="0" y="0"/>
                  </a:moveTo>
                  <a:lnTo>
                    <a:pt x="0" y="76200"/>
                  </a:lnTo>
                  <a:lnTo>
                    <a:pt x="76200" y="38100"/>
                  </a:lnTo>
                  <a:lnTo>
                    <a:pt x="0" y="0"/>
                  </a:lnTo>
                  <a:close/>
                </a:path>
              </a:pathLst>
            </a:custGeom>
            <a:solidFill>
              <a:srgbClr val="FF993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1976754" y="5440171"/>
            <a:ext cx="2066289"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Johns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Hopkins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Hospital,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2005</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1462697" y="1111223"/>
            <a:ext cx="3143250" cy="63500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Daily</a:t>
            </a:r>
            <a:r>
              <a:rPr spc="-100" dirty="0">
                <a:solidFill>
                  <a:srgbClr val="C00000"/>
                </a:solidFill>
              </a:rPr>
              <a:t> </a:t>
            </a:r>
            <a:r>
              <a:rPr dirty="0">
                <a:solidFill>
                  <a:srgbClr val="C00000"/>
                </a:solidFill>
              </a:rPr>
              <a:t>Goals</a:t>
            </a:r>
            <a:r>
              <a:rPr spc="-100" dirty="0">
                <a:solidFill>
                  <a:srgbClr val="C00000"/>
                </a:solidFill>
              </a:rPr>
              <a:t> </a:t>
            </a:r>
            <a:r>
              <a:rPr spc="-25" dirty="0">
                <a:solidFill>
                  <a:srgbClr val="C00000"/>
                </a:solidFill>
              </a:rPr>
              <a:t>ICU</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51359" y="5733288"/>
            <a:ext cx="9434195" cy="1125220"/>
            <a:chOff x="2651359" y="5733288"/>
            <a:chExt cx="9434195" cy="1125220"/>
          </a:xfrm>
        </p:grpSpPr>
        <p:sp>
          <p:nvSpPr>
            <p:cNvPr id="3" name="object 3"/>
            <p:cNvSpPr/>
            <p:nvPr/>
          </p:nvSpPr>
          <p:spPr>
            <a:xfrm>
              <a:off x="4719827" y="5733288"/>
              <a:ext cx="7366000" cy="1125220"/>
            </a:xfrm>
            <a:custGeom>
              <a:avLst/>
              <a:gdLst/>
              <a:ahLst/>
              <a:cxnLst/>
              <a:rect l="l" t="t" r="r" b="b"/>
              <a:pathLst>
                <a:path w="7366000" h="1125220">
                  <a:moveTo>
                    <a:pt x="7365492" y="0"/>
                  </a:moveTo>
                  <a:lnTo>
                    <a:pt x="0" y="0"/>
                  </a:lnTo>
                  <a:lnTo>
                    <a:pt x="0" y="1124712"/>
                  </a:lnTo>
                  <a:lnTo>
                    <a:pt x="7365492" y="1124712"/>
                  </a:lnTo>
                  <a:lnTo>
                    <a:pt x="736549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651353" y="6253746"/>
              <a:ext cx="9374505" cy="464820"/>
            </a:xfrm>
            <a:custGeom>
              <a:avLst/>
              <a:gdLst/>
              <a:ahLst/>
              <a:cxnLst/>
              <a:rect l="l" t="t" r="r" b="b"/>
              <a:pathLst>
                <a:path w="9374505" h="464820">
                  <a:moveTo>
                    <a:pt x="8968727" y="457200"/>
                  </a:moveTo>
                  <a:lnTo>
                    <a:pt x="6726555" y="457200"/>
                  </a:lnTo>
                  <a:lnTo>
                    <a:pt x="0" y="457200"/>
                  </a:lnTo>
                  <a:lnTo>
                    <a:pt x="0" y="464820"/>
                  </a:lnTo>
                  <a:lnTo>
                    <a:pt x="8968727" y="464820"/>
                  </a:lnTo>
                  <a:lnTo>
                    <a:pt x="8968727" y="457200"/>
                  </a:lnTo>
                  <a:close/>
                </a:path>
                <a:path w="9374505" h="464820">
                  <a:moveTo>
                    <a:pt x="9374124" y="0"/>
                  </a:moveTo>
                  <a:lnTo>
                    <a:pt x="7116699" y="0"/>
                  </a:lnTo>
                  <a:lnTo>
                    <a:pt x="344424" y="0"/>
                  </a:lnTo>
                  <a:lnTo>
                    <a:pt x="344424" y="7620"/>
                  </a:lnTo>
                  <a:lnTo>
                    <a:pt x="9374124" y="7620"/>
                  </a:lnTo>
                  <a:lnTo>
                    <a:pt x="9374124" y="0"/>
                  </a:lnTo>
                  <a:close/>
                </a:path>
              </a:pathLst>
            </a:custGeom>
            <a:solidFill>
              <a:srgbClr val="0562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txBox="1">
            <a:spLocks noGrp="1"/>
          </p:cNvSpPr>
          <p:nvPr>
            <p:ph type="title"/>
          </p:nvPr>
        </p:nvSpPr>
        <p:spPr>
          <a:xfrm>
            <a:off x="2430105" y="218206"/>
            <a:ext cx="8583930"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C00000"/>
                </a:solidFill>
              </a:rPr>
              <a:t>Peripheral</a:t>
            </a:r>
            <a:r>
              <a:rPr sz="4400" spc="-130" dirty="0">
                <a:solidFill>
                  <a:srgbClr val="C00000"/>
                </a:solidFill>
              </a:rPr>
              <a:t> </a:t>
            </a:r>
            <a:r>
              <a:rPr sz="4400" spc="-10" dirty="0">
                <a:solidFill>
                  <a:srgbClr val="C00000"/>
                </a:solidFill>
              </a:rPr>
              <a:t>Intravenous</a:t>
            </a:r>
            <a:r>
              <a:rPr sz="4400" spc="-114" dirty="0">
                <a:solidFill>
                  <a:srgbClr val="C00000"/>
                </a:solidFill>
              </a:rPr>
              <a:t> </a:t>
            </a:r>
            <a:r>
              <a:rPr sz="4400" dirty="0">
                <a:solidFill>
                  <a:srgbClr val="C00000"/>
                </a:solidFill>
              </a:rPr>
              <a:t>Line</a:t>
            </a:r>
            <a:r>
              <a:rPr sz="4400" spc="-90" dirty="0">
                <a:solidFill>
                  <a:srgbClr val="C00000"/>
                </a:solidFill>
              </a:rPr>
              <a:t> </a:t>
            </a:r>
            <a:r>
              <a:rPr sz="4400" spc="-10" dirty="0">
                <a:solidFill>
                  <a:srgbClr val="C00000"/>
                </a:solidFill>
              </a:rPr>
              <a:t>Infections</a:t>
            </a:r>
            <a:endParaRPr sz="4400"/>
          </a:p>
        </p:txBody>
      </p:sp>
      <p:sp>
        <p:nvSpPr>
          <p:cNvPr id="6" name="object 6"/>
          <p:cNvSpPr txBox="1"/>
          <p:nvPr/>
        </p:nvSpPr>
        <p:spPr>
          <a:xfrm>
            <a:off x="389189" y="996094"/>
            <a:ext cx="11649710" cy="5891530"/>
          </a:xfrm>
          <a:prstGeom prst="rect">
            <a:avLst/>
          </a:prstGeom>
        </p:spPr>
        <p:txBody>
          <a:bodyPr vert="horz" wrap="square" lIns="0" tIns="12065" rIns="0" bIns="0" rtlCol="0">
            <a:spAutoFit/>
          </a:bodyPr>
          <a:lstStyle/>
          <a:p>
            <a:pPr marL="1668145" marR="0" lvl="0" indent="-286385" defTabSz="914400" eaLnBrk="1" fontAlgn="auto" latinLnBrk="0" hangingPunct="1">
              <a:lnSpc>
                <a:spcPct val="100000"/>
              </a:lnSpc>
              <a:spcBef>
                <a:spcPts val="95"/>
              </a:spcBef>
              <a:spcAft>
                <a:spcPts val="0"/>
              </a:spcAft>
              <a:buClrTx/>
              <a:buSzTx/>
              <a:buFont typeface="Arial"/>
              <a:buChar char="•"/>
              <a:tabLst>
                <a:tab pos="1668145" algn="l"/>
              </a:tabLst>
              <a:defRPr/>
            </a:pPr>
            <a:r>
              <a:rPr kumimoji="0" sz="2800" b="0" i="0" u="none" strike="noStrike" kern="0" cap="none" spc="0" normalizeH="0" baseline="0" noProof="0" dirty="0">
                <a:ln>
                  <a:noFill/>
                </a:ln>
                <a:solidFill>
                  <a:srgbClr val="001F5F"/>
                </a:solidFill>
                <a:effectLst/>
                <a:uLnTx/>
                <a:uFillTx/>
                <a:latin typeface="Calibri"/>
                <a:cs typeface="Calibri"/>
              </a:rPr>
              <a:t>Up</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90%</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hospital</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inpatients</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require</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PIV</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145" marR="0" lvl="0" indent="-286385" defTabSz="914400" eaLnBrk="1" fontAlgn="auto" latinLnBrk="0" hangingPunct="1">
              <a:lnSpc>
                <a:spcPct val="100000"/>
              </a:lnSpc>
              <a:spcBef>
                <a:spcPts val="0"/>
              </a:spcBef>
              <a:spcAft>
                <a:spcPts val="0"/>
              </a:spcAft>
              <a:buClrTx/>
              <a:buSzTx/>
              <a:buFont typeface="Arial"/>
              <a:buChar char="•"/>
              <a:tabLst>
                <a:tab pos="1668145" algn="l"/>
              </a:tabLst>
              <a:defRPr/>
            </a:pPr>
            <a:r>
              <a:rPr kumimoji="0" sz="2800" b="0" i="0" u="none" strike="noStrike" kern="0" cap="none" spc="0" normalizeH="0" baseline="0" noProof="0" dirty="0">
                <a:ln>
                  <a:noFill/>
                </a:ln>
                <a:solidFill>
                  <a:srgbClr val="001F5F"/>
                </a:solidFill>
                <a:effectLst/>
                <a:uLnTx/>
                <a:uFillTx/>
                <a:latin typeface="Calibri"/>
                <a:cs typeface="Calibri"/>
              </a:rPr>
              <a:t>80%</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90%</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all</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vascular</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catheters</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are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PIV</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145" marR="0" lvl="0" indent="-286385" defTabSz="914400" eaLnBrk="1" fontAlgn="auto" latinLnBrk="0" hangingPunct="1">
              <a:lnSpc>
                <a:spcPct val="100000"/>
              </a:lnSpc>
              <a:spcBef>
                <a:spcPts val="0"/>
              </a:spcBef>
              <a:spcAft>
                <a:spcPts val="0"/>
              </a:spcAft>
              <a:buClrTx/>
              <a:buSzTx/>
              <a:buFont typeface="Arial"/>
              <a:buChar char="•"/>
              <a:tabLst>
                <a:tab pos="1668145" algn="l"/>
              </a:tabLst>
              <a:defRPr/>
            </a:pPr>
            <a:r>
              <a:rPr kumimoji="0" sz="2800" b="0" i="0" u="none" strike="noStrike" kern="0" cap="none" spc="0" normalizeH="0" baseline="0" noProof="0" dirty="0">
                <a:ln>
                  <a:noFill/>
                </a:ln>
                <a:solidFill>
                  <a:srgbClr val="001F5F"/>
                </a:solidFill>
                <a:effectLst/>
                <a:uLnTx/>
                <a:uFillTx/>
                <a:latin typeface="Calibri"/>
                <a:cs typeface="Calibri"/>
              </a:rPr>
              <a:t>Data</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is</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limited</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not</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required</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to</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be</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reported</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780" marR="0" lvl="0" indent="-286385" defTabSz="914400" eaLnBrk="1" fontAlgn="auto" latinLnBrk="0" hangingPunct="1">
              <a:lnSpc>
                <a:spcPct val="100000"/>
              </a:lnSpc>
              <a:spcBef>
                <a:spcPts val="0"/>
              </a:spcBef>
              <a:spcAft>
                <a:spcPts val="0"/>
              </a:spcAft>
              <a:buClrTx/>
              <a:buSzTx/>
              <a:buFont typeface="Arial"/>
              <a:buChar char="•"/>
              <a:tabLst>
                <a:tab pos="1668780" algn="l"/>
              </a:tabLst>
              <a:defRPr/>
            </a:pPr>
            <a:r>
              <a:rPr kumimoji="0" sz="2800" b="0" i="0" u="none" strike="noStrike" kern="0" cap="none" spc="0" normalizeH="0" baseline="0" noProof="0" dirty="0">
                <a:ln>
                  <a:noFill/>
                </a:ln>
                <a:solidFill>
                  <a:srgbClr val="001F5F"/>
                </a:solidFill>
                <a:effectLst/>
                <a:uLnTx/>
                <a:uFillTx/>
                <a:latin typeface="Calibri"/>
                <a:cs typeface="Calibri"/>
              </a:rPr>
              <a:t>Staph</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aureus</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infections</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metastasize</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with</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greater</a:t>
            </a:r>
            <a:r>
              <a:rPr kumimoji="0" sz="2800" b="0" i="0" u="none" strike="noStrike" kern="0" cap="none" spc="-12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mortality</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780" marR="0" lvl="0" indent="-286385" defTabSz="914400" eaLnBrk="1" fontAlgn="auto" latinLnBrk="0" hangingPunct="1">
              <a:lnSpc>
                <a:spcPct val="100000"/>
              </a:lnSpc>
              <a:spcBef>
                <a:spcPts val="5"/>
              </a:spcBef>
              <a:spcAft>
                <a:spcPts val="0"/>
              </a:spcAft>
              <a:buClrTx/>
              <a:buSzTx/>
              <a:buFont typeface="Arial"/>
              <a:buChar char="•"/>
              <a:tabLst>
                <a:tab pos="1668780" algn="l"/>
              </a:tabLst>
              <a:defRPr/>
            </a:pPr>
            <a:r>
              <a:rPr kumimoji="0" sz="2800" b="0" i="0" u="none" strike="noStrike" kern="0" cap="none" spc="0" normalizeH="0" baseline="0" noProof="0" dirty="0">
                <a:ln>
                  <a:noFill/>
                </a:ln>
                <a:solidFill>
                  <a:srgbClr val="001F5F"/>
                </a:solidFill>
                <a:effectLst/>
                <a:uLnTx/>
                <a:uFillTx/>
                <a:latin typeface="Calibri"/>
                <a:cs typeface="Calibri"/>
              </a:rPr>
              <a:t>One</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study</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found</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70%</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from</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old</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IV</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sites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780" marR="40640" lvl="0" indent="-287020" defTabSz="914400" eaLnBrk="1" fontAlgn="auto" latinLnBrk="0" hangingPunct="1">
              <a:lnSpc>
                <a:spcPct val="100000"/>
              </a:lnSpc>
              <a:spcBef>
                <a:spcPts val="0"/>
              </a:spcBef>
              <a:spcAft>
                <a:spcPts val="0"/>
              </a:spcAft>
              <a:buClrTx/>
              <a:buSzTx/>
              <a:buFont typeface="Arial"/>
              <a:buChar char="•"/>
              <a:tabLst>
                <a:tab pos="1668780" algn="l"/>
              </a:tabLst>
              <a:defRPr/>
            </a:pPr>
            <a:r>
              <a:rPr kumimoji="0" sz="2800" b="0" i="0" u="none" strike="noStrike" kern="0" cap="none" spc="0" normalizeH="0" baseline="0" noProof="0" dirty="0">
                <a:ln>
                  <a:noFill/>
                </a:ln>
                <a:solidFill>
                  <a:srgbClr val="001F5F"/>
                </a:solidFill>
                <a:effectLst/>
                <a:uLnTx/>
                <a:uFillTx/>
                <a:latin typeface="Calibri"/>
                <a:cs typeface="Calibri"/>
              </a:rPr>
              <a:t>Guidelines:</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hand</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hygiene,</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2%</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chlorhexidine</a:t>
            </a:r>
            <a:r>
              <a:rPr kumimoji="0" sz="2800" b="0" i="0" u="none" strike="noStrike" kern="0" cap="none" spc="-4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70%</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alcohol</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skin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prep, disinfection</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needleless</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connectors</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consideration</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an </a:t>
            </a:r>
            <a:r>
              <a:rPr kumimoji="0" sz="2800" b="0" i="0" u="none" strike="noStrike" kern="0" cap="none" spc="0" normalizeH="0" baseline="0" noProof="0" dirty="0">
                <a:ln>
                  <a:noFill/>
                </a:ln>
                <a:solidFill>
                  <a:srgbClr val="001F5F"/>
                </a:solidFill>
                <a:effectLst/>
                <a:uLnTx/>
                <a:uFillTx/>
                <a:latin typeface="Calibri"/>
                <a:cs typeface="Calibri"/>
              </a:rPr>
              <a:t>insertion</a:t>
            </a:r>
            <a:r>
              <a:rPr kumimoji="0" sz="2800" b="0" i="0" u="none" strike="noStrike" kern="0" cap="none" spc="-114"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bundle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668780" marR="385445" lvl="0" indent="-287020" defTabSz="914400" eaLnBrk="1" fontAlgn="auto" latinLnBrk="0" hangingPunct="1">
              <a:lnSpc>
                <a:spcPct val="100000"/>
              </a:lnSpc>
              <a:spcBef>
                <a:spcPts val="0"/>
              </a:spcBef>
              <a:spcAft>
                <a:spcPts val="0"/>
              </a:spcAft>
              <a:buClrTx/>
              <a:buSzTx/>
              <a:buFont typeface="Arial"/>
              <a:buChar char="•"/>
              <a:tabLst>
                <a:tab pos="1668780" algn="l"/>
              </a:tabLst>
              <a:defRPr/>
            </a:pPr>
            <a:r>
              <a:rPr kumimoji="0" sz="2800" b="0" i="0" u="none" strike="noStrike" kern="0" cap="none" spc="-10" normalizeH="0" baseline="0" noProof="0" dirty="0">
                <a:ln>
                  <a:noFill/>
                </a:ln>
                <a:solidFill>
                  <a:srgbClr val="001F5F"/>
                </a:solidFill>
                <a:effectLst/>
                <a:uLnTx/>
                <a:uFillTx/>
                <a:latin typeface="Calibri"/>
                <a:cs typeface="Calibri"/>
              </a:rPr>
              <a:t>Innovative</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QI</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approaches</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have</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included</a:t>
            </a:r>
            <a:r>
              <a:rPr kumimoji="0" sz="2800" b="0" i="0" u="none" strike="noStrike" kern="0" cap="none" spc="-4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the</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use</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LEAN</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strategies </a:t>
            </a:r>
            <a:r>
              <a:rPr kumimoji="0" sz="2800" b="0" i="0" u="none" strike="noStrike" kern="0" cap="none" spc="0" normalizeH="0" baseline="0" noProof="0" dirty="0">
                <a:ln>
                  <a:noFill/>
                </a:ln>
                <a:solidFill>
                  <a:srgbClr val="001F5F"/>
                </a:solidFill>
                <a:effectLst/>
                <a:uLnTx/>
                <a:uFillTx/>
                <a:latin typeface="Calibri"/>
                <a:cs typeface="Calibri"/>
              </a:rPr>
              <a:t>for</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one</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PIV</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per</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patient</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visit</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12700" marR="184150" lvl="0" indent="188595" defTabSz="914400" eaLnBrk="1" fontAlgn="auto" latinLnBrk="0" hangingPunct="1">
              <a:lnSpc>
                <a:spcPct val="100000"/>
              </a:lnSpc>
              <a:spcBef>
                <a:spcPts val="1789"/>
              </a:spcBef>
              <a:spcAft>
                <a:spcPts val="0"/>
              </a:spcAft>
              <a:buClrTx/>
              <a:buSzTx/>
              <a:buFontTx/>
              <a:buAutoNum type="arabicPeriod" startAt="15"/>
              <a:tabLst>
                <a:tab pos="201295" algn="l"/>
              </a:tabLst>
              <a:defRPr/>
            </a:pPr>
            <a:r>
              <a:rPr kumimoji="0" sz="1000" b="0" i="0" u="none" strike="noStrike" kern="0" cap="none" spc="-10" normalizeH="0" baseline="0" noProof="0" dirty="0">
                <a:ln>
                  <a:noFill/>
                </a:ln>
                <a:solidFill>
                  <a:sysClr val="windowText" lastClr="000000"/>
                </a:solidFill>
                <a:effectLst/>
                <a:uLnTx/>
                <a:uFillTx/>
                <a:latin typeface="Calibri"/>
                <a:cs typeface="Calibri"/>
              </a:rPr>
              <a:t>Austin,</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Sullivan,</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Whittier,</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Lowy &amp;</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Uhlemann</a:t>
            </a:r>
            <a:r>
              <a:rPr kumimoji="0" sz="1000" b="0" i="0" u="none" strike="noStrike" kern="0" cap="none" spc="0" normalizeH="0" baseline="0" noProof="0" dirty="0">
                <a:ln>
                  <a:noFill/>
                </a:ln>
                <a:solidFill>
                  <a:sysClr val="windowText" lastClr="000000"/>
                </a:solidFill>
                <a:effectLst/>
                <a:uLnTx/>
                <a:uFillTx/>
                <a:latin typeface="Calibri"/>
                <a:cs typeface="Calibri"/>
              </a:rPr>
              <a:t> (2016):</a:t>
            </a:r>
            <a:r>
              <a:rPr kumimoji="0" sz="1000" b="0" i="0" u="none" strike="noStrike" kern="0" cap="none" spc="15" normalizeH="0" baseline="0" noProof="0" dirty="0">
                <a:ln>
                  <a:noFill/>
                </a:ln>
                <a:solidFill>
                  <a:sysClr val="windowText" lastClr="000000"/>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Peripheral</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Intravenous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Catheter Placement</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Is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an</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Underrecognized</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Source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of</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Staphylococcus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aureus</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Bloodstream</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Infection</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Open</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Forum</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 Infectious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Diseases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Oxford</a:t>
            </a:r>
            <a:r>
              <a:rPr kumimoji="0" sz="1000" b="0" i="0" u="none" strike="noStrike" kern="0" cap="none" spc="-10" normalizeH="0" baseline="0" noProof="0" dirty="0">
                <a:ln>
                  <a:noFill/>
                </a:ln>
                <a:solidFill>
                  <a:srgbClr val="0562C1"/>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3"/>
              </a:rPr>
              <a:t>Academic</a:t>
            </a:r>
            <a:r>
              <a:rPr kumimoji="0" sz="1000" b="0" i="0" u="sng" strike="noStrike" kern="0" cap="none" spc="-55" normalizeH="0" baseline="0" noProof="0" dirty="0">
                <a:ln>
                  <a:noFill/>
                </a:ln>
                <a:solidFill>
                  <a:srgbClr val="0562C1"/>
                </a:solidFill>
                <a:effectLst/>
                <a:uLnTx/>
                <a:uFill>
                  <a:solidFill>
                    <a:srgbClr val="0562C1"/>
                  </a:solidFill>
                </a:uFill>
                <a:latin typeface="Calibri"/>
                <a:cs typeface="Calibri"/>
                <a:hlinkClick r:id="rId3"/>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3"/>
              </a:rPr>
              <a:t>(oup.com)</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201295" marR="0" lvl="0" indent="-188595" defTabSz="914400" eaLnBrk="1" fontAlgn="auto" latinLnBrk="0" hangingPunct="1">
              <a:lnSpc>
                <a:spcPct val="100000"/>
              </a:lnSpc>
              <a:spcBef>
                <a:spcPts val="0"/>
              </a:spcBef>
              <a:spcAft>
                <a:spcPts val="0"/>
              </a:spcAft>
              <a:buClrTx/>
              <a:buSzTx/>
              <a:buFontTx/>
              <a:buAutoNum type="arabicPeriod" startAt="15"/>
              <a:tabLst>
                <a:tab pos="20129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Zhang,</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Cao,</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Marsh,</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et</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al,</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(2016):</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Infection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risks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associated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with</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peripheral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vascular</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catheters</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(sagepub.com)</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201295" marR="0" lvl="0" indent="-188595" defTabSz="914400" eaLnBrk="1" fontAlgn="auto" latinLnBrk="0" hangingPunct="1">
              <a:lnSpc>
                <a:spcPct val="100000"/>
              </a:lnSpc>
              <a:spcBef>
                <a:spcPts val="0"/>
              </a:spcBef>
              <a:spcAft>
                <a:spcPts val="0"/>
              </a:spcAft>
              <a:buClrTx/>
              <a:buSzTx/>
              <a:buFontTx/>
              <a:buAutoNum type="arabicPeriod" startAt="15"/>
              <a:tabLst>
                <a:tab pos="20129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Mermel.</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(2017):</a:t>
            </a:r>
            <a:r>
              <a:rPr kumimoji="0" sz="1000" b="0" i="0" u="none" strike="noStrike" kern="0" cap="none" spc="235"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Short-</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term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Peripheral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Venous</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Catheter–Related</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Bloodstream</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Infections:</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Systematic</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Review</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Clinical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Infectious</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Diseases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Oxford</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Academic</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(oup.com)</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12700" marR="5080" lvl="0" indent="188595" defTabSz="914400" eaLnBrk="1" fontAlgn="auto" latinLnBrk="0" hangingPunct="1">
              <a:lnSpc>
                <a:spcPct val="100000"/>
              </a:lnSpc>
              <a:spcBef>
                <a:spcPts val="0"/>
              </a:spcBef>
              <a:spcAft>
                <a:spcPts val="0"/>
              </a:spcAft>
              <a:buClrTx/>
              <a:buSzTx/>
              <a:buFontTx/>
              <a:buAutoNum type="arabicPeriod" startAt="15"/>
              <a:tabLst>
                <a:tab pos="20129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Guenezan,</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Marjanovic,</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Drugeon,</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et</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al.</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(2021): </a:t>
            </a:r>
            <a:r>
              <a:rPr kumimoji="0" sz="1000" b="0" i="0" u="none" strike="noStrike" kern="0" cap="none" spc="-10" normalizeH="0" baseline="0" noProof="0" dirty="0">
                <a:ln>
                  <a:noFill/>
                </a:ln>
                <a:solidFill>
                  <a:srgbClr val="0562C1"/>
                </a:solidFill>
                <a:effectLst/>
                <a:uLnTx/>
                <a:uFillTx/>
                <a:latin typeface="Calibri"/>
                <a:cs typeface="Calibri"/>
                <a:hlinkClick r:id="rId6"/>
              </a:rPr>
              <a:t>Chlorhexidine </a:t>
            </a:r>
            <a:r>
              <a:rPr kumimoji="0" sz="1000" b="0" i="0" u="none" strike="noStrike" kern="0" cap="none" spc="0" normalizeH="0" baseline="0" noProof="0" dirty="0">
                <a:ln>
                  <a:noFill/>
                </a:ln>
                <a:solidFill>
                  <a:srgbClr val="0562C1"/>
                </a:solidFill>
                <a:effectLst/>
                <a:uLnTx/>
                <a:uFillTx/>
                <a:latin typeface="Calibri"/>
                <a:cs typeface="Calibri"/>
                <a:hlinkClick r:id="rId6"/>
              </a:rPr>
              <a:t>plus</a:t>
            </a:r>
            <a:r>
              <a:rPr kumimoji="0" sz="1000" b="0" i="0" u="none" strike="noStrike" kern="0" cap="none" spc="-40" normalizeH="0" baseline="0" noProof="0" dirty="0">
                <a:ln>
                  <a:noFill/>
                </a:ln>
                <a:solidFill>
                  <a:srgbClr val="0562C1"/>
                </a:solidFill>
                <a:effectLst/>
                <a:uLnTx/>
                <a:uFillTx/>
                <a:latin typeface="Calibri"/>
                <a:cs typeface="Calibri"/>
                <a:hlinkClick r:id="rId6"/>
              </a:rPr>
              <a:t> </a:t>
            </a:r>
            <a:r>
              <a:rPr kumimoji="0" sz="1000" b="0" i="0" u="none" strike="noStrike" kern="0" cap="none" spc="-10" normalizeH="0" baseline="0" noProof="0" dirty="0">
                <a:ln>
                  <a:noFill/>
                </a:ln>
                <a:solidFill>
                  <a:srgbClr val="0562C1"/>
                </a:solidFill>
                <a:effectLst/>
                <a:uLnTx/>
                <a:uFillTx/>
                <a:latin typeface="Calibri"/>
                <a:cs typeface="Calibri"/>
                <a:hlinkClick r:id="rId6"/>
              </a:rPr>
              <a:t>alcohol</a:t>
            </a:r>
            <a:r>
              <a:rPr kumimoji="0" sz="1000" b="0" i="0" u="none" strike="noStrike" kern="0" cap="none" spc="-4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versus </a:t>
            </a:r>
            <a:r>
              <a:rPr kumimoji="0" sz="1000" b="0" i="0" u="none" strike="noStrike" kern="0" cap="none" spc="-10" normalizeH="0" baseline="0" noProof="0" dirty="0">
                <a:ln>
                  <a:noFill/>
                </a:ln>
                <a:solidFill>
                  <a:srgbClr val="0562C1"/>
                </a:solidFill>
                <a:effectLst/>
                <a:uLnTx/>
                <a:uFillTx/>
                <a:latin typeface="Calibri"/>
                <a:cs typeface="Calibri"/>
                <a:hlinkClick r:id="rId6"/>
              </a:rPr>
              <a:t>povidone</a:t>
            </a:r>
            <a:r>
              <a:rPr kumimoji="0" sz="1000" b="0" i="0" u="none" strike="noStrike" kern="0" cap="none" spc="-3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iodine</a:t>
            </a:r>
            <a:r>
              <a:rPr kumimoji="0" sz="1000" b="0" i="0" u="none" strike="noStrike" kern="0" cap="none" spc="-3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plus</a:t>
            </a:r>
            <a:r>
              <a:rPr kumimoji="0" sz="1000" b="0" i="0" u="none" strike="noStrike" kern="0" cap="none" spc="-25" normalizeH="0" baseline="0" noProof="0" dirty="0">
                <a:ln>
                  <a:noFill/>
                </a:ln>
                <a:solidFill>
                  <a:srgbClr val="0562C1"/>
                </a:solidFill>
                <a:effectLst/>
                <a:uLnTx/>
                <a:uFillTx/>
                <a:latin typeface="Calibri"/>
                <a:cs typeface="Calibri"/>
                <a:hlinkClick r:id="rId6"/>
              </a:rPr>
              <a:t> </a:t>
            </a:r>
            <a:r>
              <a:rPr kumimoji="0" sz="1000" b="0" i="0" u="none" strike="noStrike" kern="0" cap="none" spc="-10" normalizeH="0" baseline="0" noProof="0" dirty="0">
                <a:ln>
                  <a:noFill/>
                </a:ln>
                <a:solidFill>
                  <a:srgbClr val="0562C1"/>
                </a:solidFill>
                <a:effectLst/>
                <a:uLnTx/>
                <a:uFillTx/>
                <a:latin typeface="Calibri"/>
                <a:cs typeface="Calibri"/>
                <a:hlinkClick r:id="rId6"/>
              </a:rPr>
              <a:t>alcohol,</a:t>
            </a:r>
            <a:r>
              <a:rPr kumimoji="0" sz="1000" b="0" i="0" u="none" strike="noStrike" kern="0" cap="none" spc="-4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combined</a:t>
            </a:r>
            <a:r>
              <a:rPr kumimoji="0" sz="1000" b="0" i="0" u="none" strike="noStrike" kern="0" cap="none" spc="-1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or</a:t>
            </a:r>
            <a:r>
              <a:rPr kumimoji="0" sz="1000" b="0" i="0" u="none" strike="noStrike" kern="0" cap="none" spc="-2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not</a:t>
            </a:r>
            <a:r>
              <a:rPr kumimoji="0" sz="1000" b="0" i="0" u="none" strike="noStrike" kern="0" cap="none" spc="-3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with</a:t>
            </a:r>
            <a:r>
              <a:rPr kumimoji="0" sz="1000" b="0" i="0" u="none" strike="noStrike" kern="0" cap="none" spc="-15" normalizeH="0" baseline="0" noProof="0" dirty="0">
                <a:ln>
                  <a:noFill/>
                </a:ln>
                <a:solidFill>
                  <a:srgbClr val="0562C1"/>
                </a:solidFill>
                <a:effectLst/>
                <a:uLnTx/>
                <a:uFillTx/>
                <a:latin typeface="Calibri"/>
                <a:cs typeface="Calibri"/>
                <a:hlinkClick r:id="rId6"/>
              </a:rPr>
              <a:t> </a:t>
            </a:r>
            <a:r>
              <a:rPr kumimoji="0" sz="1000" b="0" i="0" u="none" strike="noStrike" kern="0" cap="none" spc="-10" normalizeH="0" baseline="0" noProof="0" dirty="0">
                <a:ln>
                  <a:noFill/>
                </a:ln>
                <a:solidFill>
                  <a:srgbClr val="0562C1"/>
                </a:solidFill>
                <a:effectLst/>
                <a:uLnTx/>
                <a:uFillTx/>
                <a:latin typeface="Calibri"/>
                <a:cs typeface="Calibri"/>
                <a:hlinkClick r:id="rId6"/>
              </a:rPr>
              <a:t>innovative</a:t>
            </a:r>
            <a:r>
              <a:rPr kumimoji="0" sz="1000" b="0" i="0" u="none" strike="noStrike" kern="0" cap="none" spc="-2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devices, for</a:t>
            </a:r>
            <a:r>
              <a:rPr kumimoji="0" sz="1000" b="0" i="0" u="none" strike="noStrike" kern="0" cap="none" spc="-2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prevention</a:t>
            </a:r>
            <a:r>
              <a:rPr kumimoji="0" sz="1000" b="0" i="0" u="none" strike="noStrike" kern="0" cap="none" spc="-1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of</a:t>
            </a:r>
            <a:r>
              <a:rPr kumimoji="0" sz="1000" b="0" i="0" u="none" strike="noStrike" kern="0" cap="none" spc="-30" normalizeH="0" baseline="0" noProof="0" dirty="0">
                <a:ln>
                  <a:noFill/>
                </a:ln>
                <a:solidFill>
                  <a:srgbClr val="0562C1"/>
                </a:solidFill>
                <a:effectLst/>
                <a:uLnTx/>
                <a:uFillTx/>
                <a:latin typeface="Calibri"/>
                <a:cs typeface="Calibri"/>
                <a:hlinkClick r:id="rId6"/>
              </a:rPr>
              <a:t> </a:t>
            </a:r>
            <a:r>
              <a:rPr kumimoji="0" sz="1000" b="0" i="0" u="none" strike="noStrike" kern="0" cap="none" spc="-10" normalizeH="0" baseline="0" noProof="0" dirty="0">
                <a:ln>
                  <a:noFill/>
                </a:ln>
                <a:solidFill>
                  <a:srgbClr val="0562C1"/>
                </a:solidFill>
                <a:effectLst/>
                <a:uLnTx/>
                <a:uFillTx/>
                <a:latin typeface="Calibri"/>
                <a:cs typeface="Calibri"/>
                <a:hlinkClick r:id="rId6"/>
              </a:rPr>
              <a:t>short-</a:t>
            </a:r>
            <a:r>
              <a:rPr kumimoji="0" sz="1000" b="0" i="0" u="none" strike="noStrike" kern="0" cap="none" spc="0" normalizeH="0" baseline="0" noProof="0" dirty="0">
                <a:ln>
                  <a:noFill/>
                </a:ln>
                <a:solidFill>
                  <a:srgbClr val="0562C1"/>
                </a:solidFill>
                <a:effectLst/>
                <a:uLnTx/>
                <a:uFillTx/>
                <a:latin typeface="Calibri"/>
                <a:cs typeface="Calibri"/>
                <a:hlinkClick r:id="rId6"/>
              </a:rPr>
              <a:t>term</a:t>
            </a:r>
            <a:r>
              <a:rPr kumimoji="0" sz="1000" b="0" i="0" u="none" strike="noStrike" kern="0" cap="none" spc="-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peripheral</a:t>
            </a:r>
            <a:r>
              <a:rPr kumimoji="0" sz="1000" b="0" i="0" u="none" strike="noStrike" kern="0" cap="none" spc="-2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venous</a:t>
            </a:r>
            <a:r>
              <a:rPr kumimoji="0" sz="1000" b="0" i="0" u="none" strike="noStrike" kern="0" cap="none" spc="-25"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catheter</a:t>
            </a:r>
            <a:r>
              <a:rPr kumimoji="0" sz="1000" b="0" i="0" u="none" strike="noStrike" kern="0" cap="none" spc="-10" normalizeH="0" baseline="0" noProof="0" dirty="0">
                <a:ln>
                  <a:noFill/>
                </a:ln>
                <a:solidFill>
                  <a:srgbClr val="0562C1"/>
                </a:solidFill>
                <a:effectLst/>
                <a:uLnTx/>
                <a:uFillTx/>
                <a:latin typeface="Calibri"/>
                <a:cs typeface="Calibri"/>
                <a:hlinkClick r:id="rId6"/>
              </a:rPr>
              <a:t> </a:t>
            </a:r>
            <a:r>
              <a:rPr kumimoji="0" sz="1000" b="0" i="0" u="none" strike="noStrike" kern="0" cap="none" spc="0" normalizeH="0" baseline="0" noProof="0" dirty="0">
                <a:ln>
                  <a:noFill/>
                </a:ln>
                <a:solidFill>
                  <a:srgbClr val="0562C1"/>
                </a:solidFill>
                <a:effectLst/>
                <a:uLnTx/>
                <a:uFillTx/>
                <a:latin typeface="Calibri"/>
                <a:cs typeface="Calibri"/>
                <a:hlinkClick r:id="rId6"/>
              </a:rPr>
              <a:t>infection</a:t>
            </a:r>
            <a:r>
              <a:rPr kumimoji="0" sz="1000" b="0" i="0" u="none" strike="noStrike" kern="0" cap="none" spc="-15" normalizeH="0" baseline="0" noProof="0" dirty="0">
                <a:ln>
                  <a:noFill/>
                </a:ln>
                <a:solidFill>
                  <a:srgbClr val="0562C1"/>
                </a:solidFill>
                <a:effectLst/>
                <a:uLnTx/>
                <a:uFillTx/>
                <a:latin typeface="Calibri"/>
                <a:cs typeface="Calibri"/>
                <a:hlinkClick r:id="rId6"/>
              </a:rPr>
              <a:t> </a:t>
            </a:r>
            <a:r>
              <a:rPr kumimoji="0" sz="1000" b="0" i="0" u="none" strike="noStrike" kern="0" cap="none" spc="-25" normalizeH="0" baseline="0" noProof="0" dirty="0">
                <a:ln>
                  <a:noFill/>
                </a:ln>
                <a:solidFill>
                  <a:srgbClr val="0562C1"/>
                </a:solidFill>
                <a:effectLst/>
                <a:uLnTx/>
                <a:uFillTx/>
                <a:latin typeface="Calibri"/>
                <a:cs typeface="Calibri"/>
                <a:hlinkClick r:id="rId6"/>
              </a:rPr>
              <a:t>and</a:t>
            </a:r>
            <a:r>
              <a:rPr kumimoji="0" sz="1000" b="0" i="0" u="none" strike="noStrike" kern="0" cap="none" spc="-25" normalizeH="0" baseline="0" noProof="0" dirty="0">
                <a:ln>
                  <a:noFill/>
                </a:ln>
                <a:solidFill>
                  <a:srgbClr val="0562C1"/>
                </a:solidFill>
                <a:effectLst/>
                <a:uLnTx/>
                <a:uFillTx/>
                <a:latin typeface="Calibri"/>
                <a:cs typeface="Calibri"/>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failure</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(CLEAN</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3</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study)</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The</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6"/>
              </a:rPr>
              <a:t>Lancet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Infectious</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6"/>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6"/>
              </a:rPr>
              <a:t>Diseases</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201295" marR="0" lvl="0" indent="-188595" defTabSz="914400" eaLnBrk="1" fontAlgn="auto" latinLnBrk="0" hangingPunct="1">
              <a:lnSpc>
                <a:spcPct val="100000"/>
              </a:lnSpc>
              <a:spcBef>
                <a:spcPts val="0"/>
              </a:spcBef>
              <a:spcAft>
                <a:spcPts val="0"/>
              </a:spcAft>
              <a:buClrTx/>
              <a:buSzTx/>
              <a:buFontTx/>
              <a:buAutoNum type="arabicPeriod" startAt="15"/>
              <a:tabLst>
                <a:tab pos="201295" algn="l"/>
              </a:tabLst>
              <a:defRPr/>
            </a:pPr>
            <a:r>
              <a:rPr kumimoji="0" sz="1000" b="0" i="0" u="none" strike="noStrike" kern="0" cap="none" spc="-10" normalizeH="0" baseline="0" noProof="0" dirty="0">
                <a:ln>
                  <a:noFill/>
                </a:ln>
                <a:solidFill>
                  <a:sysClr val="windowText" lastClr="000000"/>
                </a:solidFill>
                <a:effectLst/>
                <a:uLnTx/>
                <a:uFillTx/>
                <a:latin typeface="Calibri"/>
                <a:cs typeface="Calibri"/>
              </a:rPr>
              <a:t>Gorski,</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Hadaway,</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Hagle,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et</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al.</a:t>
            </a:r>
            <a:r>
              <a:rPr kumimoji="0" sz="1000" b="0" i="0" u="none" strike="noStrike" kern="0" cap="none" spc="-2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(2021):</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Infusion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Therapy</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Standards</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of</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Practice,</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8th</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Edition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Journal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of</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Infusion</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7"/>
              </a:rPr>
              <a:t>Nursing</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7"/>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7"/>
              </a:rPr>
              <a:t>(lww.com)</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12700" marR="409575" lvl="0" indent="188595" defTabSz="914400" eaLnBrk="1" fontAlgn="auto" latinLnBrk="0" hangingPunct="1">
              <a:lnSpc>
                <a:spcPct val="100000"/>
              </a:lnSpc>
              <a:spcBef>
                <a:spcPts val="0"/>
              </a:spcBef>
              <a:spcAft>
                <a:spcPts val="0"/>
              </a:spcAft>
              <a:buClrTx/>
              <a:buSzTx/>
              <a:buFontTx/>
              <a:buAutoNum type="arabicPeriod" startAt="15"/>
              <a:tabLst>
                <a:tab pos="201295" algn="l"/>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Steere,</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Ficara,</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Davis</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Moureau.</a:t>
            </a:r>
            <a:r>
              <a:rPr kumimoji="0" sz="1000" b="0" i="0" u="none" strike="noStrike" kern="0" cap="none" spc="-3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(2019).</a:t>
            </a:r>
            <a:r>
              <a:rPr kumimoji="0" sz="1000" b="0" i="0" u="none" strike="noStrike" kern="0" cap="none" spc="10"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rgbClr val="0562C1"/>
                </a:solidFill>
                <a:effectLst/>
                <a:uLnTx/>
                <a:uFillTx/>
                <a:latin typeface="Calibri"/>
                <a:cs typeface="Calibri"/>
                <a:hlinkClick r:id="rId8"/>
              </a:rPr>
              <a:t>Reaching </a:t>
            </a:r>
            <a:r>
              <a:rPr kumimoji="0" sz="1000" b="0" i="0" u="none" strike="noStrike" kern="0" cap="none" spc="0" normalizeH="0" baseline="0" noProof="0" dirty="0">
                <a:ln>
                  <a:noFill/>
                </a:ln>
                <a:solidFill>
                  <a:srgbClr val="0562C1"/>
                </a:solidFill>
                <a:effectLst/>
                <a:uLnTx/>
                <a:uFillTx/>
                <a:latin typeface="Calibri"/>
                <a:cs typeface="Calibri"/>
                <a:hlinkClick r:id="rId8"/>
              </a:rPr>
              <a:t>One</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10" normalizeH="0" baseline="0" noProof="0" dirty="0">
                <a:ln>
                  <a:noFill/>
                </a:ln>
                <a:solidFill>
                  <a:srgbClr val="0562C1"/>
                </a:solidFill>
                <a:effectLst/>
                <a:uLnTx/>
                <a:uFillTx/>
                <a:latin typeface="Calibri"/>
                <a:cs typeface="Calibri"/>
                <a:hlinkClick r:id="rId8"/>
              </a:rPr>
              <a:t>Peripheral Intravenous</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Catheter</a:t>
            </a:r>
            <a:r>
              <a:rPr kumimoji="0" sz="1000" b="0" i="0" u="none" strike="noStrike" kern="0" cap="none" spc="1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(PIVC)</a:t>
            </a:r>
            <a:r>
              <a:rPr kumimoji="0" sz="1000" b="0" i="0" u="none" strike="noStrike" kern="0" cap="none" spc="-1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Per</a:t>
            </a:r>
            <a:r>
              <a:rPr kumimoji="0" sz="1000" b="0" i="0" u="none" strike="noStrike" kern="0" cap="none" spc="-15"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Patient</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Visit</a:t>
            </a:r>
            <a:r>
              <a:rPr kumimoji="0" sz="1000" b="0" i="0" u="none" strike="noStrike" kern="0" cap="none" spc="-15"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With</a:t>
            </a:r>
            <a:r>
              <a:rPr kumimoji="0" sz="1000" b="0" i="0" u="none" strike="noStrike" kern="0" cap="none" spc="-25"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Lean</a:t>
            </a:r>
            <a:r>
              <a:rPr kumimoji="0" sz="1000" b="0" i="0" u="none" strike="noStrike" kern="0" cap="none" spc="-5" normalizeH="0" baseline="0" noProof="0" dirty="0">
                <a:ln>
                  <a:noFill/>
                </a:ln>
                <a:solidFill>
                  <a:srgbClr val="0562C1"/>
                </a:solidFill>
                <a:effectLst/>
                <a:uLnTx/>
                <a:uFillTx/>
                <a:latin typeface="Calibri"/>
                <a:cs typeface="Calibri"/>
                <a:hlinkClick r:id="rId8"/>
              </a:rPr>
              <a:t> </a:t>
            </a:r>
            <a:r>
              <a:rPr kumimoji="0" sz="1000" b="0" i="0" u="none" strike="noStrike" kern="0" cap="none" spc="-10" normalizeH="0" baseline="0" noProof="0" dirty="0">
                <a:ln>
                  <a:noFill/>
                </a:ln>
                <a:solidFill>
                  <a:srgbClr val="0562C1"/>
                </a:solidFill>
                <a:effectLst/>
                <a:uLnTx/>
                <a:uFillTx/>
                <a:latin typeface="Calibri"/>
                <a:cs typeface="Calibri"/>
                <a:hlinkClick r:id="rId8"/>
              </a:rPr>
              <a:t>Multimodal</a:t>
            </a:r>
            <a:r>
              <a:rPr kumimoji="0" sz="1000" b="0" i="0" u="none" strike="noStrike" kern="0" cap="none" spc="-3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Strategy: the</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10" normalizeH="0" baseline="0" noProof="0" dirty="0">
                <a:ln>
                  <a:noFill/>
                </a:ln>
                <a:solidFill>
                  <a:srgbClr val="0562C1"/>
                </a:solidFill>
                <a:effectLst/>
                <a:uLnTx/>
                <a:uFillTx/>
                <a:latin typeface="Calibri"/>
                <a:cs typeface="Calibri"/>
                <a:hlinkClick r:id="rId8"/>
              </a:rPr>
              <a:t>PIV5Rights™ </a:t>
            </a:r>
            <a:r>
              <a:rPr kumimoji="0" sz="1000" b="0" i="0" u="none" strike="noStrike" kern="0" cap="none" spc="0" normalizeH="0" baseline="0" noProof="0" dirty="0">
                <a:ln>
                  <a:noFill/>
                </a:ln>
                <a:solidFill>
                  <a:srgbClr val="0562C1"/>
                </a:solidFill>
                <a:effectLst/>
                <a:uLnTx/>
                <a:uFillTx/>
                <a:latin typeface="Calibri"/>
                <a:cs typeface="Calibri"/>
                <a:hlinkClick r:id="rId8"/>
              </a:rPr>
              <a:t>Bundle</a:t>
            </a:r>
            <a:r>
              <a:rPr kumimoji="0" sz="1000" b="0" i="0" u="none" strike="noStrike" kern="0" cap="none" spc="-15"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Journal</a:t>
            </a:r>
            <a:r>
              <a:rPr kumimoji="0" sz="1000" b="0" i="0" u="none" strike="noStrike" kern="0" cap="none" spc="-1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of</a:t>
            </a:r>
            <a:r>
              <a:rPr kumimoji="0" sz="1000" b="0" i="0" u="none" strike="noStrike" kern="0" cap="none" spc="-30"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the </a:t>
            </a:r>
            <a:r>
              <a:rPr kumimoji="0" sz="1000" b="0" i="0" u="none" strike="noStrike" kern="0" cap="none" spc="-10" normalizeH="0" baseline="0" noProof="0" dirty="0">
                <a:ln>
                  <a:noFill/>
                </a:ln>
                <a:solidFill>
                  <a:srgbClr val="0562C1"/>
                </a:solidFill>
                <a:effectLst/>
                <a:uLnTx/>
                <a:uFillTx/>
                <a:latin typeface="Calibri"/>
                <a:cs typeface="Calibri"/>
                <a:hlinkClick r:id="rId8"/>
              </a:rPr>
              <a:t>Association</a:t>
            </a:r>
            <a:r>
              <a:rPr kumimoji="0" sz="1000" b="0" i="0" u="none" strike="noStrike" kern="0" cap="none" spc="-25" normalizeH="0" baseline="0" noProof="0" dirty="0">
                <a:ln>
                  <a:noFill/>
                </a:ln>
                <a:solidFill>
                  <a:srgbClr val="0562C1"/>
                </a:solidFill>
                <a:effectLst/>
                <a:uLnTx/>
                <a:uFillTx/>
                <a:latin typeface="Calibri"/>
                <a:cs typeface="Calibri"/>
                <a:hlinkClick r:id="rId8"/>
              </a:rPr>
              <a:t> </a:t>
            </a:r>
            <a:r>
              <a:rPr kumimoji="0" sz="1000" b="0" i="0" u="none" strike="noStrike" kern="0" cap="none" spc="0" normalizeH="0" baseline="0" noProof="0" dirty="0">
                <a:ln>
                  <a:noFill/>
                </a:ln>
                <a:solidFill>
                  <a:srgbClr val="0562C1"/>
                </a:solidFill>
                <a:effectLst/>
                <a:uLnTx/>
                <a:uFillTx/>
                <a:latin typeface="Calibri"/>
                <a:cs typeface="Calibri"/>
                <a:hlinkClick r:id="rId8"/>
              </a:rPr>
              <a:t>for</a:t>
            </a:r>
            <a:r>
              <a:rPr kumimoji="0" sz="1000" b="0" i="0" u="none" strike="noStrike" kern="0" cap="none" spc="-20" normalizeH="0" baseline="0" noProof="0" dirty="0">
                <a:ln>
                  <a:noFill/>
                </a:ln>
                <a:solidFill>
                  <a:srgbClr val="0562C1"/>
                </a:solidFill>
                <a:effectLst/>
                <a:uLnTx/>
                <a:uFillTx/>
                <a:latin typeface="Calibri"/>
                <a:cs typeface="Calibri"/>
                <a:hlinkClick r:id="rId8"/>
              </a:rPr>
              <a:t> </a:t>
            </a:r>
            <a:r>
              <a:rPr kumimoji="0" sz="1000" b="0" i="0" u="none" strike="noStrike" kern="0" cap="none" spc="-10" normalizeH="0" baseline="0" noProof="0" dirty="0">
                <a:ln>
                  <a:noFill/>
                </a:ln>
                <a:solidFill>
                  <a:srgbClr val="0562C1"/>
                </a:solidFill>
                <a:effectLst/>
                <a:uLnTx/>
                <a:uFillTx/>
                <a:latin typeface="Calibri"/>
                <a:cs typeface="Calibri"/>
                <a:hlinkClick r:id="rId8"/>
              </a:rPr>
              <a:t>Vascular</a:t>
            </a:r>
            <a:r>
              <a:rPr kumimoji="0" sz="1000" b="0" i="0" u="none" strike="noStrike" kern="0" cap="none" spc="-15" normalizeH="0" baseline="0" noProof="0" dirty="0">
                <a:ln>
                  <a:noFill/>
                </a:ln>
                <a:solidFill>
                  <a:srgbClr val="0562C1"/>
                </a:solidFill>
                <a:effectLst/>
                <a:uLnTx/>
                <a:uFillTx/>
                <a:latin typeface="Calibri"/>
                <a:cs typeface="Calibri"/>
                <a:hlinkClick r:id="rId8"/>
              </a:rPr>
              <a:t> </a:t>
            </a:r>
            <a:r>
              <a:rPr kumimoji="0" sz="1000" b="0" i="0" u="none" strike="noStrike" kern="0" cap="none" spc="-10" normalizeH="0" baseline="0" noProof="0" dirty="0">
                <a:ln>
                  <a:noFill/>
                </a:ln>
                <a:solidFill>
                  <a:srgbClr val="0562C1"/>
                </a:solidFill>
                <a:effectLst/>
                <a:uLnTx/>
                <a:uFillTx/>
                <a:latin typeface="Calibri"/>
                <a:cs typeface="Calibri"/>
                <a:hlinkClick r:id="rId8"/>
              </a:rPr>
              <a:t>Access</a:t>
            </a:r>
            <a:r>
              <a:rPr kumimoji="0" sz="1000" b="0" i="0" u="none" strike="noStrike" kern="0" cap="none" spc="-10" normalizeH="0" baseline="0" noProof="0" dirty="0">
                <a:ln>
                  <a:noFill/>
                </a:ln>
                <a:solidFill>
                  <a:srgbClr val="0562C1"/>
                </a:solidFill>
                <a:effectLst/>
                <a:uLnTx/>
                <a:uFillTx/>
                <a:latin typeface="Calibri"/>
                <a:cs typeface="Calibri"/>
              </a:rPr>
              <a:t> </a:t>
            </a:r>
            <a:r>
              <a:rPr kumimoji="0" sz="1000" b="0" i="0" u="none" strike="noStrike" kern="0" cap="none" spc="-10" normalizeH="0" baseline="0" noProof="0" dirty="0">
                <a:ln>
                  <a:noFill/>
                </a:ln>
                <a:solidFill>
                  <a:srgbClr val="0562C1"/>
                </a:solidFill>
                <a:effectLst/>
                <a:uLnTx/>
                <a:uFillTx/>
                <a:latin typeface="Calibri"/>
                <a:cs typeface="Calibri"/>
                <a:hlinkClick r:id="rId8"/>
              </a:rPr>
              <a:t>(allenpress.com)</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53" y="305180"/>
            <a:ext cx="2367280" cy="635000"/>
          </a:xfrm>
          <a:prstGeom prst="rect">
            <a:avLst/>
          </a:prstGeom>
        </p:spPr>
        <p:txBody>
          <a:bodyPr vert="horz" wrap="square" lIns="0" tIns="12065" rIns="0" bIns="0" rtlCol="0">
            <a:spAutoFit/>
          </a:bodyPr>
          <a:lstStyle/>
          <a:p>
            <a:pPr marL="12700">
              <a:lnSpc>
                <a:spcPct val="100000"/>
              </a:lnSpc>
              <a:spcBef>
                <a:spcPts val="95"/>
              </a:spcBef>
            </a:pPr>
            <a:r>
              <a:rPr dirty="0"/>
              <a:t>Risk</a:t>
            </a:r>
            <a:r>
              <a:rPr spc="-75" dirty="0"/>
              <a:t> </a:t>
            </a:r>
            <a:r>
              <a:rPr spc="-10" dirty="0"/>
              <a:t>factors</a:t>
            </a:r>
          </a:p>
        </p:txBody>
      </p:sp>
      <p:sp>
        <p:nvSpPr>
          <p:cNvPr id="3" name="object 3"/>
          <p:cNvSpPr txBox="1"/>
          <p:nvPr/>
        </p:nvSpPr>
        <p:spPr>
          <a:xfrm>
            <a:off x="1382162" y="1665731"/>
            <a:ext cx="4108450" cy="3604260"/>
          </a:xfrm>
          <a:prstGeom prst="rect">
            <a:avLst/>
          </a:prstGeom>
        </p:spPr>
        <p:txBody>
          <a:bodyPr vert="horz" wrap="square" lIns="0" tIns="97790" rIns="0" bIns="0" rtlCol="0">
            <a:spAutoFit/>
          </a:bodyPr>
          <a:lstStyle/>
          <a:p>
            <a:pPr marL="12700" marR="0" lvl="0" indent="0" defTabSz="914400" eaLnBrk="1" fontAlgn="auto" latinLnBrk="0" hangingPunct="1">
              <a:lnSpc>
                <a:spcPct val="100000"/>
              </a:lnSpc>
              <a:spcBef>
                <a:spcPts val="770"/>
              </a:spcBef>
              <a:spcAft>
                <a:spcPts val="0"/>
              </a:spcAft>
              <a:buClrTx/>
              <a:buSzTx/>
              <a:buFontTx/>
              <a:buNone/>
              <a:tabLst/>
              <a:defRPr/>
            </a:pPr>
            <a:r>
              <a:rPr kumimoji="0" sz="2800" b="1" i="0" u="none" strike="noStrike" kern="0" cap="none" spc="0" normalizeH="0" baseline="0" noProof="0" dirty="0">
                <a:ln>
                  <a:noFill/>
                </a:ln>
                <a:solidFill>
                  <a:srgbClr val="17134B"/>
                </a:solidFill>
                <a:effectLst/>
                <a:uLnTx/>
                <a:uFillTx/>
                <a:latin typeface="Calibri"/>
                <a:cs typeface="Calibri"/>
              </a:rPr>
              <a:t>Increasing</a:t>
            </a:r>
            <a:r>
              <a:rPr kumimoji="0" sz="2800" b="1" i="0" u="none" strike="noStrike" kern="0" cap="none" spc="-150" normalizeH="0" baseline="0" noProof="0" dirty="0">
                <a:ln>
                  <a:noFill/>
                </a:ln>
                <a:solidFill>
                  <a:srgbClr val="17134B"/>
                </a:solidFill>
                <a:effectLst/>
                <a:uLnTx/>
                <a:uFillTx/>
                <a:latin typeface="Calibri"/>
                <a:cs typeface="Calibri"/>
              </a:rPr>
              <a:t> </a:t>
            </a:r>
            <a:r>
              <a:rPr kumimoji="0" sz="2800" b="1" i="0" u="none" strike="noStrike" kern="0" cap="none" spc="-20" normalizeH="0" baseline="0" noProof="0" dirty="0">
                <a:ln>
                  <a:noFill/>
                </a:ln>
                <a:solidFill>
                  <a:srgbClr val="17134B"/>
                </a:solidFill>
                <a:effectLst/>
                <a:uLnTx/>
                <a:uFillTx/>
                <a:latin typeface="Calibri"/>
                <a:cs typeface="Calibri"/>
              </a:rPr>
              <a:t>risk</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5"/>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17134B"/>
                </a:solidFill>
                <a:effectLst/>
                <a:uLnTx/>
                <a:uFillTx/>
                <a:latin typeface="Calibri"/>
                <a:cs typeface="Calibri"/>
              </a:rPr>
              <a:t>Antecubital</a:t>
            </a:r>
            <a:r>
              <a:rPr kumimoji="0" sz="2800" b="0" i="0" u="none" strike="noStrike" kern="0" cap="none" spc="-12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fossa</a:t>
            </a:r>
            <a:r>
              <a:rPr kumimoji="0" sz="2800" b="0" i="0" u="none" strike="noStrike" kern="0" cap="none" spc="-11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17134B"/>
                </a:solidFill>
                <a:effectLst/>
                <a:uLnTx/>
                <a:uFillTx/>
                <a:latin typeface="Calibri"/>
                <a:cs typeface="Calibri"/>
              </a:rPr>
              <a:t>Proximal</a:t>
            </a:r>
            <a:r>
              <a:rPr kumimoji="0" sz="2800" b="0" i="0" u="none" strike="noStrike" kern="0" cap="none" spc="-13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forearm</a:t>
            </a:r>
            <a:r>
              <a:rPr kumimoji="0" sz="2800" b="0" i="0" u="none" strike="noStrike" kern="0" cap="none" spc="-14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insertion</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Presence</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of</a:t>
            </a:r>
            <a:r>
              <a:rPr kumimoji="0" sz="2800" b="0" i="0" u="none" strike="noStrike" kern="0" cap="none" spc="-114"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phlebitis</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signs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70"/>
              </a:spcBef>
              <a:spcAft>
                <a:spcPts val="0"/>
              </a:spcAft>
              <a:buClrTx/>
              <a:buSzTx/>
              <a:buFont typeface="Arial"/>
              <a:buChar char="•"/>
              <a:tabLst>
                <a:tab pos="240665" algn="l"/>
              </a:tabLst>
              <a:defRPr/>
            </a:pPr>
            <a:r>
              <a:rPr kumimoji="0" sz="2800" b="0" i="0" u="none" strike="noStrike" kern="0" cap="none" spc="-10" normalizeH="0" baseline="0" noProof="0" dirty="0">
                <a:ln>
                  <a:noFill/>
                </a:ln>
                <a:solidFill>
                  <a:srgbClr val="17134B"/>
                </a:solidFill>
                <a:effectLst/>
                <a:uLnTx/>
                <a:uFillTx/>
                <a:latin typeface="Calibri"/>
                <a:cs typeface="Calibri"/>
              </a:rPr>
              <a:t>Duration</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more</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than</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4</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days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Insertion</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in</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the</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25" normalizeH="0" baseline="0" noProof="0" dirty="0">
                <a:ln>
                  <a:noFill/>
                </a:ln>
                <a:solidFill>
                  <a:srgbClr val="17134B"/>
                </a:solidFill>
                <a:effectLst/>
                <a:uLnTx/>
                <a:uFillTx/>
                <a:latin typeface="Calibri"/>
                <a:cs typeface="Calibri"/>
              </a:rPr>
              <a:t>ED</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60"/>
              </a:spcBef>
              <a:spcAft>
                <a:spcPts val="0"/>
              </a:spcAft>
              <a:buClrTx/>
              <a:buSzTx/>
              <a:buFont typeface="Arial"/>
              <a:buChar char="•"/>
              <a:tabLst>
                <a:tab pos="240665" algn="l"/>
              </a:tabLst>
              <a:defRPr/>
            </a:pPr>
            <a:r>
              <a:rPr kumimoji="0" sz="2800" b="0" i="0" u="none" strike="noStrike" kern="0" cap="none" spc="-20" normalizeH="0" baseline="0" noProof="0" dirty="0">
                <a:ln>
                  <a:noFill/>
                </a:ln>
                <a:solidFill>
                  <a:srgbClr val="17134B"/>
                </a:solidFill>
                <a:effectLst/>
                <a:uLnTx/>
                <a:uFillTx/>
                <a:latin typeface="Calibri"/>
                <a:cs typeface="Calibri"/>
              </a:rPr>
              <a:t>Male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4" name="object 4"/>
          <p:cNvGrpSpPr/>
          <p:nvPr/>
        </p:nvGrpSpPr>
        <p:grpSpPr>
          <a:xfrm>
            <a:off x="4913376" y="235838"/>
            <a:ext cx="7279005" cy="6596380"/>
            <a:chOff x="4913376" y="235838"/>
            <a:chExt cx="7279005" cy="6596380"/>
          </a:xfrm>
        </p:grpSpPr>
        <p:pic>
          <p:nvPicPr>
            <p:cNvPr id="5" name="object 5"/>
            <p:cNvPicPr/>
            <p:nvPr/>
          </p:nvPicPr>
          <p:blipFill>
            <a:blip r:embed="rId2" cstate="print"/>
            <a:stretch>
              <a:fillRect/>
            </a:stretch>
          </p:blipFill>
          <p:spPr>
            <a:xfrm>
              <a:off x="7536180" y="245364"/>
              <a:ext cx="4117847" cy="3078479"/>
            </a:xfrm>
            <a:prstGeom prst="rect">
              <a:avLst/>
            </a:prstGeom>
          </p:spPr>
        </p:pic>
        <p:sp>
          <p:nvSpPr>
            <p:cNvPr id="6" name="object 6"/>
            <p:cNvSpPr/>
            <p:nvPr/>
          </p:nvSpPr>
          <p:spPr>
            <a:xfrm>
              <a:off x="7531417" y="240601"/>
              <a:ext cx="4127500" cy="3088005"/>
            </a:xfrm>
            <a:custGeom>
              <a:avLst/>
              <a:gdLst/>
              <a:ahLst/>
              <a:cxnLst/>
              <a:rect l="l" t="t" r="r" b="b"/>
              <a:pathLst>
                <a:path w="4127500" h="3088004">
                  <a:moveTo>
                    <a:pt x="0" y="0"/>
                  </a:moveTo>
                  <a:lnTo>
                    <a:pt x="4127373" y="0"/>
                  </a:lnTo>
                  <a:lnTo>
                    <a:pt x="4127373" y="3088004"/>
                  </a:lnTo>
                  <a:lnTo>
                    <a:pt x="0" y="3088004"/>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913376" y="5794248"/>
              <a:ext cx="7279005" cy="1038225"/>
            </a:xfrm>
            <a:custGeom>
              <a:avLst/>
              <a:gdLst/>
              <a:ahLst/>
              <a:cxnLst/>
              <a:rect l="l" t="t" r="r" b="b"/>
              <a:pathLst>
                <a:path w="7279005" h="1038225">
                  <a:moveTo>
                    <a:pt x="7278624" y="0"/>
                  </a:moveTo>
                  <a:lnTo>
                    <a:pt x="0" y="0"/>
                  </a:lnTo>
                  <a:lnTo>
                    <a:pt x="0" y="1037843"/>
                  </a:lnTo>
                  <a:lnTo>
                    <a:pt x="7278624" y="1037843"/>
                  </a:lnTo>
                  <a:lnTo>
                    <a:pt x="727862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3" cstate="print"/>
            <a:stretch>
              <a:fillRect/>
            </a:stretch>
          </p:blipFill>
          <p:spPr>
            <a:xfrm>
              <a:off x="6480048" y="3104387"/>
              <a:ext cx="2705099" cy="3610355"/>
            </a:xfrm>
            <a:prstGeom prst="rect">
              <a:avLst/>
            </a:prstGeom>
          </p:spPr>
        </p:pic>
        <p:sp>
          <p:nvSpPr>
            <p:cNvPr id="9" name="object 9"/>
            <p:cNvSpPr/>
            <p:nvPr/>
          </p:nvSpPr>
          <p:spPr>
            <a:xfrm>
              <a:off x="6475285" y="3099625"/>
              <a:ext cx="2714625" cy="3620135"/>
            </a:xfrm>
            <a:custGeom>
              <a:avLst/>
              <a:gdLst/>
              <a:ahLst/>
              <a:cxnLst/>
              <a:rect l="l" t="t" r="r" b="b"/>
              <a:pathLst>
                <a:path w="2714625" h="3620134">
                  <a:moveTo>
                    <a:pt x="0" y="0"/>
                  </a:moveTo>
                  <a:lnTo>
                    <a:pt x="2714625" y="0"/>
                  </a:lnTo>
                  <a:lnTo>
                    <a:pt x="2714625" y="3619880"/>
                  </a:lnTo>
                  <a:lnTo>
                    <a:pt x="0" y="3619880"/>
                  </a:lnTo>
                  <a:lnTo>
                    <a:pt x="0" y="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9441084" y="6392189"/>
            <a:ext cx="156845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Images</a:t>
            </a:r>
            <a:r>
              <a:rPr kumimoji="0" sz="1000" b="0" i="0" u="none" strike="noStrike" kern="0" cap="none" spc="-4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source:</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France</a:t>
            </a:r>
            <a:r>
              <a:rPr kumimoji="0" sz="1000" b="0" i="0" u="none" strike="noStrike" kern="0" cap="none" spc="-35" normalizeH="0" baseline="0" noProof="0" dirty="0">
                <a:ln>
                  <a:noFill/>
                </a:ln>
                <a:solidFill>
                  <a:sysClr val="windowText" lastClr="000000"/>
                </a:solidFill>
                <a:effectLst/>
                <a:uLnTx/>
                <a:uFillTx/>
                <a:latin typeface="Calibri"/>
                <a:cs typeface="Calibri"/>
              </a:rPr>
              <a:t> </a:t>
            </a:r>
            <a:r>
              <a:rPr kumimoji="0" sz="1000" b="0" i="0" u="none" strike="noStrike" kern="0" cap="none" spc="-10" normalizeH="0" baseline="0" noProof="0" dirty="0">
                <a:ln>
                  <a:noFill/>
                </a:ln>
                <a:solidFill>
                  <a:sysClr val="windowText" lastClr="000000"/>
                </a:solidFill>
                <a:effectLst/>
                <a:uLnTx/>
                <a:uFillTx/>
                <a:latin typeface="Calibri"/>
                <a:cs typeface="Calibri"/>
              </a:rPr>
              <a:t>Paquet</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2986" y="18741"/>
            <a:ext cx="9921875" cy="1183005"/>
          </a:xfrm>
          <a:prstGeom prst="rect">
            <a:avLst/>
          </a:prstGeom>
        </p:spPr>
        <p:txBody>
          <a:bodyPr vert="horz" wrap="square" lIns="0" tIns="81280" rIns="0" bIns="0" rtlCol="0">
            <a:spAutoFit/>
          </a:bodyPr>
          <a:lstStyle/>
          <a:p>
            <a:pPr marL="2265045" marR="5080" indent="-2252980">
              <a:lnSpc>
                <a:spcPts val="4320"/>
              </a:lnSpc>
              <a:spcBef>
                <a:spcPts val="640"/>
              </a:spcBef>
            </a:pPr>
            <a:r>
              <a:rPr u="sng" spc="-10" dirty="0">
                <a:solidFill>
                  <a:srgbClr val="0562C1"/>
                </a:solidFill>
                <a:uFill>
                  <a:solidFill>
                    <a:srgbClr val="0562C1"/>
                  </a:solidFill>
                </a:uFill>
                <a:hlinkClick r:id="rId3"/>
              </a:rPr>
              <a:t>Central</a:t>
            </a:r>
            <a:r>
              <a:rPr u="sng" spc="-135" dirty="0">
                <a:solidFill>
                  <a:srgbClr val="0562C1"/>
                </a:solidFill>
                <a:uFill>
                  <a:solidFill>
                    <a:srgbClr val="0562C1"/>
                  </a:solidFill>
                </a:uFill>
                <a:hlinkClick r:id="rId3"/>
              </a:rPr>
              <a:t> </a:t>
            </a:r>
            <a:r>
              <a:rPr u="sng" dirty="0">
                <a:solidFill>
                  <a:srgbClr val="0562C1"/>
                </a:solidFill>
                <a:uFill>
                  <a:solidFill>
                    <a:srgbClr val="0562C1"/>
                  </a:solidFill>
                </a:uFill>
                <a:hlinkClick r:id="rId3"/>
              </a:rPr>
              <a:t>venous</a:t>
            </a:r>
            <a:r>
              <a:rPr u="sng" spc="-114" dirty="0">
                <a:solidFill>
                  <a:srgbClr val="0562C1"/>
                </a:solidFill>
                <a:uFill>
                  <a:solidFill>
                    <a:srgbClr val="0562C1"/>
                  </a:solidFill>
                </a:uFill>
                <a:hlinkClick r:id="rId3"/>
              </a:rPr>
              <a:t> </a:t>
            </a:r>
            <a:r>
              <a:rPr u="sng" spc="-40" dirty="0">
                <a:solidFill>
                  <a:srgbClr val="0562C1"/>
                </a:solidFill>
                <a:uFill>
                  <a:solidFill>
                    <a:srgbClr val="0562C1"/>
                  </a:solidFill>
                </a:uFill>
                <a:hlinkClick r:id="rId3"/>
              </a:rPr>
              <a:t>catheter-</a:t>
            </a:r>
            <a:r>
              <a:rPr u="sng" spc="-10" dirty="0">
                <a:solidFill>
                  <a:srgbClr val="0562C1"/>
                </a:solidFill>
                <a:uFill>
                  <a:solidFill>
                    <a:srgbClr val="0562C1"/>
                  </a:solidFill>
                </a:uFill>
                <a:hlinkClick r:id="rId3"/>
              </a:rPr>
              <a:t>related</a:t>
            </a:r>
            <a:r>
              <a:rPr u="sng" spc="-135" dirty="0">
                <a:solidFill>
                  <a:srgbClr val="0562C1"/>
                </a:solidFill>
                <a:uFill>
                  <a:solidFill>
                    <a:srgbClr val="0562C1"/>
                  </a:solidFill>
                </a:uFill>
                <a:hlinkClick r:id="rId3"/>
              </a:rPr>
              <a:t> </a:t>
            </a:r>
            <a:r>
              <a:rPr u="sng" spc="-20" dirty="0">
                <a:solidFill>
                  <a:srgbClr val="0562C1"/>
                </a:solidFill>
                <a:uFill>
                  <a:solidFill>
                    <a:srgbClr val="0562C1"/>
                  </a:solidFill>
                </a:uFill>
                <a:hlinkClick r:id="rId3"/>
              </a:rPr>
              <a:t>infection</a:t>
            </a:r>
            <a:r>
              <a:rPr u="sng" spc="-140" dirty="0">
                <a:solidFill>
                  <a:srgbClr val="0562C1"/>
                </a:solidFill>
                <a:uFill>
                  <a:solidFill>
                    <a:srgbClr val="0562C1"/>
                  </a:solidFill>
                </a:uFill>
                <a:hlinkClick r:id="rId3"/>
              </a:rPr>
              <a:t> </a:t>
            </a:r>
            <a:r>
              <a:rPr u="sng" dirty="0">
                <a:solidFill>
                  <a:srgbClr val="0562C1"/>
                </a:solidFill>
                <a:uFill>
                  <a:solidFill>
                    <a:srgbClr val="0562C1"/>
                  </a:solidFill>
                </a:uFill>
                <a:hlinkClick r:id="rId3"/>
              </a:rPr>
              <a:t>–</a:t>
            </a:r>
            <a:r>
              <a:rPr u="sng" spc="-110" dirty="0">
                <a:solidFill>
                  <a:srgbClr val="0562C1"/>
                </a:solidFill>
                <a:uFill>
                  <a:solidFill>
                    <a:srgbClr val="0562C1"/>
                  </a:solidFill>
                </a:uFill>
                <a:hlinkClick r:id="rId3"/>
              </a:rPr>
              <a:t> </a:t>
            </a:r>
            <a:r>
              <a:rPr u="sng" spc="-20" dirty="0">
                <a:solidFill>
                  <a:srgbClr val="0562C1"/>
                </a:solidFill>
                <a:uFill>
                  <a:solidFill>
                    <a:srgbClr val="0562C1"/>
                  </a:solidFill>
                </a:uFill>
                <a:hlinkClick r:id="rId3"/>
              </a:rPr>
              <a:t>back</a:t>
            </a:r>
            <a:r>
              <a:rPr spc="-20" dirty="0">
                <a:solidFill>
                  <a:srgbClr val="0562C1"/>
                </a:solidFill>
              </a:rPr>
              <a:t> </a:t>
            </a:r>
            <a:r>
              <a:rPr u="sng" dirty="0">
                <a:solidFill>
                  <a:srgbClr val="0562C1"/>
                </a:solidFill>
                <a:uFill>
                  <a:solidFill>
                    <a:srgbClr val="0562C1"/>
                  </a:solidFill>
                </a:uFill>
                <a:hlinkClick r:id="rId3"/>
              </a:rPr>
              <a:t>to</a:t>
            </a:r>
            <a:r>
              <a:rPr u="sng" spc="-50" dirty="0">
                <a:solidFill>
                  <a:srgbClr val="0562C1"/>
                </a:solidFill>
                <a:uFill>
                  <a:solidFill>
                    <a:srgbClr val="0562C1"/>
                  </a:solidFill>
                </a:uFill>
                <a:hlinkClick r:id="rId3"/>
              </a:rPr>
              <a:t> </a:t>
            </a:r>
            <a:r>
              <a:rPr u="sng" dirty="0">
                <a:solidFill>
                  <a:srgbClr val="0562C1"/>
                </a:solidFill>
                <a:uFill>
                  <a:solidFill>
                    <a:srgbClr val="0562C1"/>
                  </a:solidFill>
                </a:uFill>
                <a:hlinkClick r:id="rId3"/>
              </a:rPr>
              <a:t>basics</a:t>
            </a:r>
            <a:r>
              <a:rPr spc="-50" dirty="0">
                <a:solidFill>
                  <a:srgbClr val="0562C1"/>
                </a:solidFill>
              </a:rPr>
              <a:t> </a:t>
            </a:r>
            <a:r>
              <a:rPr dirty="0">
                <a:solidFill>
                  <a:srgbClr val="001F5F"/>
                </a:solidFill>
              </a:rPr>
              <a:t>-</a:t>
            </a:r>
            <a:r>
              <a:rPr spc="-40" dirty="0">
                <a:solidFill>
                  <a:srgbClr val="001F5F"/>
                </a:solidFill>
              </a:rPr>
              <a:t> </a:t>
            </a:r>
            <a:r>
              <a:rPr sz="3200" u="sng" dirty="0">
                <a:solidFill>
                  <a:srgbClr val="0562C1"/>
                </a:solidFill>
                <a:uFill>
                  <a:solidFill>
                    <a:srgbClr val="0562C1"/>
                  </a:solidFill>
                </a:uFill>
                <a:hlinkClick r:id="rId4"/>
              </a:rPr>
              <a:t>Mervyn</a:t>
            </a:r>
            <a:r>
              <a:rPr sz="3200" u="sng" spc="-35" dirty="0">
                <a:solidFill>
                  <a:srgbClr val="0562C1"/>
                </a:solidFill>
                <a:uFill>
                  <a:solidFill>
                    <a:srgbClr val="0562C1"/>
                  </a:solidFill>
                </a:uFill>
                <a:hlinkClick r:id="rId4"/>
              </a:rPr>
              <a:t> </a:t>
            </a:r>
            <a:r>
              <a:rPr sz="3200" u="sng" dirty="0">
                <a:solidFill>
                  <a:srgbClr val="0562C1"/>
                </a:solidFill>
                <a:uFill>
                  <a:solidFill>
                    <a:srgbClr val="0562C1"/>
                  </a:solidFill>
                </a:uFill>
                <a:hlinkClick r:id="rId4"/>
              </a:rPr>
              <a:t>Mer</a:t>
            </a:r>
            <a:r>
              <a:rPr sz="3200" u="sng" spc="-45" dirty="0">
                <a:solidFill>
                  <a:srgbClr val="001F5F"/>
                </a:solidFill>
                <a:uFill>
                  <a:solidFill>
                    <a:srgbClr val="0562C1"/>
                  </a:solidFill>
                </a:uFill>
              </a:rPr>
              <a:t> </a:t>
            </a:r>
            <a:r>
              <a:rPr sz="3200" u="sng" spc="-10" dirty="0">
                <a:solidFill>
                  <a:srgbClr val="001F5F"/>
                </a:solidFill>
                <a:uFill>
                  <a:solidFill>
                    <a:srgbClr val="0562C1"/>
                  </a:solidFill>
                </a:uFill>
              </a:rPr>
              <a:t>(2022)</a:t>
            </a:r>
            <a:endParaRPr sz="3200" dirty="0"/>
          </a:p>
        </p:txBody>
      </p:sp>
      <p:sp>
        <p:nvSpPr>
          <p:cNvPr id="3" name="object 3"/>
          <p:cNvSpPr txBox="1"/>
          <p:nvPr/>
        </p:nvSpPr>
        <p:spPr>
          <a:xfrm>
            <a:off x="1610084" y="1180389"/>
            <a:ext cx="10274777" cy="5785558"/>
          </a:xfrm>
          <a:prstGeom prst="rect">
            <a:avLst/>
          </a:prstGeom>
          <a:solidFill>
            <a:schemeClr val="bg1"/>
          </a:solidFill>
        </p:spPr>
        <p:txBody>
          <a:bodyPr vert="horz" wrap="square" lIns="0" tIns="12065" rIns="0" bIns="0" rtlCol="0">
            <a:spAutoFit/>
          </a:bodyPr>
          <a:lstStyle/>
          <a:p>
            <a:pPr marL="12700" marR="461645" lvl="0" indent="0" defTabSz="914400" eaLnBrk="1" fontAlgn="auto" latinLnBrk="0" hangingPunct="1">
              <a:lnSpc>
                <a:spcPct val="100000"/>
              </a:lnSpc>
              <a:spcBef>
                <a:spcPts val="95"/>
              </a:spcBef>
              <a:spcAft>
                <a:spcPts val="0"/>
              </a:spcAft>
              <a:buClrTx/>
              <a:buSzTx/>
              <a:buFontTx/>
              <a:buNone/>
              <a:tabLst/>
              <a:defRPr/>
            </a:pPr>
            <a:r>
              <a:rPr kumimoji="0" sz="2200" b="0" i="0" u="none" strike="noStrike" kern="0" cap="none" spc="0" normalizeH="0" baseline="0" noProof="0" dirty="0">
                <a:ln>
                  <a:noFill/>
                </a:ln>
                <a:solidFill>
                  <a:srgbClr val="001F5F"/>
                </a:solidFill>
                <a:effectLst/>
                <a:uLnTx/>
                <a:uFillTx/>
                <a:latin typeface="Calibri"/>
                <a:cs typeface="Calibri"/>
              </a:rPr>
              <a:t>Mnemonic</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CRBSI</a:t>
            </a:r>
            <a:r>
              <a:rPr kumimoji="0" sz="2200" b="1"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remember</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reinforce</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core</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elements</a:t>
            </a:r>
            <a:r>
              <a:rPr kumimoji="0" sz="2200" b="0" i="0" u="none" strike="noStrike" kern="0" cap="none" spc="-2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CVC</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care</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limit </a:t>
            </a:r>
            <a:r>
              <a:rPr kumimoji="0" sz="2200" b="0" i="0" u="none" strike="noStrike" kern="0" cap="none" spc="-30" normalizeH="0" baseline="0" noProof="0" dirty="0">
                <a:ln>
                  <a:noFill/>
                </a:ln>
                <a:solidFill>
                  <a:srgbClr val="001F5F"/>
                </a:solidFill>
                <a:effectLst/>
                <a:uLnTx/>
                <a:uFillTx/>
                <a:latin typeface="Calibri"/>
                <a:cs typeface="Calibri"/>
              </a:rPr>
              <a:t>infective-</a:t>
            </a:r>
            <a:r>
              <a:rPr kumimoji="0" sz="2200" b="0" i="0" u="none" strike="noStrike" kern="0" cap="none" spc="-10" normalizeH="0" baseline="0" noProof="0" dirty="0">
                <a:ln>
                  <a:noFill/>
                </a:ln>
                <a:solidFill>
                  <a:srgbClr val="001F5F"/>
                </a:solidFill>
                <a:effectLst/>
                <a:uLnTx/>
                <a:uFillTx/>
                <a:latin typeface="Calibri"/>
                <a:cs typeface="Calibri"/>
              </a:rPr>
              <a:t>related</a:t>
            </a:r>
            <a:r>
              <a:rPr kumimoji="0" sz="2200" b="0" i="0" u="none" strike="noStrike" kern="0" cap="none" spc="2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sequelae:</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20"/>
              </a:spcBef>
              <a:spcAft>
                <a:spcPts val="0"/>
              </a:spcAft>
              <a:buClrTx/>
              <a:buSzTx/>
              <a:buFontTx/>
              <a:buNone/>
              <a:tabLst/>
              <a:defRPr/>
            </a:pPr>
            <a:r>
              <a:rPr kumimoji="0" sz="2200" b="1" i="0" u="none" strike="noStrike" kern="0" cap="none" spc="0" normalizeH="0" baseline="0" noProof="0" dirty="0">
                <a:ln>
                  <a:noFill/>
                </a:ln>
                <a:solidFill>
                  <a:srgbClr val="001F5F"/>
                </a:solidFill>
                <a:effectLst/>
                <a:uLnTx/>
                <a:uFillTx/>
                <a:latin typeface="Calibri"/>
                <a:cs typeface="Calibri"/>
              </a:rPr>
              <a:t>C</a:t>
            </a:r>
            <a:r>
              <a:rPr kumimoji="0" sz="2200" b="1" i="0" u="none" strike="noStrike" kern="0" cap="none" spc="-2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t>
            </a:r>
            <a:r>
              <a:rPr kumimoji="0" sz="2200" b="1" i="0" u="none" strike="noStrike" kern="0" cap="none" spc="434" normalizeH="0" baseline="0" noProof="0" dirty="0">
                <a:ln>
                  <a:noFill/>
                </a:ln>
                <a:solidFill>
                  <a:srgbClr val="001F5F"/>
                </a:solidFill>
                <a:effectLst/>
                <a:uLnTx/>
                <a:uFillTx/>
                <a:latin typeface="Calibri"/>
                <a:cs typeface="Calibri"/>
              </a:rPr>
              <a:t> </a:t>
            </a:r>
            <a:r>
              <a:rPr kumimoji="0" sz="2200" b="1" i="0" u="none" strike="noStrike" kern="0" cap="none" spc="-20" normalizeH="0" baseline="0" noProof="0" dirty="0">
                <a:ln>
                  <a:noFill/>
                </a:ln>
                <a:solidFill>
                  <a:srgbClr val="001F5F"/>
                </a:solidFill>
                <a:effectLst/>
                <a:uLnTx/>
                <a:uFillTx/>
                <a:latin typeface="Calibri"/>
                <a:cs typeface="Calibri"/>
              </a:rPr>
              <a:t>chlorhexidine</a:t>
            </a:r>
            <a:r>
              <a:rPr kumimoji="0" sz="2200" b="0" i="0" u="none" strike="noStrike" kern="0" cap="none" spc="-20" normalizeH="0" baseline="0" noProof="0" dirty="0">
                <a:ln>
                  <a:noFill/>
                </a:ln>
                <a:solidFill>
                  <a:srgbClr val="001F5F"/>
                </a:solidFill>
                <a:effectLst/>
                <a:uLnTx/>
                <a:uFillTx/>
                <a:latin typeface="Calibri"/>
                <a:cs typeface="Calibri"/>
              </a:rPr>
              <a:t>-</a:t>
            </a:r>
            <a:r>
              <a:rPr kumimoji="0" sz="2200" b="0" i="0" u="none" strike="noStrike" kern="0" cap="none" spc="0" normalizeH="0" baseline="0" noProof="0" dirty="0">
                <a:ln>
                  <a:noFill/>
                </a:ln>
                <a:solidFill>
                  <a:srgbClr val="001F5F"/>
                </a:solidFill>
                <a:effectLst/>
                <a:uLnTx/>
                <a:uFillTx/>
                <a:latin typeface="Calibri"/>
                <a:cs typeface="Calibri"/>
              </a:rPr>
              <a:t>alcohol skin</a:t>
            </a:r>
            <a:r>
              <a:rPr kumimoji="0" sz="2200" b="0"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antisepsis;</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caps</a:t>
            </a:r>
            <a:r>
              <a:rPr kumimoji="0" sz="2200" b="0" i="0" u="none" strike="noStrike" kern="0" cap="none" spc="-2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(port</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protectors)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177165" lvl="0" indent="0" defTabSz="914400" eaLnBrk="1" fontAlgn="auto" latinLnBrk="0" hangingPunct="1">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001F5F"/>
                </a:solidFill>
                <a:effectLst/>
                <a:uLnTx/>
                <a:uFillTx/>
                <a:latin typeface="Calibri"/>
                <a:cs typeface="Calibri"/>
              </a:rPr>
              <a:t>R</a:t>
            </a:r>
            <a:r>
              <a:rPr kumimoji="0" sz="2200" b="1" i="0" u="none" strike="noStrike" kern="0" cap="none" spc="-5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t>
            </a:r>
            <a:r>
              <a:rPr kumimoji="0" sz="2200" b="1" i="0" u="none" strike="noStrike" kern="0" cap="none" spc="38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remove</a:t>
            </a:r>
            <a:r>
              <a:rPr kumimoji="0" sz="2200" b="1" i="0" u="none" strike="noStrike" kern="0" cap="none" spc="-1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all</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unnecessary</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lines;</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remain</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in</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situ</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for</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up</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14</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days</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safely</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if</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required</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with </a:t>
            </a:r>
            <a:r>
              <a:rPr kumimoji="0" sz="2200" b="0" i="0" u="none" strike="noStrike" kern="0" cap="none" spc="-10" normalizeH="0" baseline="0" noProof="0" dirty="0">
                <a:ln>
                  <a:noFill/>
                </a:ln>
                <a:solidFill>
                  <a:srgbClr val="001F5F"/>
                </a:solidFill>
                <a:effectLst/>
                <a:uLnTx/>
                <a:uFillTx/>
                <a:latin typeface="Calibri"/>
                <a:cs typeface="Calibri"/>
              </a:rPr>
              <a:t>appropriate</a:t>
            </a:r>
            <a:r>
              <a:rPr kumimoji="0" sz="2200" b="0" i="0" u="none" strike="noStrike" kern="0" cap="none" spc="-9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infection</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control</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measures</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(longer</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durations</a:t>
            </a:r>
            <a:r>
              <a:rPr kumimoji="0" sz="2200" b="0" i="0" u="none" strike="noStrike" kern="0" cap="none" spc="-8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may</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be</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possible</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but</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sound </a:t>
            </a:r>
            <a:r>
              <a:rPr kumimoji="0" sz="2200" b="0" i="0" u="none" strike="noStrike" kern="0" cap="none" spc="0" normalizeH="0" baseline="0" noProof="0" dirty="0">
                <a:ln>
                  <a:noFill/>
                </a:ln>
                <a:solidFill>
                  <a:srgbClr val="001F5F"/>
                </a:solidFill>
                <a:effectLst/>
                <a:uLnTx/>
                <a:uFillTx/>
                <a:latin typeface="Calibri"/>
                <a:cs typeface="Calibri"/>
              </a:rPr>
              <a:t>evidence</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exists</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for</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up</a:t>
            </a:r>
            <a:r>
              <a:rPr kumimoji="0" sz="2200" b="0" i="0" u="none" strike="noStrike" kern="0" cap="none" spc="-8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14</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days)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ts val="2640"/>
              </a:lnSpc>
              <a:spcBef>
                <a:spcPts val="0"/>
              </a:spcBef>
              <a:spcAft>
                <a:spcPts val="0"/>
              </a:spcAft>
              <a:buClrTx/>
              <a:buSzTx/>
              <a:buFontTx/>
              <a:buNone/>
              <a:tabLst/>
              <a:defRPr/>
            </a:pPr>
            <a:r>
              <a:rPr kumimoji="0" sz="2200" b="1" i="0" u="none" strike="noStrike" kern="0" cap="none" spc="0" normalizeH="0" baseline="0" noProof="0" dirty="0">
                <a:ln>
                  <a:noFill/>
                </a:ln>
                <a:solidFill>
                  <a:srgbClr val="001F5F"/>
                </a:solidFill>
                <a:effectLst/>
                <a:uLnTx/>
                <a:uFillTx/>
                <a:latin typeface="Calibri"/>
                <a:cs typeface="Calibri"/>
              </a:rPr>
              <a:t>B</a:t>
            </a:r>
            <a:r>
              <a:rPr kumimoji="0" sz="2200" b="1" i="0" u="none" strike="noStrike" kern="0" cap="none" spc="-6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t>
            </a:r>
            <a:r>
              <a:rPr kumimoji="0" sz="2200" b="1" i="0" u="none" strike="noStrike" kern="0" cap="none" spc="-6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barrier</a:t>
            </a:r>
            <a:r>
              <a:rPr kumimoji="0" sz="2200" b="1" i="0" u="none" strike="noStrike" kern="0" cap="none" spc="-50" normalizeH="0" baseline="0" noProof="0" dirty="0">
                <a:ln>
                  <a:noFill/>
                </a:ln>
                <a:solidFill>
                  <a:srgbClr val="001F5F"/>
                </a:solidFill>
                <a:effectLst/>
                <a:uLnTx/>
                <a:uFillTx/>
                <a:latin typeface="Calibri"/>
                <a:cs typeface="Calibri"/>
              </a:rPr>
              <a:t> </a:t>
            </a:r>
            <a:r>
              <a:rPr kumimoji="0" sz="2200" b="1" i="0" u="none" strike="noStrike" kern="0" cap="none" spc="-10" normalizeH="0" baseline="0" noProof="0" dirty="0">
                <a:ln>
                  <a:noFill/>
                </a:ln>
                <a:solidFill>
                  <a:srgbClr val="001F5F"/>
                </a:solidFill>
                <a:effectLst/>
                <a:uLnTx/>
                <a:uFillTx/>
                <a:latin typeface="Calibri"/>
                <a:cs typeface="Calibri"/>
              </a:rPr>
              <a:t>precautions</a:t>
            </a:r>
            <a:r>
              <a:rPr kumimoji="0" sz="2200" b="1"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to</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the</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maximum</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(sterile</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gloves,</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mask,</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gown,</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cap,</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large</a:t>
            </a:r>
            <a:r>
              <a:rPr kumimoji="0" sz="2200" b="0" i="0" u="none" strike="noStrike" kern="0" cap="none" spc="-8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drape)</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173355" lvl="0" indent="-635" defTabSz="914400" eaLnBrk="1" fontAlgn="auto" latinLnBrk="0" hangingPunct="1">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001F5F"/>
                </a:solidFill>
                <a:effectLst/>
                <a:uLnTx/>
                <a:uFillTx/>
                <a:latin typeface="Calibri"/>
                <a:cs typeface="Calibri"/>
              </a:rPr>
              <a:t>S</a:t>
            </a:r>
            <a:r>
              <a:rPr kumimoji="0" sz="2200" b="1" i="0" u="none" strike="noStrike" kern="0" cap="none" spc="-7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t>
            </a:r>
            <a:r>
              <a:rPr kumimoji="0" sz="2200" b="1" i="0" u="none" strike="noStrike" kern="0" cap="none" spc="-6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site</a:t>
            </a:r>
            <a:r>
              <a:rPr kumimoji="0" sz="2200" b="1" i="0" u="none" strike="noStrike" kern="0" cap="none" spc="-6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selection</a:t>
            </a:r>
            <a:r>
              <a:rPr kumimoji="0" sz="2200" b="1" i="0" u="none" strike="noStrike" kern="0" cap="none" spc="-3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(site</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probably</a:t>
            </a:r>
            <a:r>
              <a:rPr kumimoji="0" sz="2200" b="0" i="0" u="none" strike="noStrike" kern="0" cap="none" spc="-8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makes</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very</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little</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difference</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if</a:t>
            </a:r>
            <a:r>
              <a:rPr kumimoji="0" sz="2200" b="0" i="0" u="none" strike="noStrike" kern="0" cap="none" spc="-7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adequate</a:t>
            </a:r>
            <a:r>
              <a:rPr kumimoji="0" sz="2200" b="0" i="0" u="none" strike="noStrike" kern="0" cap="none" spc="-5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infection</a:t>
            </a:r>
            <a:r>
              <a:rPr kumimoji="0" sz="2200" b="0" i="0" u="none" strike="noStrike" kern="0" cap="none" spc="-6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control measures)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203200" marR="0" lvl="0" indent="0" defTabSz="914400" eaLnBrk="1" fontAlgn="auto" latinLnBrk="0" hangingPunct="1">
              <a:lnSpc>
                <a:spcPct val="100000"/>
              </a:lnSpc>
              <a:spcBef>
                <a:spcPts val="0"/>
              </a:spcBef>
              <a:spcAft>
                <a:spcPts val="0"/>
              </a:spcAft>
              <a:buClrTx/>
              <a:buSzTx/>
              <a:buFontTx/>
              <a:buNone/>
              <a:tabLst/>
              <a:defRPr/>
            </a:pPr>
            <a:r>
              <a:rPr kumimoji="0" sz="2200" b="0" i="0" u="none" strike="noStrike" kern="0" cap="none" spc="0" normalizeH="0" baseline="0" noProof="0" dirty="0">
                <a:ln>
                  <a:noFill/>
                </a:ln>
                <a:solidFill>
                  <a:srgbClr val="001F5F"/>
                </a:solidFill>
                <a:effectLst/>
                <a:uLnTx/>
                <a:uFillTx/>
                <a:latin typeface="Calibri"/>
                <a:cs typeface="Calibri"/>
              </a:rPr>
              <a:t>-</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seal</a:t>
            </a:r>
            <a:r>
              <a:rPr kumimoji="0" sz="2200" b="1" i="0" u="none" strike="noStrike" kern="0" cap="none" spc="-5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and</a:t>
            </a:r>
            <a:r>
              <a:rPr kumimoji="0" sz="2200" b="1" i="0" u="none" strike="noStrike" kern="0" cap="none" spc="-60" normalizeH="0" baseline="0" noProof="0" dirty="0">
                <a:ln>
                  <a:noFill/>
                </a:ln>
                <a:solidFill>
                  <a:srgbClr val="001F5F"/>
                </a:solidFill>
                <a:effectLst/>
                <a:uLnTx/>
                <a:uFillTx/>
                <a:latin typeface="Calibri"/>
                <a:cs typeface="Calibri"/>
              </a:rPr>
              <a:t> </a:t>
            </a:r>
            <a:r>
              <a:rPr kumimoji="0" sz="2200" b="1" i="0" u="none" strike="noStrike" kern="0" cap="none" spc="-10" normalizeH="0" baseline="0" noProof="0" dirty="0">
                <a:ln>
                  <a:noFill/>
                </a:ln>
                <a:solidFill>
                  <a:srgbClr val="001F5F"/>
                </a:solidFill>
                <a:effectLst/>
                <a:uLnTx/>
                <a:uFillTx/>
                <a:latin typeface="Calibri"/>
                <a:cs typeface="Calibri"/>
              </a:rPr>
              <a:t>securement</a:t>
            </a:r>
            <a:r>
              <a:rPr kumimoji="0" sz="2200" b="0" i="0" u="none" strike="noStrike" kern="0" cap="none" spc="-10" normalizeH="0" baseline="0" noProof="0" dirty="0">
                <a:ln>
                  <a:noFill/>
                </a:ln>
                <a:solidFill>
                  <a:srgbClr val="001F5F"/>
                </a:solidFill>
                <a:effectLst/>
                <a:uLnTx/>
                <a:uFillTx/>
                <a:latin typeface="Calibri"/>
                <a:cs typeface="Calibri"/>
              </a:rPr>
              <a:t>:</a:t>
            </a:r>
            <a:r>
              <a:rPr kumimoji="0" sz="2200" b="0" i="0" u="none" strike="noStrike" kern="0" cap="none" spc="-3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newer</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chlorhexidine</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containing</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dressings</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if</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possible</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001F5F"/>
                </a:solidFill>
                <a:effectLst/>
                <a:uLnTx/>
                <a:uFillTx/>
                <a:latin typeface="Calibri"/>
                <a:cs typeface="Calibri"/>
              </a:rPr>
              <a:t>I</a:t>
            </a:r>
            <a:r>
              <a:rPr kumimoji="0" sz="2200" b="1" i="0" u="none" strike="noStrike" kern="0" cap="none" spc="-50"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a:t>
            </a:r>
            <a:r>
              <a:rPr kumimoji="0" sz="2200" b="1" i="0" u="none" strike="noStrike" kern="0" cap="none" spc="-45" normalizeH="0" baseline="0" noProof="0" dirty="0">
                <a:ln>
                  <a:noFill/>
                </a:ln>
                <a:solidFill>
                  <a:srgbClr val="001F5F"/>
                </a:solidFill>
                <a:effectLst/>
                <a:uLnTx/>
                <a:uFillTx/>
                <a:latin typeface="Calibri"/>
                <a:cs typeface="Calibri"/>
              </a:rPr>
              <a:t> </a:t>
            </a:r>
            <a:r>
              <a:rPr kumimoji="0" sz="2200" b="1" i="0" u="none" strike="noStrike" kern="0" cap="none" spc="0" normalizeH="0" baseline="0" noProof="0" dirty="0">
                <a:ln>
                  <a:noFill/>
                </a:ln>
                <a:solidFill>
                  <a:srgbClr val="001F5F"/>
                </a:solidFill>
                <a:effectLst/>
                <a:uLnTx/>
                <a:uFillTx/>
                <a:latin typeface="Calibri"/>
                <a:cs typeface="Calibri"/>
              </a:rPr>
              <a:t>impeccable</a:t>
            </a:r>
            <a:r>
              <a:rPr kumimoji="0" sz="2200" b="1" i="0" u="none" strike="noStrike" kern="0" cap="none" spc="-35" normalizeH="0" baseline="0" noProof="0" dirty="0">
                <a:ln>
                  <a:noFill/>
                </a:ln>
                <a:solidFill>
                  <a:srgbClr val="001F5F"/>
                </a:solidFill>
                <a:effectLst/>
                <a:uLnTx/>
                <a:uFillTx/>
                <a:latin typeface="Calibri"/>
                <a:cs typeface="Calibri"/>
              </a:rPr>
              <a:t> </a:t>
            </a:r>
            <a:r>
              <a:rPr kumimoji="0" sz="2200" b="1" i="0" u="none" strike="noStrike" kern="0" cap="none" spc="-10" normalizeH="0" baseline="0" noProof="0" dirty="0">
                <a:ln>
                  <a:noFill/>
                </a:ln>
                <a:solidFill>
                  <a:srgbClr val="001F5F"/>
                </a:solidFill>
                <a:effectLst/>
                <a:uLnTx/>
                <a:uFillTx/>
                <a:latin typeface="Calibri"/>
                <a:cs typeface="Calibri"/>
              </a:rPr>
              <a:t>infection</a:t>
            </a:r>
            <a:r>
              <a:rPr kumimoji="0" sz="2200" b="1"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control</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20" normalizeH="0" baseline="0" noProof="0" dirty="0">
                <a:ln>
                  <a:noFill/>
                </a:ln>
                <a:solidFill>
                  <a:srgbClr val="001F5F"/>
                </a:solidFill>
                <a:effectLst/>
                <a:uLnTx/>
                <a:uFillTx/>
                <a:latin typeface="Calibri"/>
                <a:cs typeface="Calibri"/>
              </a:rPr>
              <a:t>(preparation,</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insertion,</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maintenance)</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288290" marR="0" lvl="0" indent="-148590" defTabSz="914400" eaLnBrk="1" fontAlgn="auto" latinLnBrk="0" hangingPunct="1">
              <a:lnSpc>
                <a:spcPct val="100000"/>
              </a:lnSpc>
              <a:spcBef>
                <a:spcPts val="0"/>
              </a:spcBef>
              <a:spcAft>
                <a:spcPts val="0"/>
              </a:spcAft>
              <a:buClrTx/>
              <a:buSzTx/>
              <a:buFontTx/>
              <a:buChar char="-"/>
              <a:tabLst>
                <a:tab pos="288290" algn="l"/>
              </a:tabLst>
              <a:defRPr/>
            </a:pPr>
            <a:r>
              <a:rPr kumimoji="0" sz="2200" b="1" i="0" u="none" strike="noStrike" kern="0" cap="none" spc="-10" normalizeH="0" baseline="0" noProof="0" dirty="0">
                <a:ln>
                  <a:noFill/>
                </a:ln>
                <a:solidFill>
                  <a:srgbClr val="001F5F"/>
                </a:solidFill>
                <a:effectLst/>
                <a:uLnTx/>
                <a:uFillTx/>
                <a:latin typeface="Calibri"/>
                <a:cs typeface="Calibri"/>
              </a:rPr>
              <a:t>importance </a:t>
            </a:r>
            <a:r>
              <a:rPr kumimoji="0" sz="2200" b="0" i="0" u="none" strike="noStrike" kern="0" cap="none" spc="0" normalizeH="0" baseline="0" noProof="0" dirty="0">
                <a:ln>
                  <a:noFill/>
                </a:ln>
                <a:solidFill>
                  <a:srgbClr val="001F5F"/>
                </a:solidFill>
                <a:effectLst/>
                <a:uLnTx/>
                <a:uFillTx/>
                <a:latin typeface="Calibri"/>
                <a:cs typeface="Calibri"/>
              </a:rPr>
              <a:t>of</a:t>
            </a:r>
            <a:r>
              <a:rPr kumimoji="0" sz="2200" b="0" i="0" u="none" strike="noStrike" kern="0" cap="none" spc="-4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hand</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hygiene</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at</a:t>
            </a:r>
            <a:r>
              <a:rPr kumimoji="0" sz="2200" b="0" i="0" u="none" strike="noStrike" kern="0" cap="none" spc="-4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all</a:t>
            </a:r>
            <a:r>
              <a:rPr kumimoji="0" sz="2200" b="0"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times</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288290" marR="0" lvl="0" indent="-148590" defTabSz="914400" eaLnBrk="1" fontAlgn="auto" latinLnBrk="0" hangingPunct="1">
              <a:lnSpc>
                <a:spcPct val="100000"/>
              </a:lnSpc>
              <a:spcBef>
                <a:spcPts val="0"/>
              </a:spcBef>
              <a:spcAft>
                <a:spcPts val="0"/>
              </a:spcAft>
              <a:buClrTx/>
              <a:buSzTx/>
              <a:buFontTx/>
              <a:buChar char="-"/>
              <a:tabLst>
                <a:tab pos="288290" algn="l"/>
              </a:tabLst>
              <a:defRPr/>
            </a:pPr>
            <a:r>
              <a:rPr kumimoji="0" sz="2200" b="1" i="0" u="none" strike="noStrike" kern="0" cap="none" spc="0" normalizeH="0" baseline="0" noProof="0" dirty="0">
                <a:ln>
                  <a:noFill/>
                </a:ln>
                <a:solidFill>
                  <a:srgbClr val="001F5F"/>
                </a:solidFill>
                <a:effectLst/>
                <a:uLnTx/>
                <a:uFillTx/>
                <a:latin typeface="Calibri"/>
                <a:cs typeface="Calibri"/>
              </a:rPr>
              <a:t>inspect</a:t>
            </a:r>
            <a:r>
              <a:rPr kumimoji="0" sz="2200" b="1" i="0" u="none" strike="noStrike" kern="0" cap="none" spc="-55"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daily</a:t>
            </a:r>
            <a:r>
              <a:rPr kumimoji="0" sz="2200" b="0" i="0" u="none" strike="noStrike" kern="0" cap="none" spc="-70" normalizeH="0" baseline="0" noProof="0" dirty="0">
                <a:ln>
                  <a:noFill/>
                </a:ln>
                <a:solidFill>
                  <a:srgbClr val="001F5F"/>
                </a:solidFill>
                <a:effectLst/>
                <a:uLnTx/>
                <a:uFillTx/>
                <a:latin typeface="Calibri"/>
                <a:cs typeface="Calibri"/>
              </a:rPr>
              <a:t> </a:t>
            </a:r>
            <a:r>
              <a:rPr kumimoji="0" sz="2200" b="0" i="0" u="none" strike="noStrike" kern="0" cap="none" spc="0" normalizeH="0" baseline="0" noProof="0" dirty="0">
                <a:ln>
                  <a:noFill/>
                </a:ln>
                <a:solidFill>
                  <a:srgbClr val="001F5F"/>
                </a:solidFill>
                <a:effectLst/>
                <a:uLnTx/>
                <a:uFillTx/>
                <a:latin typeface="Calibri"/>
                <a:cs typeface="Calibri"/>
              </a:rPr>
              <a:t>(and</a:t>
            </a:r>
            <a:r>
              <a:rPr kumimoji="0" sz="2200" b="0" i="0" u="none" strike="noStrike" kern="0" cap="none" spc="-60" normalizeH="0" baseline="0" noProof="0" dirty="0">
                <a:ln>
                  <a:noFill/>
                </a:ln>
                <a:solidFill>
                  <a:srgbClr val="001F5F"/>
                </a:solidFill>
                <a:effectLst/>
                <a:uLnTx/>
                <a:uFillTx/>
                <a:latin typeface="Calibri"/>
                <a:cs typeface="Calibri"/>
              </a:rPr>
              <a:t> </a:t>
            </a:r>
            <a:r>
              <a:rPr kumimoji="0" sz="2200" b="0" i="0" u="none" strike="noStrike" kern="0" cap="none" spc="-10" normalizeH="0" baseline="0" noProof="0" dirty="0">
                <a:ln>
                  <a:noFill/>
                </a:ln>
                <a:solidFill>
                  <a:srgbClr val="001F5F"/>
                </a:solidFill>
                <a:effectLst/>
                <a:uLnTx/>
                <a:uFillTx/>
                <a:latin typeface="Calibri"/>
                <a:cs typeface="Calibri"/>
              </a:rPr>
              <a:t>record)</a:t>
            </a:r>
            <a:endParaRPr kumimoji="0" sz="2200" b="0" i="0" u="none" strike="noStrike" kern="0" cap="none" spc="0" normalizeH="0" baseline="0" noProof="0" dirty="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700"/>
              </a:spcBef>
              <a:spcAft>
                <a:spcPts val="0"/>
              </a:spcAft>
              <a:buClrTx/>
              <a:buSzTx/>
              <a:buFontTx/>
              <a:buNone/>
              <a:tabLst/>
              <a:defRPr/>
            </a:pPr>
            <a:r>
              <a:rPr kumimoji="0" sz="2400" b="1" i="0" u="none" strike="noStrike" kern="0" cap="none" spc="-20" normalizeH="0" baseline="0" noProof="0" dirty="0">
                <a:ln>
                  <a:noFill/>
                </a:ln>
                <a:solidFill>
                  <a:srgbClr val="001F5F"/>
                </a:solidFill>
                <a:effectLst/>
                <a:uLnTx/>
                <a:uFillTx/>
                <a:latin typeface="Calibri"/>
                <a:cs typeface="Calibri"/>
              </a:rPr>
              <a:t>“Adherence</a:t>
            </a:r>
            <a:r>
              <a:rPr kumimoji="0" sz="2400" b="1" i="0" u="none" strike="noStrike" kern="0" cap="none" spc="-2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to</a:t>
            </a:r>
            <a:r>
              <a:rPr kumimoji="0" sz="2400" b="1" i="0" u="none" strike="noStrike" kern="0" cap="none" spc="-2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these</a:t>
            </a:r>
            <a:r>
              <a:rPr kumimoji="0" sz="2400" b="1" i="0" u="none" strike="noStrike" kern="0" cap="none" spc="-1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basic</a:t>
            </a:r>
            <a:r>
              <a:rPr kumimoji="0" sz="2400" b="1" i="0" u="none" strike="noStrike" kern="0" cap="none" spc="-2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measures</a:t>
            </a:r>
            <a:r>
              <a:rPr kumimoji="0" sz="2400" b="1" i="0" u="none" strike="noStrike" kern="0" cap="none" spc="-4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will</a:t>
            </a:r>
            <a:r>
              <a:rPr kumimoji="0" sz="2400" b="1" i="0" u="none" strike="noStrike" kern="0" cap="none" spc="-2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go</a:t>
            </a:r>
            <a:r>
              <a:rPr kumimoji="0" sz="2400" b="1" i="0" u="none" strike="noStrike" kern="0" cap="none" spc="-3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a</a:t>
            </a:r>
            <a:r>
              <a:rPr kumimoji="0" sz="2400" b="1" i="0" u="none" strike="noStrike" kern="0" cap="none" spc="-2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long</a:t>
            </a:r>
            <a:r>
              <a:rPr kumimoji="0" sz="2400" b="1" i="0" u="none" strike="noStrike" kern="0" cap="none" spc="-3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way</a:t>
            </a:r>
            <a:r>
              <a:rPr kumimoji="0" sz="2400" b="1" i="0" u="none" strike="noStrike" kern="0" cap="none" spc="-4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in</a:t>
            </a:r>
            <a:r>
              <a:rPr kumimoji="0" sz="2400" b="1" i="0" u="none" strike="noStrike" kern="0" cap="none" spc="-3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helping</a:t>
            </a:r>
            <a:r>
              <a:rPr kumimoji="0" sz="2400" b="1" i="0" u="none" strike="noStrike" kern="0" cap="none" spc="-1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to</a:t>
            </a:r>
            <a:r>
              <a:rPr kumimoji="0" sz="2400" b="1" i="0" u="none" strike="noStrike" kern="0" cap="none" spc="-2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achieve</a:t>
            </a:r>
            <a:r>
              <a:rPr kumimoji="0" sz="2400" b="1" i="0" u="none" strike="noStrike" kern="0" cap="none" spc="-35" normalizeH="0" baseline="0" noProof="0" dirty="0">
                <a:ln>
                  <a:noFill/>
                </a:ln>
                <a:solidFill>
                  <a:srgbClr val="001F5F"/>
                </a:solidFill>
                <a:effectLst/>
                <a:uLnTx/>
                <a:uFillTx/>
                <a:latin typeface="Calibri"/>
                <a:cs typeface="Calibri"/>
              </a:rPr>
              <a:t> </a:t>
            </a:r>
            <a:r>
              <a:rPr kumimoji="0" sz="2400" b="1" i="0" u="none" strike="noStrike" kern="0" cap="none" spc="-25" normalizeH="0" baseline="0" noProof="0" dirty="0">
                <a:ln>
                  <a:noFill/>
                </a:ln>
                <a:solidFill>
                  <a:srgbClr val="001F5F"/>
                </a:solidFill>
                <a:effectLst/>
                <a:uLnTx/>
                <a:uFillTx/>
                <a:latin typeface="Calibri"/>
                <a:cs typeface="Calibri"/>
              </a:rPr>
              <a:t>the </a:t>
            </a:r>
            <a:r>
              <a:rPr kumimoji="0" sz="2400" b="1" i="0" u="none" strike="noStrike" kern="0" cap="none" spc="0" normalizeH="0" baseline="0" noProof="0" dirty="0">
                <a:ln>
                  <a:noFill/>
                </a:ln>
                <a:solidFill>
                  <a:srgbClr val="001F5F"/>
                </a:solidFill>
                <a:effectLst/>
                <a:uLnTx/>
                <a:uFillTx/>
                <a:latin typeface="Calibri"/>
                <a:cs typeface="Calibri"/>
              </a:rPr>
              <a:t>ultimate</a:t>
            </a:r>
            <a:r>
              <a:rPr kumimoji="0" sz="2400" b="1" i="0" u="none" strike="noStrike" kern="0" cap="none" spc="-3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goal</a:t>
            </a:r>
            <a:r>
              <a:rPr kumimoji="0" sz="2400" b="1" i="0" u="none" strike="noStrike" kern="0" cap="none" spc="-50"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of</a:t>
            </a:r>
            <a:r>
              <a:rPr kumimoji="0" sz="2400" b="1" i="0" u="none" strike="noStrike" kern="0" cap="none" spc="-55" normalizeH="0" baseline="0" noProof="0" dirty="0">
                <a:ln>
                  <a:noFill/>
                </a:ln>
                <a:solidFill>
                  <a:srgbClr val="001F5F"/>
                </a:solidFill>
                <a:effectLst/>
                <a:uLnTx/>
                <a:uFillTx/>
                <a:latin typeface="Calibri"/>
                <a:cs typeface="Calibri"/>
              </a:rPr>
              <a:t> </a:t>
            </a:r>
            <a:r>
              <a:rPr kumimoji="0" sz="2400" b="1" i="0" u="none" strike="noStrike" kern="0" cap="none" spc="0" normalizeH="0" baseline="0" noProof="0" dirty="0">
                <a:ln>
                  <a:noFill/>
                </a:ln>
                <a:solidFill>
                  <a:srgbClr val="001F5F"/>
                </a:solidFill>
                <a:effectLst/>
                <a:uLnTx/>
                <a:uFillTx/>
                <a:latin typeface="Calibri"/>
                <a:cs typeface="Calibri"/>
              </a:rPr>
              <a:t>zero</a:t>
            </a:r>
            <a:r>
              <a:rPr kumimoji="0" sz="2400" b="1" i="0" u="none" strike="noStrike" kern="0" cap="none" spc="-55" normalizeH="0" baseline="0" noProof="0" dirty="0">
                <a:ln>
                  <a:noFill/>
                </a:ln>
                <a:solidFill>
                  <a:srgbClr val="001F5F"/>
                </a:solidFill>
                <a:effectLst/>
                <a:uLnTx/>
                <a:uFillTx/>
                <a:latin typeface="Calibri"/>
                <a:cs typeface="Calibri"/>
              </a:rPr>
              <a:t> </a:t>
            </a:r>
            <a:r>
              <a:rPr kumimoji="0" sz="2400" b="1" i="0" u="none" strike="noStrike" kern="0" cap="none" spc="-20" normalizeH="0" baseline="0" noProof="0" dirty="0">
                <a:ln>
                  <a:noFill/>
                </a:ln>
                <a:solidFill>
                  <a:srgbClr val="001F5F"/>
                </a:solidFill>
                <a:effectLst/>
                <a:uLnTx/>
                <a:uFillTx/>
                <a:latin typeface="Calibri"/>
                <a:cs typeface="Calibri"/>
              </a:rPr>
              <a:t>catheter-</a:t>
            </a:r>
            <a:r>
              <a:rPr kumimoji="0" sz="2400" b="1" i="0" u="none" strike="noStrike" kern="0" cap="none" spc="0" normalizeH="0" baseline="0" noProof="0" dirty="0">
                <a:ln>
                  <a:noFill/>
                </a:ln>
                <a:solidFill>
                  <a:srgbClr val="001F5F"/>
                </a:solidFill>
                <a:effectLst/>
                <a:uLnTx/>
                <a:uFillTx/>
                <a:latin typeface="Calibri"/>
                <a:cs typeface="Calibri"/>
              </a:rPr>
              <a:t>related</a:t>
            </a:r>
            <a:r>
              <a:rPr kumimoji="0" sz="2400" b="1" i="0" u="none" strike="noStrike" kern="0" cap="none" spc="-25" normalizeH="0" baseline="0" noProof="0" dirty="0">
                <a:ln>
                  <a:noFill/>
                </a:ln>
                <a:solidFill>
                  <a:srgbClr val="001F5F"/>
                </a:solidFill>
                <a:effectLst/>
                <a:uLnTx/>
                <a:uFillTx/>
                <a:latin typeface="Calibri"/>
                <a:cs typeface="Calibri"/>
              </a:rPr>
              <a:t> </a:t>
            </a:r>
            <a:r>
              <a:rPr kumimoji="0" sz="2400" b="1" i="0" u="none" strike="noStrike" kern="0" cap="none" spc="-10" normalizeH="0" baseline="0" noProof="0" dirty="0">
                <a:ln>
                  <a:noFill/>
                </a:ln>
                <a:solidFill>
                  <a:srgbClr val="001F5F"/>
                </a:solidFill>
                <a:effectLst/>
                <a:uLnTx/>
                <a:uFillTx/>
                <a:latin typeface="Calibri"/>
                <a:cs typeface="Calibri"/>
              </a:rPr>
              <a:t>infections.”</a:t>
            </a:r>
            <a:endParaRPr kumimoji="0" lang="en-US" sz="2400" b="1" i="0" u="none" strike="noStrike" kern="0" cap="none" spc="-10" normalizeH="0" baseline="0" noProof="0" dirty="0">
              <a:ln>
                <a:noFill/>
              </a:ln>
              <a:solidFill>
                <a:srgbClr val="001F5F"/>
              </a:solidFill>
              <a:effectLst/>
              <a:uLnTx/>
              <a:uFillTx/>
              <a:latin typeface="Calibri"/>
              <a:cs typeface="Calibri"/>
            </a:endParaRPr>
          </a:p>
          <a:p>
            <a:pPr marL="12700" marR="5080" lvl="0" indent="0" defTabSz="914400" eaLnBrk="1" fontAlgn="auto" latinLnBrk="0" hangingPunct="1">
              <a:lnSpc>
                <a:spcPct val="100000"/>
              </a:lnSpc>
              <a:spcBef>
                <a:spcPts val="70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120" y="5820155"/>
            <a:ext cx="7277100" cy="1038225"/>
          </a:xfrm>
          <a:custGeom>
            <a:avLst/>
            <a:gdLst/>
            <a:ahLst/>
            <a:cxnLst/>
            <a:rect l="l" t="t" r="r" b="b"/>
            <a:pathLst>
              <a:path w="7277100" h="1038225">
                <a:moveTo>
                  <a:pt x="7277100" y="0"/>
                </a:moveTo>
                <a:lnTo>
                  <a:pt x="0" y="0"/>
                </a:lnTo>
                <a:lnTo>
                  <a:pt x="0" y="1037844"/>
                </a:lnTo>
                <a:lnTo>
                  <a:pt x="7277100" y="1037844"/>
                </a:lnTo>
                <a:lnTo>
                  <a:pt x="72771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584837" y="140080"/>
            <a:ext cx="1989455" cy="635000"/>
          </a:xfrm>
          <a:prstGeom prst="rect">
            <a:avLst/>
          </a:prstGeom>
        </p:spPr>
        <p:txBody>
          <a:bodyPr vert="horz" wrap="square" lIns="0" tIns="12065" rIns="0" bIns="0" rtlCol="0">
            <a:spAutoFit/>
          </a:bodyPr>
          <a:lstStyle/>
          <a:p>
            <a:pPr marL="12700">
              <a:lnSpc>
                <a:spcPct val="100000"/>
              </a:lnSpc>
              <a:spcBef>
                <a:spcPts val="95"/>
              </a:spcBef>
            </a:pPr>
            <a:r>
              <a:rPr spc="-10" dirty="0"/>
              <a:t>Summary</a:t>
            </a:r>
          </a:p>
        </p:txBody>
      </p:sp>
      <p:sp>
        <p:nvSpPr>
          <p:cNvPr id="4" name="object 4"/>
          <p:cNvSpPr txBox="1"/>
          <p:nvPr/>
        </p:nvSpPr>
        <p:spPr>
          <a:xfrm>
            <a:off x="1742441" y="1135887"/>
            <a:ext cx="9997440" cy="4417695"/>
          </a:xfrm>
          <a:prstGeom prst="rect">
            <a:avLst/>
          </a:prstGeom>
        </p:spPr>
        <p:txBody>
          <a:bodyPr vert="horz" wrap="square" lIns="0" tIns="59690" rIns="0" bIns="0" rtlCol="0">
            <a:spAutoFit/>
          </a:bodyPr>
          <a:lstStyle/>
          <a:p>
            <a:pPr marL="241300" marR="417830" lvl="0" indent="-228600" defTabSz="914400" eaLnBrk="1" fontAlgn="auto" latinLnBrk="0" hangingPunct="1">
              <a:lnSpc>
                <a:spcPts val="3030"/>
              </a:lnSpc>
              <a:spcBef>
                <a:spcPts val="470"/>
              </a:spcBef>
              <a:spcAft>
                <a:spcPts val="0"/>
              </a:spcAft>
              <a:buClrTx/>
              <a:buSzTx/>
              <a:buFont typeface="Arial"/>
              <a:buChar char="•"/>
              <a:tabLst>
                <a:tab pos="241300" algn="l"/>
              </a:tabLst>
              <a:defRPr/>
            </a:pPr>
            <a:r>
              <a:rPr kumimoji="0" sz="2800" b="0" i="0" u="none" strike="noStrike" kern="0" cap="none" spc="-20" normalizeH="0" baseline="0" noProof="0" dirty="0">
                <a:ln>
                  <a:noFill/>
                </a:ln>
                <a:solidFill>
                  <a:srgbClr val="17134B"/>
                </a:solidFill>
                <a:effectLst/>
                <a:uLnTx/>
                <a:uFillTx/>
                <a:latin typeface="Calibri"/>
                <a:cs typeface="Calibri"/>
              </a:rPr>
              <a:t>Intravascular</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lines</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are</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extensively</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used</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in</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health</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care</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are</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life </a:t>
            </a:r>
            <a:r>
              <a:rPr kumimoji="0" sz="2800" b="0" i="0" u="none" strike="noStrike" kern="0" cap="none" spc="0" normalizeH="0" baseline="0" noProof="0" dirty="0">
                <a:ln>
                  <a:noFill/>
                </a:ln>
                <a:solidFill>
                  <a:srgbClr val="17134B"/>
                </a:solidFill>
                <a:effectLst/>
                <a:uLnTx/>
                <a:uFillTx/>
                <a:latin typeface="Calibri"/>
                <a:cs typeface="Calibri"/>
              </a:rPr>
              <a:t>lines</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for</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patients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1300" marR="226060" lvl="0" indent="-228600" defTabSz="914400" eaLnBrk="1" fontAlgn="auto" latinLnBrk="0" hangingPunct="1">
              <a:lnSpc>
                <a:spcPts val="3030"/>
              </a:lnSpc>
              <a:spcBef>
                <a:spcPts val="994"/>
              </a:spcBef>
              <a:spcAft>
                <a:spcPts val="0"/>
              </a:spcAft>
              <a:buClrTx/>
              <a:buSzTx/>
              <a:buFont typeface="Arial"/>
              <a:buChar char="•"/>
              <a:tabLst>
                <a:tab pos="241300" algn="l"/>
              </a:tabLst>
              <a:defRPr/>
            </a:pPr>
            <a:r>
              <a:rPr kumimoji="0" sz="2800" b="0" i="0" u="none" strike="noStrike" kern="0" cap="none" spc="-30" normalizeH="0" baseline="0" noProof="0" dirty="0">
                <a:ln>
                  <a:noFill/>
                </a:ln>
                <a:solidFill>
                  <a:srgbClr val="17134B"/>
                </a:solidFill>
                <a:effectLst/>
                <a:uLnTx/>
                <a:uFillTx/>
                <a:latin typeface="Calibri"/>
                <a:cs typeface="Calibri"/>
              </a:rPr>
              <a:t>Catheter-</a:t>
            </a:r>
            <a:r>
              <a:rPr kumimoji="0" sz="2800" b="0" i="0" u="none" strike="noStrike" kern="0" cap="none" spc="-10" normalizeH="0" baseline="0" noProof="0" dirty="0">
                <a:ln>
                  <a:noFill/>
                </a:ln>
                <a:solidFill>
                  <a:srgbClr val="17134B"/>
                </a:solidFill>
                <a:effectLst/>
                <a:uLnTx/>
                <a:uFillTx/>
                <a:latin typeface="Calibri"/>
                <a:cs typeface="Calibri"/>
              </a:rPr>
              <a:t>related</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infections</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CLABSIs</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are</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serious</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concern,</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25" normalizeH="0" baseline="0" noProof="0" dirty="0">
                <a:ln>
                  <a:noFill/>
                </a:ln>
                <a:solidFill>
                  <a:srgbClr val="17134B"/>
                </a:solidFill>
                <a:effectLst/>
                <a:uLnTx/>
                <a:uFillTx/>
                <a:latin typeface="Calibri"/>
                <a:cs typeface="Calibri"/>
              </a:rPr>
              <a:t>too </a:t>
            </a:r>
            <a:r>
              <a:rPr kumimoji="0" sz="2800" b="0" i="0" u="none" strike="noStrike" kern="0" cap="none" spc="0" normalizeH="0" baseline="0" noProof="0" dirty="0">
                <a:ln>
                  <a:noFill/>
                </a:ln>
                <a:solidFill>
                  <a:srgbClr val="17134B"/>
                </a:solidFill>
                <a:effectLst/>
                <a:uLnTx/>
                <a:uFillTx/>
                <a:latin typeface="Calibri"/>
                <a:cs typeface="Calibri"/>
              </a:rPr>
              <a:t>commonly</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causing</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illness</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death,</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high</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costs</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to</a:t>
            </a:r>
            <a:r>
              <a:rPr kumimoji="0" sz="2800" b="0" i="0" u="none" strike="noStrike" kern="0" cap="none" spc="-9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both </a:t>
            </a:r>
            <a:r>
              <a:rPr kumimoji="0" sz="2800" b="0" i="0" u="none" strike="noStrike" kern="0" cap="none" spc="-10" normalizeH="0" baseline="0" noProof="0" dirty="0">
                <a:ln>
                  <a:noFill/>
                </a:ln>
                <a:solidFill>
                  <a:srgbClr val="17134B"/>
                </a:solidFill>
                <a:effectLst/>
                <a:uLnTx/>
                <a:uFillTx/>
                <a:latin typeface="Calibri"/>
                <a:cs typeface="Calibri"/>
              </a:rPr>
              <a:t>patients/residents</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health</a:t>
            </a:r>
            <a:r>
              <a:rPr kumimoji="0" sz="2800" b="0" i="0" u="none" strike="noStrike" kern="0" cap="none" spc="-9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care</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0665" marR="0" lvl="0" indent="-227965" defTabSz="914400" eaLnBrk="1" fontAlgn="auto" latinLnBrk="0" hangingPunct="1">
              <a:lnSpc>
                <a:spcPct val="100000"/>
              </a:lnSpc>
              <a:spcBef>
                <a:spcPts val="60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17134B"/>
                </a:solidFill>
                <a:effectLst/>
                <a:uLnTx/>
                <a:uFillTx/>
                <a:latin typeface="Calibri"/>
                <a:cs typeface="Calibri"/>
              </a:rPr>
              <a:t>Risk</a:t>
            </a:r>
            <a:r>
              <a:rPr kumimoji="0" sz="2800" b="0" i="0" u="none" strike="noStrike" kern="0" cap="none" spc="-9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factors</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include</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patient,</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40" normalizeH="0" baseline="0" noProof="0" dirty="0">
                <a:ln>
                  <a:noFill/>
                </a:ln>
                <a:solidFill>
                  <a:srgbClr val="17134B"/>
                </a:solidFill>
                <a:effectLst/>
                <a:uLnTx/>
                <a:uFillTx/>
                <a:latin typeface="Calibri"/>
                <a:cs typeface="Calibri"/>
              </a:rPr>
              <a:t>catheter,</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organism</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factors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1300" marR="1071245" lvl="0" indent="-228600" defTabSz="914400" eaLnBrk="1" fontAlgn="auto" latinLnBrk="0" hangingPunct="1">
              <a:lnSpc>
                <a:spcPts val="3030"/>
              </a:lnSpc>
              <a:spcBef>
                <a:spcPts val="1035"/>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17134B"/>
                </a:solidFill>
                <a:effectLst/>
                <a:uLnTx/>
                <a:uFillTx/>
                <a:latin typeface="Calibri"/>
                <a:cs typeface="Calibri"/>
              </a:rPr>
              <a:t>Monitoring</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surveillance</a:t>
            </a:r>
            <a:r>
              <a:rPr kumimoji="0" sz="2800" b="0" i="0" u="none" strike="noStrike" kern="0" cap="none" spc="-8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are</a:t>
            </a:r>
            <a:r>
              <a:rPr kumimoji="0" sz="2800" b="0" i="0" u="none" strike="noStrike" kern="0" cap="none" spc="-12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vital</a:t>
            </a:r>
            <a:r>
              <a:rPr kumimoji="0" sz="2800" b="0" i="0" u="none" strike="noStrike" kern="0" cap="none" spc="-10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for</a:t>
            </a:r>
            <a:r>
              <a:rPr kumimoji="0" sz="2800" b="0" i="0" u="none" strike="noStrike" kern="0" cap="none" spc="-10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rapid</a:t>
            </a:r>
            <a:r>
              <a:rPr kumimoji="0" sz="2800" b="0" i="0" u="none" strike="noStrike" kern="0" cap="none" spc="-9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detection</a:t>
            </a:r>
            <a:r>
              <a:rPr kumimoji="0" sz="2800" b="0" i="0" u="none" strike="noStrike" kern="0" cap="none" spc="-100" normalizeH="0" baseline="0" noProof="0" dirty="0">
                <a:ln>
                  <a:noFill/>
                </a:ln>
                <a:solidFill>
                  <a:srgbClr val="17134B"/>
                </a:solidFill>
                <a:effectLst/>
                <a:uLnTx/>
                <a:uFillTx/>
                <a:latin typeface="Calibri"/>
                <a:cs typeface="Calibri"/>
              </a:rPr>
              <a:t> </a:t>
            </a:r>
            <a:r>
              <a:rPr kumimoji="0" sz="2800" b="0" i="0" u="none" strike="noStrike" kern="0" cap="none" spc="-25" normalizeH="0" baseline="0" noProof="0" dirty="0">
                <a:ln>
                  <a:noFill/>
                </a:ln>
                <a:solidFill>
                  <a:srgbClr val="17134B"/>
                </a:solidFill>
                <a:effectLst/>
                <a:uLnTx/>
                <a:uFillTx/>
                <a:latin typeface="Calibri"/>
                <a:cs typeface="Calibri"/>
              </a:rPr>
              <a:t>and </a:t>
            </a:r>
            <a:r>
              <a:rPr kumimoji="0" sz="2800" b="0" i="0" u="none" strike="noStrike" kern="0" cap="none" spc="-20" normalizeH="0" baseline="0" noProof="0" dirty="0">
                <a:ln>
                  <a:noFill/>
                </a:ln>
                <a:solidFill>
                  <a:srgbClr val="17134B"/>
                </a:solidFill>
                <a:effectLst/>
                <a:uLnTx/>
                <a:uFillTx/>
                <a:latin typeface="Calibri"/>
                <a:cs typeface="Calibri"/>
              </a:rPr>
              <a:t>mitigation/treatment</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prevention</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of</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infections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241300" marR="5080" lvl="0" indent="-228600" defTabSz="914400" eaLnBrk="1" fontAlgn="auto" latinLnBrk="0" hangingPunct="1">
              <a:lnSpc>
                <a:spcPts val="3030"/>
              </a:lnSpc>
              <a:spcBef>
                <a:spcPts val="994"/>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17134B"/>
                </a:solidFill>
                <a:effectLst/>
                <a:uLnTx/>
                <a:uFillTx/>
                <a:latin typeface="Calibri"/>
                <a:cs typeface="Calibri"/>
              </a:rPr>
              <a:t>Line</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infections</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can</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be</a:t>
            </a:r>
            <a:r>
              <a:rPr kumimoji="0" sz="2800" b="0" i="0" u="none" strike="noStrike" kern="0" cap="none" spc="-65"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prevented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by</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relatively</a:t>
            </a:r>
            <a:r>
              <a:rPr kumimoji="0" sz="2800" b="0" i="0" u="none" strike="noStrike" kern="0" cap="none" spc="-8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simple</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strategies</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20" normalizeH="0" baseline="0" noProof="0" dirty="0">
                <a:ln>
                  <a:noFill/>
                </a:ln>
                <a:solidFill>
                  <a:srgbClr val="17134B"/>
                </a:solidFill>
                <a:effectLst/>
                <a:uLnTx/>
                <a:uFillTx/>
                <a:latin typeface="Calibri"/>
                <a:cs typeface="Calibri"/>
              </a:rPr>
              <a:t>such </a:t>
            </a:r>
            <a:r>
              <a:rPr kumimoji="0" sz="2800" b="0" i="0" u="none" strike="noStrike" kern="0" cap="none" spc="0" normalizeH="0" baseline="0" noProof="0" dirty="0">
                <a:ln>
                  <a:noFill/>
                </a:ln>
                <a:solidFill>
                  <a:srgbClr val="17134B"/>
                </a:solidFill>
                <a:effectLst/>
                <a:uLnTx/>
                <a:uFillTx/>
                <a:latin typeface="Calibri"/>
                <a:cs typeface="Calibri"/>
              </a:rPr>
              <a:t>as</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hand</a:t>
            </a:r>
            <a:r>
              <a:rPr kumimoji="0" sz="2800" b="0" i="0" u="none" strike="noStrike" kern="0" cap="none" spc="-5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hygiene</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6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the</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use</a:t>
            </a:r>
            <a:r>
              <a:rPr kumimoji="0" sz="2800" b="0" i="0" u="none" strike="noStrike" kern="0" cap="none" spc="-5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of</a:t>
            </a:r>
            <a:r>
              <a:rPr kumimoji="0" sz="2800" b="0" i="0" u="none" strike="noStrike" kern="0" cap="none" spc="-7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checklists</a:t>
            </a:r>
            <a:r>
              <a:rPr kumimoji="0" sz="2800" b="0" i="0" u="none" strike="noStrike" kern="0" cap="none" spc="-45"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and</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0" normalizeH="0" baseline="0" noProof="0" dirty="0">
                <a:ln>
                  <a:noFill/>
                </a:ln>
                <a:solidFill>
                  <a:srgbClr val="17134B"/>
                </a:solidFill>
                <a:effectLst/>
                <a:uLnTx/>
                <a:uFillTx/>
                <a:latin typeface="Calibri"/>
                <a:cs typeface="Calibri"/>
              </a:rPr>
              <a:t>essential</a:t>
            </a:r>
            <a:r>
              <a:rPr kumimoji="0" sz="2800" b="0" i="0" u="none" strike="noStrike" kern="0" cap="none" spc="-70" normalizeH="0" baseline="0" noProof="0" dirty="0">
                <a:ln>
                  <a:noFill/>
                </a:ln>
                <a:solidFill>
                  <a:srgbClr val="17134B"/>
                </a:solidFill>
                <a:effectLst/>
                <a:uLnTx/>
                <a:uFillTx/>
                <a:latin typeface="Calibri"/>
                <a:cs typeface="Calibri"/>
              </a:rPr>
              <a:t> </a:t>
            </a:r>
            <a:r>
              <a:rPr kumimoji="0" sz="2800" b="0" i="0" u="none" strike="noStrike" kern="0" cap="none" spc="-10" normalizeH="0" baseline="0" noProof="0" dirty="0">
                <a:ln>
                  <a:noFill/>
                </a:ln>
                <a:solidFill>
                  <a:srgbClr val="17134B"/>
                </a:solidFill>
                <a:effectLst/>
                <a:uLnTx/>
                <a:uFillTx/>
                <a:latin typeface="Calibri"/>
                <a:cs typeface="Calibri"/>
              </a:rPr>
              <a:t>practices</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120" y="5820155"/>
            <a:ext cx="7277100" cy="1038225"/>
          </a:xfrm>
          <a:custGeom>
            <a:avLst/>
            <a:gdLst/>
            <a:ahLst/>
            <a:cxnLst/>
            <a:rect l="l" t="t" r="r" b="b"/>
            <a:pathLst>
              <a:path w="7277100" h="1038225">
                <a:moveTo>
                  <a:pt x="7277100" y="0"/>
                </a:moveTo>
                <a:lnTo>
                  <a:pt x="0" y="0"/>
                </a:lnTo>
                <a:lnTo>
                  <a:pt x="0" y="1037844"/>
                </a:lnTo>
                <a:lnTo>
                  <a:pt x="7277100" y="1037844"/>
                </a:lnTo>
                <a:lnTo>
                  <a:pt x="72771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70458" y="-59944"/>
            <a:ext cx="2293620" cy="635000"/>
          </a:xfrm>
          <a:prstGeom prst="rect">
            <a:avLst/>
          </a:prstGeom>
        </p:spPr>
        <p:txBody>
          <a:bodyPr vert="horz" wrap="square" lIns="0" tIns="12065" rIns="0" bIns="0" rtlCol="0">
            <a:spAutoFit/>
          </a:bodyPr>
          <a:lstStyle/>
          <a:p>
            <a:pPr marL="12700">
              <a:lnSpc>
                <a:spcPct val="100000"/>
              </a:lnSpc>
              <a:spcBef>
                <a:spcPts val="95"/>
              </a:spcBef>
            </a:pPr>
            <a:r>
              <a:rPr spc="-25" dirty="0"/>
              <a:t>References</a:t>
            </a:r>
          </a:p>
        </p:txBody>
      </p:sp>
      <p:sp>
        <p:nvSpPr>
          <p:cNvPr id="4" name="object 4"/>
          <p:cNvSpPr txBox="1"/>
          <p:nvPr/>
        </p:nvSpPr>
        <p:spPr>
          <a:xfrm>
            <a:off x="1965412" y="644270"/>
            <a:ext cx="9988550" cy="6048375"/>
          </a:xfrm>
          <a:prstGeom prst="rect">
            <a:avLst/>
          </a:prstGeom>
        </p:spPr>
        <p:txBody>
          <a:bodyPr vert="horz" wrap="square" lIns="0" tIns="41910" rIns="0" bIns="0" rtlCol="0">
            <a:spAutoFit/>
          </a:bodyPr>
          <a:lstStyle/>
          <a:p>
            <a:pPr marL="355600" marR="286385" lvl="0" indent="-342900" defTabSz="914400" eaLnBrk="1" fontAlgn="auto" latinLnBrk="0" hangingPunct="1">
              <a:lnSpc>
                <a:spcPts val="1839"/>
              </a:lnSpc>
              <a:spcBef>
                <a:spcPts val="330"/>
              </a:spcBef>
              <a:spcAft>
                <a:spcPts val="0"/>
              </a:spcAft>
              <a:buClrTx/>
              <a:buSzTx/>
              <a:buFontTx/>
              <a:buAutoNum type="arabicPeriod"/>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Gaynes,</a:t>
            </a:r>
            <a:r>
              <a:rPr kumimoji="0" sz="1700" b="0" i="0" u="none" strike="noStrike" kern="0" cap="none" spc="-7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Jacob,</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95" normalizeH="0" baseline="0" noProof="0" dirty="0">
                <a:ln>
                  <a:noFill/>
                </a:ln>
                <a:solidFill>
                  <a:srgbClr val="212121"/>
                </a:solidFill>
                <a:effectLst/>
                <a:uLnTx/>
                <a:uFillTx/>
                <a:latin typeface="Calibri"/>
                <a:cs typeface="Calibri"/>
              </a:rPr>
              <a:t>T.</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(2019).</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Intravascular</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catheter-</a:t>
            </a:r>
            <a:r>
              <a:rPr kumimoji="0" sz="1700" b="0" i="0" u="none" strike="noStrike" kern="0" cap="none" spc="0" normalizeH="0" baseline="0" noProof="0" dirty="0">
                <a:ln>
                  <a:noFill/>
                </a:ln>
                <a:solidFill>
                  <a:srgbClr val="212121"/>
                </a:solidFill>
                <a:effectLst/>
                <a:uLnTx/>
                <a:uFillTx/>
                <a:latin typeface="Calibri"/>
                <a:cs typeface="Calibri"/>
              </a:rPr>
              <a:t>related</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Epidemiology,</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pathogenesis,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and </a:t>
            </a:r>
            <a:r>
              <a:rPr kumimoji="0" sz="1700" b="0" i="0" u="none" strike="noStrike" kern="0" cap="none" spc="-10" normalizeH="0" baseline="0" noProof="0" dirty="0">
                <a:ln>
                  <a:noFill/>
                </a:ln>
                <a:solidFill>
                  <a:srgbClr val="212121"/>
                </a:solidFill>
                <a:effectLst/>
                <a:uLnTx/>
                <a:uFillTx/>
                <a:latin typeface="Calibri"/>
                <a:cs typeface="Calibri"/>
              </a:rPr>
              <a:t>microbiology.</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U:</a:t>
            </a:r>
            <a:r>
              <a:rPr kumimoji="0" sz="1700" b="0" i="1"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20" normalizeH="0" baseline="0" noProof="0" dirty="0">
                <a:ln>
                  <a:noFill/>
                </a:ln>
                <a:solidFill>
                  <a:srgbClr val="212121"/>
                </a:solidFill>
                <a:effectLst/>
                <a:uLnTx/>
                <a:uFillTx/>
                <a:latin typeface="Calibri"/>
                <a:cs typeface="Calibri"/>
              </a:rPr>
              <a:t>UpToDate, </a:t>
            </a:r>
            <a:r>
              <a:rPr kumimoji="0" sz="1700" b="0" i="1" u="none" strike="noStrike" kern="0" cap="none" spc="0" normalizeH="0" baseline="0" noProof="0" dirty="0">
                <a:ln>
                  <a:noFill/>
                </a:ln>
                <a:solidFill>
                  <a:srgbClr val="212121"/>
                </a:solidFill>
                <a:effectLst/>
                <a:uLnTx/>
                <a:uFillTx/>
                <a:latin typeface="Calibri"/>
                <a:cs typeface="Calibri"/>
              </a:rPr>
              <a:t>Post</a:t>
            </a:r>
            <a:r>
              <a:rPr kumimoji="0" sz="1700" b="0" i="1"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TW</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30" normalizeH="0" baseline="0" noProof="0" dirty="0">
                <a:ln>
                  <a:noFill/>
                </a:ln>
                <a:solidFill>
                  <a:srgbClr val="212121"/>
                </a:solidFill>
                <a:effectLst/>
                <a:uLnTx/>
                <a:uFillTx/>
                <a:latin typeface="Calibri"/>
                <a:cs typeface="Calibri"/>
              </a:rPr>
              <a:t>ur.</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20" normalizeH="0" baseline="0" noProof="0" dirty="0">
                <a:ln>
                  <a:noFill/>
                </a:ln>
                <a:solidFill>
                  <a:srgbClr val="212121"/>
                </a:solidFill>
                <a:effectLst/>
                <a:uLnTx/>
                <a:uFillTx/>
                <a:latin typeface="Calibri"/>
                <a:cs typeface="Calibri"/>
              </a:rPr>
              <a:t>UpToDate</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[Internet].</a:t>
            </a:r>
            <a:r>
              <a:rPr kumimoji="0" sz="1700" b="0" i="1" u="none" strike="noStrike" kern="0" cap="none" spc="-5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Waltham,</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MA:</a:t>
            </a:r>
            <a:r>
              <a:rPr kumimoji="0" sz="1700" b="0" i="1"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20" normalizeH="0" baseline="0" noProof="0" dirty="0">
                <a:ln>
                  <a:noFill/>
                </a:ln>
                <a:solidFill>
                  <a:srgbClr val="212121"/>
                </a:solidFill>
                <a:effectLst/>
                <a:uLnTx/>
                <a:uFillTx/>
                <a:latin typeface="Calibri"/>
                <a:cs typeface="Calibri"/>
              </a:rPr>
              <a:t>UpToDate</a:t>
            </a:r>
            <a:r>
              <a:rPr kumimoji="0" sz="1700" b="0" i="0" u="none" strike="noStrike" kern="0" cap="none" spc="-20" normalizeH="0" baseline="0" noProof="0" dirty="0">
                <a:ln>
                  <a:noFill/>
                </a:ln>
                <a:solidFill>
                  <a:srgbClr val="212121"/>
                </a:solidFill>
                <a:effectLst/>
                <a:uLnTx/>
                <a:uFillTx/>
                <a:latin typeface="Calibri"/>
                <a:cs typeface="Calibri"/>
              </a:rPr>
              <a:t>.</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https://</a:t>
            </a:r>
            <a:r>
              <a:rPr kumimoji="0" sz="1700" b="0" i="0" u="none" strike="noStrike" kern="0" cap="none" spc="-20" normalizeH="0" baseline="0" noProof="0" dirty="0">
                <a:ln>
                  <a:noFill/>
                </a:ln>
                <a:solidFill>
                  <a:srgbClr val="212121"/>
                </a:solidFill>
                <a:effectLst/>
                <a:uLnTx/>
                <a:uFillTx/>
                <a:latin typeface="Calibri"/>
                <a:cs typeface="Calibri"/>
                <a:hlinkClick r:id="rId2"/>
              </a:rPr>
              <a:t>www.uptodate.com/contents/intravascular-</a:t>
            </a:r>
            <a:r>
              <a:rPr kumimoji="0" sz="1700" b="0" i="0" u="none" strike="noStrike" kern="0" cap="none" spc="-10" normalizeH="0" baseline="0" noProof="0" dirty="0">
                <a:ln>
                  <a:noFill/>
                </a:ln>
                <a:solidFill>
                  <a:srgbClr val="212121"/>
                </a:solidFill>
                <a:effectLst/>
                <a:uLnTx/>
                <a:uFillTx/>
                <a:latin typeface="Calibri"/>
                <a:cs typeface="Calibri"/>
                <a:hlinkClick r:id="rId2"/>
              </a:rPr>
              <a:t>catheter-</a:t>
            </a:r>
            <a:r>
              <a:rPr kumimoji="0" sz="1700" b="0" i="0" u="none" strike="noStrike" kern="0" cap="none" spc="-20" normalizeH="0" baseline="0" noProof="0" dirty="0">
                <a:ln>
                  <a:noFill/>
                </a:ln>
                <a:solidFill>
                  <a:srgbClr val="212121"/>
                </a:solidFill>
                <a:effectLst/>
                <a:uLnTx/>
                <a:uFillTx/>
                <a:latin typeface="Calibri"/>
                <a:cs typeface="Calibri"/>
                <a:hlinkClick r:id="rId2"/>
              </a:rPr>
              <a:t>related-</a:t>
            </a:r>
            <a:r>
              <a:rPr kumimoji="0" sz="1700" b="0" i="0" u="none" strike="noStrike" kern="0" cap="none" spc="-10" normalizeH="0" baseline="0" noProof="0" dirty="0">
                <a:ln>
                  <a:noFill/>
                </a:ln>
                <a:solidFill>
                  <a:srgbClr val="212121"/>
                </a:solidFill>
                <a:effectLst/>
                <a:uLnTx/>
                <a:uFillTx/>
                <a:latin typeface="Calibri"/>
                <a:cs typeface="Calibri"/>
                <a:hlinkClick r:id="rId2"/>
              </a:rPr>
              <a:t>infection-epidemiology-pathogenesis-</a:t>
            </a:r>
            <a:r>
              <a:rPr kumimoji="0" sz="1700" b="0" i="0" u="none" strike="noStrike" kern="0" cap="none" spc="-10" normalizeH="0" baseline="0" noProof="0" dirty="0">
                <a:ln>
                  <a:noFill/>
                </a:ln>
                <a:solidFill>
                  <a:srgbClr val="212121"/>
                </a:solidFill>
                <a:effectLst/>
                <a:uLnTx/>
                <a:uFillTx/>
                <a:latin typeface="Calibri"/>
                <a:cs typeface="Calibri"/>
              </a:rPr>
              <a:t> and-microbiology</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5080" lvl="0" indent="-342900" defTabSz="914400" eaLnBrk="1" fontAlgn="auto" latinLnBrk="0" hangingPunct="1">
              <a:lnSpc>
                <a:spcPts val="1839"/>
              </a:lnSpc>
              <a:spcBef>
                <a:spcPts val="980"/>
              </a:spcBef>
              <a:spcAft>
                <a:spcPts val="0"/>
              </a:spcAft>
              <a:buClrTx/>
              <a:buSzTx/>
              <a:buFontTx/>
              <a:buAutoNum type="arabicPeriod"/>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Haddadin,</a:t>
            </a:r>
            <a:r>
              <a:rPr kumimoji="0" sz="1700" b="0" i="0" u="none" strike="noStrike" kern="0" cap="none" spc="-60" normalizeH="0" baseline="0" noProof="0" dirty="0">
                <a:ln>
                  <a:noFill/>
                </a:ln>
                <a:solidFill>
                  <a:srgbClr val="212121"/>
                </a:solidFill>
                <a:effectLst/>
                <a:uLnTx/>
                <a:uFillTx/>
                <a:latin typeface="Calibri"/>
                <a:cs typeface="Calibri"/>
              </a:rPr>
              <a:t> Y.,</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Annamaraju,</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70" normalizeH="0" baseline="0" noProof="0" dirty="0">
                <a:ln>
                  <a:noFill/>
                </a:ln>
                <a:solidFill>
                  <a:srgbClr val="212121"/>
                </a:solidFill>
                <a:effectLst/>
                <a:uLnTx/>
                <a:uFillTx/>
                <a:latin typeface="Calibri"/>
                <a:cs typeface="Calibri"/>
              </a:rPr>
              <a:t>P.,</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Regunath,</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(2017).</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Central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line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associated</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stream</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2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https://europepmc.org/article/nbk/nbk430891#free-full-</a:t>
            </a:r>
            <a:r>
              <a:rPr kumimoji="0" sz="1700" b="0" i="0" u="none" strike="noStrike" kern="0" cap="none" spc="-20" normalizeH="0" baseline="0" noProof="0" dirty="0">
                <a:ln>
                  <a:noFill/>
                </a:ln>
                <a:solidFill>
                  <a:srgbClr val="212121"/>
                </a:solidFill>
                <a:effectLst/>
                <a:uLnTx/>
                <a:uFillTx/>
                <a:latin typeface="Calibri"/>
                <a:cs typeface="Calibri"/>
              </a:rPr>
              <a:t>text</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695" marR="357505" lvl="0" indent="-341630" algn="just" defTabSz="914400" eaLnBrk="1" fontAlgn="auto" latinLnBrk="0" hangingPunct="1">
              <a:lnSpc>
                <a:spcPts val="1839"/>
              </a:lnSpc>
              <a:spcBef>
                <a:spcPts val="990"/>
              </a:spcBef>
              <a:spcAft>
                <a:spcPts val="0"/>
              </a:spcAft>
              <a:buClrTx/>
              <a:buSzTx/>
              <a:buFontTx/>
              <a:buAutoNum type="arabicPeriod"/>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Goto,</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Al-</a:t>
            </a:r>
            <a:r>
              <a:rPr kumimoji="0" sz="1700" b="0" i="0" u="none" strike="noStrike" kern="0" cap="none" spc="0" normalizeH="0" baseline="0" noProof="0" dirty="0">
                <a:ln>
                  <a:noFill/>
                </a:ln>
                <a:solidFill>
                  <a:srgbClr val="212121"/>
                </a:solidFill>
                <a:effectLst/>
                <a:uLnTx/>
                <a:uFillTx/>
                <a:latin typeface="Calibri"/>
                <a:cs typeface="Calibri"/>
              </a:rPr>
              <a:t>Hasan,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(2013).</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Overall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burden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bloodstream</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nosocomial</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bloodstream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North</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America</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Europe.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Clinical</a:t>
            </a:r>
            <a:r>
              <a:rPr kumimoji="0" sz="1700" b="0" i="1" u="none" strike="noStrike" kern="0" cap="none" spc="-5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Microbiology</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and</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19</a:t>
            </a:r>
            <a:r>
              <a:rPr kumimoji="0" sz="1700" b="0" i="0" u="none" strike="noStrike" kern="0" cap="none" spc="0" normalizeH="0" baseline="0" noProof="0" dirty="0">
                <a:ln>
                  <a:noFill/>
                </a:ln>
                <a:solidFill>
                  <a:srgbClr val="212121"/>
                </a:solidFill>
                <a:effectLst/>
                <a:uLnTx/>
                <a:uFillTx/>
                <a:latin typeface="Calibri"/>
                <a:cs typeface="Calibri"/>
              </a:rPr>
              <a:t>(6),</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501-</a:t>
            </a:r>
            <a:r>
              <a:rPr kumimoji="0" sz="1700" b="0" i="0" u="none" strike="noStrike" kern="0" cap="none" spc="0" normalizeH="0" baseline="0" noProof="0" dirty="0">
                <a:ln>
                  <a:noFill/>
                </a:ln>
                <a:solidFill>
                  <a:srgbClr val="212121"/>
                </a:solidFill>
                <a:effectLst/>
                <a:uLnTx/>
                <a:uFillTx/>
                <a:latin typeface="Calibri"/>
                <a:cs typeface="Calibri"/>
              </a:rPr>
              <a:t>509.</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3"/>
              </a:rPr>
              <a:t>www.sciencedirect.com/science/article/pii/S1198743X1461507X</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4965" marR="211454" lvl="0" indent="-342900" defTabSz="914400" eaLnBrk="1" fontAlgn="auto" latinLnBrk="0" hangingPunct="1">
              <a:lnSpc>
                <a:spcPts val="1839"/>
              </a:lnSpc>
              <a:spcBef>
                <a:spcPts val="994"/>
              </a:spcBef>
              <a:spcAft>
                <a:spcPts val="0"/>
              </a:spcAft>
              <a:buClrTx/>
              <a:buSzTx/>
              <a:buFontTx/>
              <a:buAutoNum type="arabicPeriod"/>
              <a:tabLst>
                <a:tab pos="354965" algn="l"/>
              </a:tabLst>
              <a:defRPr/>
            </a:pPr>
            <a:r>
              <a:rPr kumimoji="0" sz="1700" b="0" i="0" u="none" strike="noStrike" kern="0" cap="none" spc="-10" normalizeH="0" baseline="0" noProof="0" dirty="0">
                <a:ln>
                  <a:noFill/>
                </a:ln>
                <a:solidFill>
                  <a:srgbClr val="212121"/>
                </a:solidFill>
                <a:effectLst/>
                <a:uLnTx/>
                <a:uFillTx/>
                <a:latin typeface="Calibri"/>
                <a:cs typeface="Calibri"/>
              </a:rPr>
              <a:t>Redstone,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Zadeh,</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Wilson,</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McLachlan,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Chen,</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Sinno,</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 </a:t>
            </a:r>
            <a:r>
              <a:rPr kumimoji="0" sz="1700" b="0" i="0" u="none" strike="noStrike" kern="0" cap="none" spc="-50" normalizeH="0" baseline="0" noProof="0" dirty="0">
                <a:ln>
                  <a:noFill/>
                </a:ln>
                <a:solidFill>
                  <a:srgbClr val="212121"/>
                </a:solidFill>
                <a:effectLst/>
                <a:uLnTx/>
                <a:uFillTx/>
                <a:latin typeface="Calibri"/>
                <a:cs typeface="Calibri"/>
              </a:rPr>
              <a:t>Taher,</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(2023).</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Quality Improvement</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Initiative</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Decrease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Central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Line–Associated</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Bloodstream</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Infections</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During</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COVID-</a:t>
            </a:r>
            <a:r>
              <a:rPr kumimoji="0" sz="1700" b="0" i="0" u="none" strike="noStrike" kern="0" cap="none" spc="-25" normalizeH="0" baseline="0" noProof="0" dirty="0">
                <a:ln>
                  <a:noFill/>
                </a:ln>
                <a:solidFill>
                  <a:srgbClr val="212121"/>
                </a:solidFill>
                <a:effectLst/>
                <a:uLnTx/>
                <a:uFillTx/>
                <a:latin typeface="Calibri"/>
                <a:cs typeface="Calibri"/>
              </a:rPr>
              <a:t>19 </a:t>
            </a:r>
            <a:r>
              <a:rPr kumimoji="0" sz="1700" b="0" i="0" u="none" strike="noStrike" kern="0" cap="none" spc="0" normalizeH="0" baseline="0" noProof="0" dirty="0">
                <a:ln>
                  <a:noFill/>
                </a:ln>
                <a:solidFill>
                  <a:srgbClr val="212121"/>
                </a:solidFill>
                <a:effectLst/>
                <a:uLnTx/>
                <a:uFillTx/>
                <a:latin typeface="Calibri"/>
                <a:cs typeface="Calibri"/>
              </a:rPr>
              <a:t>Pandemic:</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“Zero</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Harm”</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Approach.</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Journal</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of</a:t>
            </a:r>
            <a:r>
              <a:rPr kumimoji="0" sz="1700" b="0" i="1"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Patient</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Safety</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19</a:t>
            </a:r>
            <a:r>
              <a:rPr kumimoji="0" sz="1700" b="0" i="0" u="none" strike="noStrike" kern="0" cap="none" spc="0" normalizeH="0" baseline="0" noProof="0" dirty="0">
                <a:ln>
                  <a:noFill/>
                </a:ln>
                <a:solidFill>
                  <a:srgbClr val="212121"/>
                </a:solidFill>
                <a:effectLst/>
                <a:uLnTx/>
                <a:uFillTx/>
                <a:latin typeface="Calibri"/>
                <a:cs typeface="Calibri"/>
              </a:rPr>
              <a:t>(3),</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173.</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4"/>
              </a:rPr>
              <a:t>www.ncbi.nlm.nih.gov/pmc/articles/PMC10044591</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80645" lvl="0" indent="-342900" defTabSz="914400" eaLnBrk="1" fontAlgn="auto" latinLnBrk="0" hangingPunct="1">
              <a:lnSpc>
                <a:spcPts val="1839"/>
              </a:lnSpc>
              <a:spcBef>
                <a:spcPts val="980"/>
              </a:spcBef>
              <a:spcAft>
                <a:spcPts val="0"/>
              </a:spcAft>
              <a:buClrTx/>
              <a:buSzTx/>
              <a:buFontTx/>
              <a:buAutoNum type="arabicPeriod"/>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Canadian</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Nosocomial</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Surveillance</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Program.</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(2020).</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Device-</a:t>
            </a:r>
            <a:r>
              <a:rPr kumimoji="0" sz="1700" b="0" i="0" u="none" strike="noStrike" kern="0" cap="none" spc="0" normalizeH="0" baseline="0" noProof="0" dirty="0">
                <a:ln>
                  <a:noFill/>
                </a:ln>
                <a:solidFill>
                  <a:srgbClr val="212121"/>
                </a:solidFill>
                <a:effectLst/>
                <a:uLnTx/>
                <a:uFillTx/>
                <a:latin typeface="Calibri"/>
                <a:cs typeface="Calibri"/>
              </a:rPr>
              <a:t>associated</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Canadian</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acute- </a:t>
            </a:r>
            <a:r>
              <a:rPr kumimoji="0" sz="1700" b="0" i="0" u="none" strike="noStrike" kern="0" cap="none" spc="0" normalizeH="0" baseline="0" noProof="0" dirty="0">
                <a:ln>
                  <a:noFill/>
                </a:ln>
                <a:solidFill>
                  <a:srgbClr val="212121"/>
                </a:solidFill>
                <a:effectLst/>
                <a:uLnTx/>
                <a:uFillTx/>
                <a:latin typeface="Calibri"/>
                <a:cs typeface="Calibri"/>
              </a:rPr>
              <a:t>care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hospitals</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2009</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2018.</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Canada</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Communicable</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Report</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46</a:t>
            </a:r>
            <a:r>
              <a:rPr kumimoji="0" sz="1700" b="0" i="0" u="none" strike="noStrike" kern="0" cap="none" spc="0" normalizeH="0" baseline="0" noProof="0" dirty="0">
                <a:ln>
                  <a:noFill/>
                </a:ln>
                <a:solidFill>
                  <a:srgbClr val="212121"/>
                </a:solidFill>
                <a:effectLst/>
                <a:uLnTx/>
                <a:uFillTx/>
                <a:latin typeface="Calibri"/>
                <a:cs typeface="Calibri"/>
              </a:rPr>
              <a:t>(11/12).</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5"/>
              </a:rPr>
              <a:t>www.proquest.com/docview/2563801222?pq-origsite=gscholar&amp;fromopenview=true</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128905" lvl="0" indent="-342900" defTabSz="914400" eaLnBrk="1" fontAlgn="auto" latinLnBrk="0" hangingPunct="1">
              <a:lnSpc>
                <a:spcPts val="1839"/>
              </a:lnSpc>
              <a:spcBef>
                <a:spcPts val="985"/>
              </a:spcBef>
              <a:spcAft>
                <a:spcPts val="0"/>
              </a:spcAft>
              <a:buClrTx/>
              <a:buSzTx/>
              <a:buFontTx/>
              <a:buAutoNum type="arabicPeriod"/>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Fakih,</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G.,</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Bufalino,</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Sturm,</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Huang,</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Ottenbacher,</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Saake,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 ...</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 Cacchione,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(2022). Coronavirus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disease</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2019</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(COVID-</a:t>
            </a:r>
            <a:r>
              <a:rPr kumimoji="0" sz="1700" b="0" i="0" u="none" strike="noStrike" kern="0" cap="none" spc="0" normalizeH="0" baseline="0" noProof="0" dirty="0">
                <a:ln>
                  <a:noFill/>
                </a:ln>
                <a:solidFill>
                  <a:srgbClr val="212121"/>
                </a:solidFill>
                <a:effectLst/>
                <a:uLnTx/>
                <a:uFillTx/>
                <a:latin typeface="Calibri"/>
                <a:cs typeface="Calibri"/>
              </a:rPr>
              <a:t>19)</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pandemic,</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central-line–associated</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bloodstream</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(CLABSI),</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and </a:t>
            </a:r>
            <a:r>
              <a:rPr kumimoji="0" sz="1700" b="0" i="0" u="none" strike="noStrike" kern="0" cap="none" spc="-10" normalizeH="0" baseline="0" noProof="0" dirty="0">
                <a:ln>
                  <a:noFill/>
                </a:ln>
                <a:solidFill>
                  <a:srgbClr val="212121"/>
                </a:solidFill>
                <a:effectLst/>
                <a:uLnTx/>
                <a:uFillTx/>
                <a:latin typeface="Calibri"/>
                <a:cs typeface="Calibri"/>
              </a:rPr>
              <a:t>catheter-associated</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urinary</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tract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(CAUTI):</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urgent</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need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refocus</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on</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hardwiring</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prevention </a:t>
            </a:r>
            <a:r>
              <a:rPr kumimoji="0" sz="1700" b="0" i="0" u="none" strike="noStrike" kern="0" cap="none" spc="0" normalizeH="0" baseline="0" noProof="0" dirty="0">
                <a:ln>
                  <a:noFill/>
                </a:ln>
                <a:solidFill>
                  <a:srgbClr val="212121"/>
                </a:solidFill>
                <a:effectLst/>
                <a:uLnTx/>
                <a:uFillTx/>
                <a:latin typeface="Calibri"/>
                <a:cs typeface="Calibri"/>
              </a:rPr>
              <a:t>efforts.</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1"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Control</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&amp;</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Hospital</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Epidemiology</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43</a:t>
            </a:r>
            <a:r>
              <a:rPr kumimoji="0" sz="1700" b="0" i="0" u="none" strike="noStrike" kern="0" cap="none" spc="0" normalizeH="0" baseline="0" noProof="0" dirty="0">
                <a:ln>
                  <a:noFill/>
                </a:ln>
                <a:solidFill>
                  <a:srgbClr val="212121"/>
                </a:solidFill>
                <a:effectLst/>
                <a:uLnTx/>
                <a:uFillTx/>
                <a:latin typeface="Calibri"/>
                <a:cs typeface="Calibri"/>
              </a:rPr>
              <a:t>(1),</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26-</a:t>
            </a:r>
            <a:r>
              <a:rPr kumimoji="0" sz="1700" b="0" i="0" u="none" strike="noStrike" kern="0" cap="none" spc="0" normalizeH="0" baseline="0" noProof="0" dirty="0">
                <a:ln>
                  <a:noFill/>
                </a:ln>
                <a:solidFill>
                  <a:srgbClr val="212121"/>
                </a:solidFill>
                <a:effectLst/>
                <a:uLnTx/>
                <a:uFillTx/>
                <a:latin typeface="Calibri"/>
                <a:cs typeface="Calibri"/>
              </a:rPr>
              <a:t>31.</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Available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17134B"/>
                </a:solidFill>
                <a:effectLst/>
                <a:uLnTx/>
                <a:uFillTx/>
                <a:latin typeface="Calibri"/>
                <a:cs typeface="Calibri"/>
              </a:rPr>
              <a:t>https://</a:t>
            </a:r>
            <a:r>
              <a:rPr kumimoji="0" sz="1700" b="0" i="0" u="none" strike="noStrike" kern="0" cap="none" spc="-10" normalizeH="0" baseline="0" noProof="0" dirty="0">
                <a:ln>
                  <a:noFill/>
                </a:ln>
                <a:solidFill>
                  <a:srgbClr val="17134B"/>
                </a:solidFill>
                <a:effectLst/>
                <a:uLnTx/>
                <a:uFillTx/>
                <a:latin typeface="Calibri"/>
                <a:cs typeface="Calibri"/>
                <a:hlinkClick r:id="rId6"/>
              </a:rPr>
              <a:t>www.cambridge.org/core/journals/infection-control-and-hospital-epidemiology/article/covid19-</a:t>
            </a:r>
            <a:r>
              <a:rPr kumimoji="0" sz="1700" b="0" i="0" u="none" strike="noStrike" kern="0" cap="none" spc="-10" normalizeH="0" baseline="0" noProof="0" dirty="0">
                <a:ln>
                  <a:noFill/>
                </a:ln>
                <a:solidFill>
                  <a:srgbClr val="17134B"/>
                </a:solidFill>
                <a:effectLst/>
                <a:uLnTx/>
                <a:uFillTx/>
                <a:latin typeface="Calibri"/>
                <a:cs typeface="Calibri"/>
              </a:rPr>
              <a:t> pandemic-clabsi-and-cauti-the-</a:t>
            </a:r>
            <a:r>
              <a:rPr kumimoji="0" sz="1700" b="0" i="0" u="none" strike="noStrike" kern="0" cap="none" spc="-20" normalizeH="0" baseline="0" noProof="0" dirty="0">
                <a:ln>
                  <a:noFill/>
                </a:ln>
                <a:solidFill>
                  <a:srgbClr val="17134B"/>
                </a:solidFill>
                <a:effectLst/>
                <a:uLnTx/>
                <a:uFillTx/>
                <a:latin typeface="Calibri"/>
                <a:cs typeface="Calibri"/>
              </a:rPr>
              <a:t>urgent-</a:t>
            </a:r>
            <a:r>
              <a:rPr kumimoji="0" sz="1700" b="0" i="0" u="none" strike="noStrike" kern="0" cap="none" spc="-10" normalizeH="0" baseline="0" noProof="0" dirty="0">
                <a:ln>
                  <a:noFill/>
                </a:ln>
                <a:solidFill>
                  <a:srgbClr val="17134B"/>
                </a:solidFill>
                <a:effectLst/>
                <a:uLnTx/>
                <a:uFillTx/>
                <a:latin typeface="Calibri"/>
                <a:cs typeface="Calibri"/>
              </a:rPr>
              <a:t>need-to-</a:t>
            </a:r>
            <a:r>
              <a:rPr kumimoji="0" sz="1700" b="0" i="0" u="none" strike="noStrike" kern="0" cap="none" spc="-20" normalizeH="0" baseline="0" noProof="0" dirty="0">
                <a:ln>
                  <a:noFill/>
                </a:ln>
                <a:solidFill>
                  <a:srgbClr val="17134B"/>
                </a:solidFill>
                <a:effectLst/>
                <a:uLnTx/>
                <a:uFillTx/>
                <a:latin typeface="Calibri"/>
                <a:cs typeface="Calibri"/>
              </a:rPr>
              <a:t>refocus-</a:t>
            </a:r>
            <a:r>
              <a:rPr kumimoji="0" sz="1700" b="0" i="0" u="none" strike="noStrike" kern="0" cap="none" spc="-10" normalizeH="0" baseline="0" noProof="0" dirty="0">
                <a:ln>
                  <a:noFill/>
                </a:ln>
                <a:solidFill>
                  <a:srgbClr val="17134B"/>
                </a:solidFill>
                <a:effectLst/>
                <a:uLnTx/>
                <a:uFillTx/>
                <a:latin typeface="Calibri"/>
                <a:cs typeface="Calibri"/>
              </a:rPr>
              <a:t>on-hardwiring-prevention- efforts/AB369E693CE1532E91721345384ACAE6</a:t>
            </a:r>
            <a:endParaRPr kumimoji="0" sz="17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120" y="5820155"/>
            <a:ext cx="7277100" cy="1038225"/>
          </a:xfrm>
          <a:custGeom>
            <a:avLst/>
            <a:gdLst/>
            <a:ahLst/>
            <a:cxnLst/>
            <a:rect l="l" t="t" r="r" b="b"/>
            <a:pathLst>
              <a:path w="7277100" h="1038225">
                <a:moveTo>
                  <a:pt x="7277100" y="0"/>
                </a:moveTo>
                <a:lnTo>
                  <a:pt x="0" y="0"/>
                </a:lnTo>
                <a:lnTo>
                  <a:pt x="0" y="1037844"/>
                </a:lnTo>
                <a:lnTo>
                  <a:pt x="7277100" y="1037844"/>
                </a:lnTo>
                <a:lnTo>
                  <a:pt x="72771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96683" y="-59944"/>
            <a:ext cx="3692525" cy="635000"/>
          </a:xfrm>
          <a:prstGeom prst="rect">
            <a:avLst/>
          </a:prstGeom>
        </p:spPr>
        <p:txBody>
          <a:bodyPr vert="horz" wrap="square" lIns="0" tIns="12065" rIns="0" bIns="0" rtlCol="0">
            <a:spAutoFit/>
          </a:bodyPr>
          <a:lstStyle/>
          <a:p>
            <a:pPr marL="12700">
              <a:lnSpc>
                <a:spcPct val="100000"/>
              </a:lnSpc>
              <a:spcBef>
                <a:spcPts val="95"/>
              </a:spcBef>
            </a:pPr>
            <a:r>
              <a:rPr spc="-30" dirty="0"/>
              <a:t>References</a:t>
            </a:r>
            <a:r>
              <a:rPr spc="-155" dirty="0"/>
              <a:t> </a:t>
            </a:r>
            <a:r>
              <a:rPr spc="-10" dirty="0"/>
              <a:t>cont’d</a:t>
            </a:r>
          </a:p>
        </p:txBody>
      </p:sp>
      <p:sp>
        <p:nvSpPr>
          <p:cNvPr id="4" name="object 4"/>
          <p:cNvSpPr txBox="1"/>
          <p:nvPr/>
        </p:nvSpPr>
        <p:spPr>
          <a:xfrm>
            <a:off x="1811287" y="644270"/>
            <a:ext cx="10026650" cy="5329555"/>
          </a:xfrm>
          <a:prstGeom prst="rect">
            <a:avLst/>
          </a:prstGeom>
        </p:spPr>
        <p:txBody>
          <a:bodyPr vert="horz" wrap="square" lIns="0" tIns="41910" rIns="0" bIns="0" rtlCol="0">
            <a:spAutoFit/>
          </a:bodyPr>
          <a:lstStyle/>
          <a:p>
            <a:pPr marL="354965" marR="146685" lvl="0" indent="-342900" defTabSz="914400" eaLnBrk="1" fontAlgn="auto" latinLnBrk="0" hangingPunct="1">
              <a:lnSpc>
                <a:spcPts val="1839"/>
              </a:lnSpc>
              <a:spcBef>
                <a:spcPts val="330"/>
              </a:spcBef>
              <a:spcAft>
                <a:spcPts val="0"/>
              </a:spcAft>
              <a:buClrTx/>
              <a:buSzTx/>
              <a:buFontTx/>
              <a:buAutoNum type="arabicPeriod" startAt="7"/>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Canadian</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Nosocomial</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Surveillance</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Program</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(CNISP).</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(2022).</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Device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surgical</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procedure-related </a:t>
            </a:r>
            <a:r>
              <a:rPr kumimoji="0" sz="1700" b="0" i="0" u="none" strike="noStrike" kern="0" cap="none" spc="0" normalizeH="0" baseline="0" noProof="0" dirty="0">
                <a:ln>
                  <a:noFill/>
                </a:ln>
                <a:solidFill>
                  <a:srgbClr val="212121"/>
                </a:solidFill>
                <a:effectLst/>
                <a:uLnTx/>
                <a:uFillTx/>
                <a:latin typeface="Calibri"/>
                <a:cs typeface="Calibri"/>
              </a:rPr>
              <a:t>infections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Canadian</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acute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care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hospitals</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2011</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2020.</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Canada</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communicable</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report=</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10" normalizeH="0" baseline="0" noProof="0" dirty="0">
                <a:ln>
                  <a:noFill/>
                </a:ln>
                <a:solidFill>
                  <a:srgbClr val="212121"/>
                </a:solidFill>
                <a:effectLst/>
                <a:uLnTx/>
                <a:uFillTx/>
                <a:latin typeface="Calibri"/>
                <a:cs typeface="Calibri"/>
              </a:rPr>
              <a:t>Releve </a:t>
            </a:r>
            <a:r>
              <a:rPr kumimoji="0" sz="1700" b="0" i="1" u="none" strike="noStrike" kern="0" cap="none" spc="0" normalizeH="0" baseline="0" noProof="0" dirty="0">
                <a:ln>
                  <a:noFill/>
                </a:ln>
                <a:solidFill>
                  <a:srgbClr val="212121"/>
                </a:solidFill>
                <a:effectLst/>
                <a:uLnTx/>
                <a:uFillTx/>
                <a:latin typeface="Calibri"/>
                <a:cs typeface="Calibri"/>
              </a:rPr>
              <a:t>des</a:t>
            </a:r>
            <a:r>
              <a:rPr kumimoji="0" sz="1700" b="0" i="1"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maladies</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transmissibles</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au Canada</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10" normalizeH="0" baseline="0" noProof="0" dirty="0">
                <a:ln>
                  <a:noFill/>
                </a:ln>
                <a:solidFill>
                  <a:srgbClr val="212121"/>
                </a:solidFill>
                <a:effectLst/>
                <a:uLnTx/>
                <a:uFillTx/>
                <a:latin typeface="Calibri"/>
                <a:cs typeface="Calibri"/>
              </a:rPr>
              <a:t>48</a:t>
            </a:r>
            <a:r>
              <a:rPr kumimoji="0" sz="1700" b="0" i="0" u="none" strike="noStrike" kern="0" cap="none" spc="-10" normalizeH="0" baseline="0" noProof="0" dirty="0">
                <a:ln>
                  <a:noFill/>
                </a:ln>
                <a:solidFill>
                  <a:srgbClr val="212121"/>
                </a:solidFill>
                <a:effectLst/>
                <a:uLnTx/>
                <a:uFillTx/>
                <a:latin typeface="Calibri"/>
                <a:cs typeface="Calibri"/>
              </a:rPr>
              <a:t>(7-</a:t>
            </a:r>
            <a:r>
              <a:rPr kumimoji="0" sz="1700" b="0" i="0" u="none" strike="noStrike" kern="0" cap="none" spc="0" normalizeH="0" baseline="0" noProof="0" dirty="0">
                <a:ln>
                  <a:noFill/>
                </a:ln>
                <a:solidFill>
                  <a:srgbClr val="212121"/>
                </a:solidFill>
                <a:effectLst/>
                <a:uLnTx/>
                <a:uFillTx/>
                <a:latin typeface="Calibri"/>
                <a:cs typeface="Calibri"/>
              </a:rPr>
              <a:t>8),</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325-</a:t>
            </a:r>
            <a:r>
              <a:rPr kumimoji="0" sz="1700" b="0" i="0" u="none" strike="noStrike" kern="0" cap="none" spc="0" normalizeH="0" baseline="0" noProof="0" dirty="0">
                <a:ln>
                  <a:noFill/>
                </a:ln>
                <a:solidFill>
                  <a:srgbClr val="212121"/>
                </a:solidFill>
                <a:effectLst/>
                <a:uLnTx/>
                <a:uFillTx/>
                <a:latin typeface="Calibri"/>
                <a:cs typeface="Calibri"/>
              </a:rPr>
              <a:t>339.</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https://pubmed.ncbi.nlm.nih.gov/37342537/</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5080" lvl="0" indent="-342900" defTabSz="914400" eaLnBrk="1" fontAlgn="auto" latinLnBrk="0" hangingPunct="1">
              <a:lnSpc>
                <a:spcPts val="1839"/>
              </a:lnSpc>
              <a:spcBef>
                <a:spcPts val="980"/>
              </a:spcBef>
              <a:spcAft>
                <a:spcPts val="0"/>
              </a:spcAft>
              <a:buClrTx/>
              <a:buSzTx/>
              <a:buFontTx/>
              <a:buAutoNum type="arabicPeriod" startAt="7"/>
              <a:tabLst>
                <a:tab pos="355600" algn="l"/>
              </a:tabLst>
              <a:defRPr/>
            </a:pPr>
            <a:r>
              <a:rPr kumimoji="0" sz="1700" b="0" i="0" u="none" strike="noStrike" kern="0" cap="none" spc="-30" normalizeH="0" baseline="0" noProof="0" dirty="0">
                <a:ln>
                  <a:noFill/>
                </a:ln>
                <a:solidFill>
                  <a:srgbClr val="212121"/>
                </a:solidFill>
                <a:effectLst/>
                <a:uLnTx/>
                <a:uFillTx/>
                <a:latin typeface="Calibri"/>
                <a:cs typeface="Calibri"/>
              </a:rPr>
              <a:t>Weiner,</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Webb,</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Limbago,</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Dudeck,</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Patel,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Kallen,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Sievert,</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(2016). Antimicrobial-resistant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pathogens</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associated</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with</a:t>
            </a:r>
            <a:r>
              <a:rPr kumimoji="0" sz="1700" b="0" i="0" u="none" strike="noStrike" kern="0" cap="none" spc="-10" normalizeH="0" baseline="0" noProof="0" dirty="0">
                <a:ln>
                  <a:noFill/>
                </a:ln>
                <a:solidFill>
                  <a:srgbClr val="212121"/>
                </a:solidFill>
                <a:effectLst/>
                <a:uLnTx/>
                <a:uFillTx/>
                <a:latin typeface="Calibri"/>
                <a:cs typeface="Calibri"/>
              </a:rPr>
              <a:t> healthcare-associated</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infections:</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summary</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reported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National</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Healthcare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Safety</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Network</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Centers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for</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Disease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Control</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Prevention,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2011–</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ts val="1695"/>
              </a:lnSpc>
              <a:spcBef>
                <a:spcPts val="0"/>
              </a:spcBef>
              <a:spcAft>
                <a:spcPts val="0"/>
              </a:spcAft>
              <a:buClrTx/>
              <a:buSzTx/>
              <a:buFontTx/>
              <a:buNone/>
              <a:tabLst/>
              <a:defRPr/>
            </a:pPr>
            <a:r>
              <a:rPr kumimoji="0" sz="1700" b="0" i="0" u="none" strike="noStrike" kern="0" cap="none" spc="0" normalizeH="0" baseline="0" noProof="0" dirty="0">
                <a:ln>
                  <a:noFill/>
                </a:ln>
                <a:solidFill>
                  <a:srgbClr val="212121"/>
                </a:solidFill>
                <a:effectLst/>
                <a:uLnTx/>
                <a:uFillTx/>
                <a:latin typeface="Calibri"/>
                <a:cs typeface="Calibri"/>
              </a:rPr>
              <a:t>2014.</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control</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&amp; hospital</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epidemiology</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37</a:t>
            </a:r>
            <a:r>
              <a:rPr kumimoji="0" sz="1700" b="0" i="0" u="none" strike="noStrike" kern="0" cap="none" spc="0" normalizeH="0" baseline="0" noProof="0" dirty="0">
                <a:ln>
                  <a:noFill/>
                </a:ln>
                <a:solidFill>
                  <a:srgbClr val="212121"/>
                </a:solidFill>
                <a:effectLst/>
                <a:uLnTx/>
                <a:uFillTx/>
                <a:latin typeface="Calibri"/>
                <a:cs typeface="Calibri"/>
              </a:rPr>
              <a:t>(11),</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1288-</a:t>
            </a:r>
            <a:r>
              <a:rPr kumimoji="0" sz="1700" b="0" i="0" u="none" strike="noStrike" kern="0" cap="none" spc="0" normalizeH="0" baseline="0" noProof="0" dirty="0">
                <a:ln>
                  <a:noFill/>
                </a:ln>
                <a:solidFill>
                  <a:srgbClr val="212121"/>
                </a:solidFill>
                <a:effectLst/>
                <a:uLnTx/>
                <a:uFillTx/>
                <a:latin typeface="Calibri"/>
                <a:cs typeface="Calibri"/>
              </a:rPr>
              <a:t>1301.</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14604" lvl="0" indent="0" defTabSz="914400" eaLnBrk="1" fontAlgn="auto" latinLnBrk="0" hangingPunct="1">
              <a:lnSpc>
                <a:spcPts val="1839"/>
              </a:lnSpc>
              <a:spcBef>
                <a:spcPts val="125"/>
              </a:spcBef>
              <a:spcAft>
                <a:spcPts val="0"/>
              </a:spcAft>
              <a:buClrTx/>
              <a:buSzTx/>
              <a:buFontTx/>
              <a:buNone/>
              <a:tabLst/>
              <a:defRPr/>
            </a:pP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2"/>
              </a:rPr>
              <a:t>www.cambridge.org/core/journals/infection-control-and-hospital-</a:t>
            </a:r>
            <a:r>
              <a:rPr kumimoji="0" sz="1700" b="0" i="0" u="none" strike="noStrike" kern="0" cap="none" spc="-10" normalizeH="0" baseline="0" noProof="0" dirty="0">
                <a:ln>
                  <a:noFill/>
                </a:ln>
                <a:solidFill>
                  <a:srgbClr val="212121"/>
                </a:solidFill>
                <a:effectLst/>
                <a:uLnTx/>
                <a:uFillTx/>
                <a:latin typeface="Calibri"/>
                <a:cs typeface="Calibri"/>
              </a:rPr>
              <a:t> epidemiology/article/antimicrobialresistant-pathogens-associated-with-healthcareassociated-infections- summary-of-data-reported-to-</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10" normalizeH="0" baseline="0" noProof="0" dirty="0">
                <a:ln>
                  <a:noFill/>
                </a:ln>
                <a:solidFill>
                  <a:srgbClr val="212121"/>
                </a:solidFill>
                <a:effectLst/>
                <a:uLnTx/>
                <a:uFillTx/>
                <a:latin typeface="Calibri"/>
                <a:cs typeface="Calibri"/>
              </a:rPr>
              <a:t>national-healthcare-</a:t>
            </a:r>
            <a:r>
              <a:rPr kumimoji="0" sz="1700" b="0" i="0" u="none" strike="noStrike" kern="0" cap="none" spc="-20" normalizeH="0" baseline="0" noProof="0" dirty="0">
                <a:ln>
                  <a:noFill/>
                </a:ln>
                <a:solidFill>
                  <a:srgbClr val="212121"/>
                </a:solidFill>
                <a:effectLst/>
                <a:uLnTx/>
                <a:uFillTx/>
                <a:latin typeface="Calibri"/>
                <a:cs typeface="Calibri"/>
              </a:rPr>
              <a:t>safety-</a:t>
            </a:r>
            <a:r>
              <a:rPr kumimoji="0" sz="1700" b="0" i="0" u="none" strike="noStrike" kern="0" cap="none" spc="-10" normalizeH="0" baseline="0" noProof="0" dirty="0">
                <a:ln>
                  <a:noFill/>
                </a:ln>
                <a:solidFill>
                  <a:srgbClr val="212121"/>
                </a:solidFill>
                <a:effectLst/>
                <a:uLnTx/>
                <a:uFillTx/>
                <a:latin typeface="Calibri"/>
                <a:cs typeface="Calibri"/>
              </a:rPr>
              <a:t>network-at-</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20" normalizeH="0" baseline="0" noProof="0" dirty="0">
                <a:ln>
                  <a:noFill/>
                </a:ln>
                <a:solidFill>
                  <a:srgbClr val="212121"/>
                </a:solidFill>
                <a:effectLst/>
                <a:uLnTx/>
                <a:uFillTx/>
                <a:latin typeface="Calibri"/>
                <a:cs typeface="Calibri"/>
              </a:rPr>
              <a:t>centers-for-</a:t>
            </a:r>
            <a:r>
              <a:rPr kumimoji="0" sz="1700" b="0" i="0" u="none" strike="noStrike" kern="0" cap="none" spc="-10" normalizeH="0" baseline="0" noProof="0" dirty="0">
                <a:ln>
                  <a:noFill/>
                </a:ln>
                <a:solidFill>
                  <a:srgbClr val="212121"/>
                </a:solidFill>
                <a:effectLst/>
                <a:uLnTx/>
                <a:uFillTx/>
                <a:latin typeface="Calibri"/>
                <a:cs typeface="Calibri"/>
              </a:rPr>
              <a:t>disease-control-</a:t>
            </a:r>
            <a:r>
              <a:rPr kumimoji="0" sz="1700" b="0" i="0" u="none" strike="noStrike" kern="0" cap="none" spc="-20" normalizeH="0" baseline="0" noProof="0" dirty="0">
                <a:ln>
                  <a:noFill/>
                </a:ln>
                <a:solidFill>
                  <a:srgbClr val="212121"/>
                </a:solidFill>
                <a:effectLst/>
                <a:uLnTx/>
                <a:uFillTx/>
                <a:latin typeface="Calibri"/>
                <a:cs typeface="Calibri"/>
              </a:rPr>
              <a:t>and- </a:t>
            </a:r>
            <a:r>
              <a:rPr kumimoji="0" sz="1700" b="0" i="0" u="none" strike="noStrike" kern="0" cap="none" spc="-10" normalizeH="0" baseline="0" noProof="0" dirty="0">
                <a:ln>
                  <a:noFill/>
                </a:ln>
                <a:solidFill>
                  <a:srgbClr val="212121"/>
                </a:solidFill>
                <a:effectLst/>
                <a:uLnTx/>
                <a:uFillTx/>
                <a:latin typeface="Calibri"/>
                <a:cs typeface="Calibri"/>
              </a:rPr>
              <a:t>prevention-20112014/599EB379C92AF1B053E065DC9F809323</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161290" lvl="0" indent="-343535" defTabSz="914400" eaLnBrk="1" fontAlgn="auto" latinLnBrk="0" hangingPunct="1">
              <a:lnSpc>
                <a:spcPts val="1839"/>
              </a:lnSpc>
              <a:spcBef>
                <a:spcPts val="985"/>
              </a:spcBef>
              <a:spcAft>
                <a:spcPts val="0"/>
              </a:spcAft>
              <a:buClrTx/>
              <a:buSzTx/>
              <a:buFontTx/>
              <a:buAutoNum type="arabicPeriod" startAt="9"/>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Endimiani,</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 </a:t>
            </a:r>
            <a:r>
              <a:rPr kumimoji="0" sz="1700" b="0" i="0" u="none" strike="noStrike" kern="0" cap="none" spc="-20" normalizeH="0" baseline="0" noProof="0" dirty="0">
                <a:ln>
                  <a:noFill/>
                </a:ln>
                <a:solidFill>
                  <a:srgbClr val="212121"/>
                </a:solidFill>
                <a:effectLst/>
                <a:uLnTx/>
                <a:uFillTx/>
                <a:latin typeface="Calibri"/>
                <a:cs typeface="Calibri"/>
              </a:rPr>
              <a:t>Tamborini,</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Luzzaro,</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45" normalizeH="0" baseline="0" noProof="0" dirty="0">
                <a:ln>
                  <a:noFill/>
                </a:ln>
                <a:solidFill>
                  <a:srgbClr val="212121"/>
                </a:solidFill>
                <a:effectLst/>
                <a:uLnTx/>
                <a:uFillTx/>
                <a:latin typeface="Calibri"/>
                <a:cs typeface="Calibri"/>
              </a:rPr>
              <a:t>F.,</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Lombardi,</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G.,</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Toniolo,</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(2003).</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 </a:t>
            </a:r>
            <a:r>
              <a:rPr kumimoji="0" sz="1700" b="0" i="0" u="none" strike="noStrike" kern="0" cap="none" spc="-10" normalizeH="0" baseline="0" noProof="0" dirty="0">
                <a:ln>
                  <a:noFill/>
                </a:ln>
                <a:solidFill>
                  <a:srgbClr val="212121"/>
                </a:solidFill>
                <a:effectLst/>
                <a:uLnTx/>
                <a:uFillTx/>
                <a:latin typeface="Calibri"/>
                <a:cs typeface="Calibri"/>
              </a:rPr>
              <a:t>two-</a:t>
            </a:r>
            <a:r>
              <a:rPr kumimoji="0" sz="1700" b="0" i="0" u="none" strike="noStrike" kern="0" cap="none" spc="0" normalizeH="0" baseline="0" noProof="0" dirty="0">
                <a:ln>
                  <a:noFill/>
                </a:ln>
                <a:solidFill>
                  <a:srgbClr val="212121"/>
                </a:solidFill>
                <a:effectLst/>
                <a:uLnTx/>
                <a:uFillTx/>
                <a:latin typeface="Calibri"/>
                <a:cs typeface="Calibri"/>
              </a:rPr>
              <a:t>year</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analysis</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risk</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factors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outcome</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patients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with</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bloodstream</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Japanese</a:t>
            </a:r>
            <a:r>
              <a:rPr kumimoji="0" sz="1700" b="0" i="1"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journal</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of</a:t>
            </a:r>
            <a:r>
              <a:rPr kumimoji="0" sz="1700" b="0" i="1"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infectious</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diseases</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56</a:t>
            </a:r>
            <a:r>
              <a:rPr kumimoji="0" sz="1700" b="0" i="0" u="none" strike="noStrike" kern="0" cap="none" spc="0" normalizeH="0" baseline="0" noProof="0" dirty="0">
                <a:ln>
                  <a:noFill/>
                </a:ln>
                <a:solidFill>
                  <a:srgbClr val="212121"/>
                </a:solidFill>
                <a:effectLst/>
                <a:uLnTx/>
                <a:uFillTx/>
                <a:latin typeface="Calibri"/>
                <a:cs typeface="Calibri"/>
              </a:rPr>
              <a:t>(1),</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1-</a:t>
            </a:r>
            <a:r>
              <a:rPr kumimoji="0" sz="1700" b="0" i="0" u="none" strike="noStrike" kern="0" cap="none" spc="-25" normalizeH="0" baseline="0" noProof="0" dirty="0">
                <a:ln>
                  <a:noFill/>
                </a:ln>
                <a:solidFill>
                  <a:srgbClr val="212121"/>
                </a:solidFill>
                <a:effectLst/>
                <a:uLnTx/>
                <a:uFillTx/>
                <a:latin typeface="Calibri"/>
                <a:cs typeface="Calibri"/>
              </a:rPr>
              <a:t>7.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https://pubmed.ncbi.nlm.nih.gov/12711818/</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060" marR="636905" lvl="0" indent="-340995" defTabSz="914400" eaLnBrk="1" fontAlgn="auto" latinLnBrk="0" hangingPunct="1">
              <a:lnSpc>
                <a:spcPts val="1839"/>
              </a:lnSpc>
              <a:spcBef>
                <a:spcPts val="994"/>
              </a:spcBef>
              <a:spcAft>
                <a:spcPts val="0"/>
              </a:spcAft>
              <a:buClrTx/>
              <a:buSzTx/>
              <a:buFontTx/>
              <a:buAutoNum type="arabicPeriod" startAt="9"/>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Buetti,</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Marschall,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Drees,</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Fakih,</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G.,</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Hadaway,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Maragakis,</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Mermel,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 </a:t>
            </a:r>
            <a:r>
              <a:rPr kumimoji="0" sz="1700" b="0" i="0" u="none" strike="noStrike" kern="0" cap="none" spc="-10" normalizeH="0" baseline="0" noProof="0" dirty="0">
                <a:ln>
                  <a:noFill/>
                </a:ln>
                <a:solidFill>
                  <a:srgbClr val="212121"/>
                </a:solidFill>
                <a:effectLst/>
                <a:uLnTx/>
                <a:uFillTx/>
                <a:latin typeface="Calibri"/>
                <a:cs typeface="Calibri"/>
              </a:rPr>
              <a:t>(2022). 	Strategies</a:t>
            </a:r>
            <a:r>
              <a:rPr kumimoji="0" sz="1700" b="0" i="0" u="none" strike="noStrike" kern="0" cap="none" spc="-7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prevent</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central</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line-</a:t>
            </a:r>
            <a:r>
              <a:rPr kumimoji="0" sz="1700" b="0" i="0" u="none" strike="noStrike" kern="0" cap="none" spc="-10" normalizeH="0" baseline="0" noProof="0" dirty="0">
                <a:ln>
                  <a:noFill/>
                </a:ln>
                <a:solidFill>
                  <a:srgbClr val="212121"/>
                </a:solidFill>
                <a:effectLst/>
                <a:uLnTx/>
                <a:uFillTx/>
                <a:latin typeface="Calibri"/>
                <a:cs typeface="Calibri"/>
              </a:rPr>
              <a:t>associated</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bloodstream</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infections</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acute-</a:t>
            </a:r>
            <a:r>
              <a:rPr kumimoji="0" sz="1700" b="0" i="0" u="none" strike="noStrike" kern="0" cap="none" spc="0" normalizeH="0" baseline="0" noProof="0" dirty="0">
                <a:ln>
                  <a:noFill/>
                </a:ln>
                <a:solidFill>
                  <a:srgbClr val="212121"/>
                </a:solidFill>
                <a:effectLst/>
                <a:uLnTx/>
                <a:uFillTx/>
                <a:latin typeface="Calibri"/>
                <a:cs typeface="Calibri"/>
              </a:rPr>
              <a:t>care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hospitals: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2022 	</a:t>
            </a:r>
            <a:r>
              <a:rPr kumimoji="0" sz="1700" b="0" i="0" u="none" strike="noStrike" kern="0" cap="none" spc="0" normalizeH="0" baseline="0" noProof="0" dirty="0">
                <a:ln>
                  <a:noFill/>
                </a:ln>
                <a:solidFill>
                  <a:srgbClr val="212121"/>
                </a:solidFill>
                <a:effectLst/>
                <a:uLnTx/>
                <a:uFillTx/>
                <a:latin typeface="Calibri"/>
                <a:cs typeface="Calibri"/>
              </a:rPr>
              <a:t>Update.</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Control</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&amp;</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Hospital</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Epidemiology</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43</a:t>
            </a:r>
            <a:r>
              <a:rPr kumimoji="0" sz="1700" b="0" i="0" u="none" strike="noStrike" kern="0" cap="none" spc="0" normalizeH="0" baseline="0" noProof="0" dirty="0">
                <a:ln>
                  <a:noFill/>
                </a:ln>
                <a:solidFill>
                  <a:srgbClr val="212121"/>
                </a:solidFill>
                <a:effectLst/>
                <a:uLnTx/>
                <a:uFillTx/>
                <a:latin typeface="Calibri"/>
                <a:cs typeface="Calibri"/>
              </a:rPr>
              <a:t>(5),</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553-</a:t>
            </a:r>
            <a:r>
              <a:rPr kumimoji="0" sz="1700" b="0" i="0" u="none" strike="noStrike" kern="0" cap="none" spc="0" normalizeH="0" baseline="0" noProof="0" dirty="0">
                <a:ln>
                  <a:noFill/>
                </a:ln>
                <a:solidFill>
                  <a:srgbClr val="212121"/>
                </a:solidFill>
                <a:effectLst/>
                <a:uLnTx/>
                <a:uFillTx/>
                <a:latin typeface="Calibri"/>
                <a:cs typeface="Calibri"/>
              </a:rPr>
              <a:t>569.</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ts val="1695"/>
              </a:lnSpc>
              <a:spcBef>
                <a:spcPts val="0"/>
              </a:spcBef>
              <a:spcAft>
                <a:spcPts val="0"/>
              </a:spcAft>
              <a:buClrTx/>
              <a:buSzTx/>
              <a:buFontTx/>
              <a:buNone/>
              <a:tabLst/>
              <a:defRPr/>
            </a:pP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3"/>
              </a:rPr>
              <a:t>www.cambridge.org/core/journals/infection-control-and-hospital-epidemiology/article/strategies-</a:t>
            </a:r>
            <a:r>
              <a:rPr kumimoji="0" sz="1700" b="0" i="0" u="none" strike="noStrike" kern="0" cap="none" spc="-25" normalizeH="0" baseline="0" noProof="0" dirty="0">
                <a:ln>
                  <a:noFill/>
                </a:ln>
                <a:solidFill>
                  <a:srgbClr val="212121"/>
                </a:solidFill>
                <a:effectLst/>
                <a:uLnTx/>
                <a:uFillTx/>
                <a:latin typeface="Calibri"/>
                <a:cs typeface="Calibri"/>
                <a:hlinkClick r:id="rId3"/>
              </a:rPr>
              <a:t>to-</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6235" marR="2326640" lvl="0" indent="-1270" defTabSz="914400" eaLnBrk="1" fontAlgn="auto" latinLnBrk="0" hangingPunct="1">
              <a:lnSpc>
                <a:spcPts val="1839"/>
              </a:lnSpc>
              <a:spcBef>
                <a:spcPts val="125"/>
              </a:spcBef>
              <a:spcAft>
                <a:spcPts val="0"/>
              </a:spcAft>
              <a:buClrTx/>
              <a:buSzTx/>
              <a:buFontTx/>
              <a:buNone/>
              <a:tabLst/>
              <a:defRPr/>
            </a:pPr>
            <a:r>
              <a:rPr kumimoji="0" sz="1700" b="0" i="0" u="none" strike="noStrike" kern="0" cap="none" spc="-10" normalizeH="0" baseline="0" noProof="0" dirty="0">
                <a:ln>
                  <a:noFill/>
                </a:ln>
                <a:solidFill>
                  <a:srgbClr val="212121"/>
                </a:solidFill>
                <a:effectLst/>
                <a:uLnTx/>
                <a:uFillTx/>
                <a:latin typeface="Calibri"/>
                <a:cs typeface="Calibri"/>
              </a:rPr>
              <a:t>prevent-</a:t>
            </a:r>
            <a:r>
              <a:rPr kumimoji="0" sz="1700" b="0" i="0" u="none" strike="noStrike" kern="0" cap="none" spc="-20" normalizeH="0" baseline="0" noProof="0" dirty="0">
                <a:ln>
                  <a:noFill/>
                </a:ln>
                <a:solidFill>
                  <a:srgbClr val="212121"/>
                </a:solidFill>
                <a:effectLst/>
                <a:uLnTx/>
                <a:uFillTx/>
                <a:latin typeface="Calibri"/>
                <a:cs typeface="Calibri"/>
              </a:rPr>
              <a:t>central-</a:t>
            </a:r>
            <a:r>
              <a:rPr kumimoji="0" sz="1700" b="0" i="0" u="none" strike="noStrike" kern="0" cap="none" spc="-10" normalizeH="0" baseline="0" noProof="0" dirty="0">
                <a:ln>
                  <a:noFill/>
                </a:ln>
                <a:solidFill>
                  <a:srgbClr val="212121"/>
                </a:solidFill>
                <a:effectLst/>
                <a:uLnTx/>
                <a:uFillTx/>
                <a:latin typeface="Calibri"/>
                <a:cs typeface="Calibri"/>
              </a:rPr>
              <a:t>lineassociated-bloodstream-infections-in-acutecare-hospitals-2022- update/01DC7C8BBEA1F496BC20C6E0EF634E3D</a:t>
            </a:r>
            <a:endParaRPr kumimoji="0" sz="17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907539" y="38757"/>
            <a:ext cx="10252075" cy="619760"/>
          </a:xfrm>
          <a:prstGeom prst="rect">
            <a:avLst/>
          </a:prstGeom>
        </p:spPr>
        <p:txBody>
          <a:bodyPr vert="horz" wrap="square" lIns="0" tIns="12700" rIns="0" bIns="0" rtlCol="0">
            <a:spAutoFit/>
          </a:bodyPr>
          <a:lstStyle/>
          <a:p>
            <a:pPr marL="12700">
              <a:lnSpc>
                <a:spcPct val="100000"/>
              </a:lnSpc>
              <a:spcBef>
                <a:spcPts val="100"/>
              </a:spcBef>
            </a:pPr>
            <a:r>
              <a:rPr sz="3900" dirty="0"/>
              <a:t>Increased</a:t>
            </a:r>
            <a:r>
              <a:rPr sz="3900" spc="-40" dirty="0"/>
              <a:t> </a:t>
            </a:r>
            <a:r>
              <a:rPr sz="3900" dirty="0"/>
              <a:t>CLABSI</a:t>
            </a:r>
            <a:r>
              <a:rPr sz="3900" spc="-15" dirty="0"/>
              <a:t> </a:t>
            </a:r>
            <a:r>
              <a:rPr sz="3900" dirty="0"/>
              <a:t>Rates</a:t>
            </a:r>
            <a:r>
              <a:rPr sz="3900" spc="-30" dirty="0"/>
              <a:t> </a:t>
            </a:r>
            <a:r>
              <a:rPr sz="3900" dirty="0"/>
              <a:t>during</a:t>
            </a:r>
            <a:r>
              <a:rPr sz="3900" spc="-15" dirty="0"/>
              <a:t> </a:t>
            </a:r>
            <a:r>
              <a:rPr sz="3900" spc="-25" dirty="0"/>
              <a:t>COVID-</a:t>
            </a:r>
            <a:r>
              <a:rPr sz="3900" dirty="0"/>
              <a:t>19</a:t>
            </a:r>
            <a:r>
              <a:rPr sz="3900" spc="-10" dirty="0"/>
              <a:t> pandemic</a:t>
            </a:r>
            <a:endParaRPr sz="3900"/>
          </a:p>
        </p:txBody>
      </p:sp>
      <p:sp>
        <p:nvSpPr>
          <p:cNvPr id="4" name="object 4"/>
          <p:cNvSpPr txBox="1"/>
          <p:nvPr/>
        </p:nvSpPr>
        <p:spPr>
          <a:xfrm>
            <a:off x="1659811" y="1148096"/>
            <a:ext cx="9235440" cy="836294"/>
          </a:xfrm>
          <a:prstGeom prst="rect">
            <a:avLst/>
          </a:prstGeom>
        </p:spPr>
        <p:txBody>
          <a:bodyPr vert="horz" wrap="square" lIns="0" tIns="59690" rIns="0" bIns="0" rtlCol="0">
            <a:spAutoFit/>
          </a:bodyPr>
          <a:lstStyle/>
          <a:p>
            <a:pPr marL="241300" marR="5080" lvl="0" indent="-228600" defTabSz="914400" eaLnBrk="1" fontAlgn="auto" latinLnBrk="0" hangingPunct="1">
              <a:lnSpc>
                <a:spcPts val="3030"/>
              </a:lnSpc>
              <a:spcBef>
                <a:spcPts val="470"/>
              </a:spcBef>
              <a:spcAft>
                <a:spcPts val="0"/>
              </a:spcAft>
              <a:buClrTx/>
              <a:buSzTx/>
              <a:buFont typeface="Arial"/>
              <a:buChar char="•"/>
              <a:tabLst>
                <a:tab pos="241300" algn="l"/>
              </a:tabLst>
              <a:defRPr/>
            </a:pPr>
            <a:r>
              <a:rPr kumimoji="0" sz="2800" b="0" i="0" u="none" strike="noStrike" kern="0" cap="none" spc="0" normalizeH="0" baseline="0" noProof="0" dirty="0">
                <a:ln>
                  <a:noFill/>
                </a:ln>
                <a:solidFill>
                  <a:srgbClr val="001F5F"/>
                </a:solidFill>
                <a:effectLst/>
                <a:uLnTx/>
                <a:uFillTx/>
                <a:latin typeface="Calibri"/>
                <a:cs typeface="Calibri"/>
              </a:rPr>
              <a:t>CLABSI</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rates</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increased</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by</a:t>
            </a:r>
            <a:r>
              <a:rPr kumimoji="0" sz="2800" b="0" i="0" u="none" strike="noStrike" kern="0" cap="none" spc="-8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51%</a:t>
            </a:r>
            <a:r>
              <a:rPr kumimoji="0" sz="2800" b="0" i="0" u="none" strike="noStrike" kern="0" cap="none" spc="-7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during</a:t>
            </a:r>
            <a:r>
              <a:rPr kumimoji="0" sz="2800" b="0" i="0" u="none" strike="noStrike" kern="0" cap="none" spc="-5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the</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first</a:t>
            </a:r>
            <a:r>
              <a:rPr kumimoji="0" sz="2800" b="0" i="0" u="none" strike="noStrike" kern="0" cap="none" spc="-6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6</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months</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of</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25" normalizeH="0" baseline="0" noProof="0" dirty="0">
                <a:ln>
                  <a:noFill/>
                </a:ln>
                <a:solidFill>
                  <a:srgbClr val="001F5F"/>
                </a:solidFill>
                <a:effectLst/>
                <a:uLnTx/>
                <a:uFillTx/>
                <a:latin typeface="Calibri"/>
                <a:cs typeface="Calibri"/>
              </a:rPr>
              <a:t>the </a:t>
            </a:r>
            <a:r>
              <a:rPr kumimoji="0" sz="2800" b="0" i="0" u="none" strike="noStrike" kern="0" cap="none" spc="0" normalizeH="0" baseline="0" noProof="0" dirty="0">
                <a:ln>
                  <a:noFill/>
                </a:ln>
                <a:solidFill>
                  <a:srgbClr val="001F5F"/>
                </a:solidFill>
                <a:effectLst/>
                <a:uLnTx/>
                <a:uFillTx/>
                <a:latin typeface="Calibri"/>
                <a:cs typeface="Calibri"/>
              </a:rPr>
              <a:t>pandemic…</a:t>
            </a:r>
            <a:r>
              <a:rPr kumimoji="0" sz="2800" b="0" i="0" u="none" strike="noStrike" kern="0" cap="none" spc="-60"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and</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this</a:t>
            </a:r>
            <a:r>
              <a:rPr kumimoji="0" sz="2800" b="0" i="0" u="none" strike="noStrike" kern="0" cap="none" spc="-7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continued</a:t>
            </a:r>
            <a:r>
              <a:rPr kumimoji="0" sz="2800" b="0" i="0" u="none" strike="noStrike" kern="0" cap="none" spc="-55" normalizeH="0" baseline="0" noProof="0" dirty="0">
                <a:ln>
                  <a:noFill/>
                </a:ln>
                <a:solidFill>
                  <a:srgbClr val="001F5F"/>
                </a:solidFill>
                <a:effectLst/>
                <a:uLnTx/>
                <a:uFillTx/>
                <a:latin typeface="Calibri"/>
                <a:cs typeface="Calibri"/>
              </a:rPr>
              <a:t> </a:t>
            </a:r>
            <a:r>
              <a:rPr kumimoji="0" sz="2800" b="0" i="0" u="none" strike="noStrike" kern="0" cap="none" spc="0" normalizeH="0" baseline="0" noProof="0" dirty="0">
                <a:ln>
                  <a:noFill/>
                </a:ln>
                <a:solidFill>
                  <a:srgbClr val="001F5F"/>
                </a:solidFill>
                <a:effectLst/>
                <a:uLnTx/>
                <a:uFillTx/>
                <a:latin typeface="Calibri"/>
                <a:cs typeface="Calibri"/>
              </a:rPr>
              <a:t>in</a:t>
            </a:r>
            <a:r>
              <a:rPr kumimoji="0" sz="2800" b="0" i="0" u="none" strike="noStrike" kern="0" cap="none" spc="-85" normalizeH="0" baseline="0" noProof="0" dirty="0">
                <a:ln>
                  <a:noFill/>
                </a:ln>
                <a:solidFill>
                  <a:srgbClr val="001F5F"/>
                </a:solidFill>
                <a:effectLst/>
                <a:uLnTx/>
                <a:uFillTx/>
                <a:latin typeface="Calibri"/>
                <a:cs typeface="Calibri"/>
              </a:rPr>
              <a:t> </a:t>
            </a:r>
            <a:r>
              <a:rPr kumimoji="0" sz="2800" b="0" i="0" u="none" strike="noStrike" kern="0" cap="none" spc="-20" normalizeH="0" baseline="0" noProof="0" dirty="0">
                <a:ln>
                  <a:noFill/>
                </a:ln>
                <a:solidFill>
                  <a:srgbClr val="001F5F"/>
                </a:solidFill>
                <a:effectLst/>
                <a:uLnTx/>
                <a:uFillTx/>
                <a:latin typeface="Calibri"/>
                <a:cs typeface="Calibri"/>
              </a:rPr>
              <a:t>2021</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5" name="object 5"/>
          <p:cNvGrpSpPr/>
          <p:nvPr/>
        </p:nvGrpSpPr>
        <p:grpSpPr>
          <a:xfrm>
            <a:off x="1919858" y="2011298"/>
            <a:ext cx="8982075" cy="3803650"/>
            <a:chOff x="1919858" y="2011298"/>
            <a:chExt cx="8982075" cy="3803650"/>
          </a:xfrm>
        </p:grpSpPr>
        <p:pic>
          <p:nvPicPr>
            <p:cNvPr id="6" name="object 6"/>
            <p:cNvPicPr/>
            <p:nvPr/>
          </p:nvPicPr>
          <p:blipFill>
            <a:blip r:embed="rId3" cstate="print"/>
            <a:stretch>
              <a:fillRect/>
            </a:stretch>
          </p:blipFill>
          <p:spPr>
            <a:xfrm>
              <a:off x="1929384" y="2020823"/>
              <a:ext cx="6590562" cy="3784091"/>
            </a:xfrm>
            <a:prstGeom prst="rect">
              <a:avLst/>
            </a:prstGeom>
          </p:spPr>
        </p:pic>
        <p:sp>
          <p:nvSpPr>
            <p:cNvPr id="7" name="object 7"/>
            <p:cNvSpPr/>
            <p:nvPr/>
          </p:nvSpPr>
          <p:spPr>
            <a:xfrm>
              <a:off x="1924621" y="2016061"/>
              <a:ext cx="6602730" cy="3794125"/>
            </a:xfrm>
            <a:custGeom>
              <a:avLst/>
              <a:gdLst/>
              <a:ahLst/>
              <a:cxnLst/>
              <a:rect l="l" t="t" r="r" b="b"/>
              <a:pathLst>
                <a:path w="6602730" h="3794125">
                  <a:moveTo>
                    <a:pt x="0" y="0"/>
                  </a:moveTo>
                  <a:lnTo>
                    <a:pt x="6602349" y="0"/>
                  </a:lnTo>
                  <a:lnTo>
                    <a:pt x="6602349" y="3793616"/>
                  </a:lnTo>
                  <a:lnTo>
                    <a:pt x="0" y="3793616"/>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4" cstate="print"/>
            <a:stretch>
              <a:fillRect/>
            </a:stretch>
          </p:blipFill>
          <p:spPr>
            <a:xfrm>
              <a:off x="8516112" y="2034540"/>
              <a:ext cx="2375903" cy="2377439"/>
            </a:xfrm>
            <a:prstGeom prst="rect">
              <a:avLst/>
            </a:prstGeom>
          </p:spPr>
        </p:pic>
        <p:sp>
          <p:nvSpPr>
            <p:cNvPr id="9" name="object 9"/>
            <p:cNvSpPr/>
            <p:nvPr/>
          </p:nvSpPr>
          <p:spPr>
            <a:xfrm>
              <a:off x="8511349" y="2029777"/>
              <a:ext cx="2385695" cy="2386965"/>
            </a:xfrm>
            <a:custGeom>
              <a:avLst/>
              <a:gdLst/>
              <a:ahLst/>
              <a:cxnLst/>
              <a:rect l="l" t="t" r="r" b="b"/>
              <a:pathLst>
                <a:path w="2385695" h="2386965">
                  <a:moveTo>
                    <a:pt x="0" y="0"/>
                  </a:moveTo>
                  <a:lnTo>
                    <a:pt x="2385441" y="0"/>
                  </a:lnTo>
                  <a:lnTo>
                    <a:pt x="2385441" y="2386965"/>
                  </a:lnTo>
                  <a:lnTo>
                    <a:pt x="0" y="2386965"/>
                  </a:lnTo>
                  <a:lnTo>
                    <a:pt x="0" y="0"/>
                  </a:lnTo>
                  <a:close/>
                </a:path>
              </a:pathLst>
            </a:custGeom>
            <a:ln w="9525">
              <a:solidFill>
                <a:srgbClr val="4471C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8870441" y="3356609"/>
              <a:ext cx="661670" cy="365760"/>
            </a:xfrm>
            <a:custGeom>
              <a:avLst/>
              <a:gdLst/>
              <a:ahLst/>
              <a:cxnLst/>
              <a:rect l="l" t="t" r="r" b="b"/>
              <a:pathLst>
                <a:path w="661670" h="365760">
                  <a:moveTo>
                    <a:pt x="0" y="182879"/>
                  </a:moveTo>
                  <a:lnTo>
                    <a:pt x="20690" y="119066"/>
                  </a:lnTo>
                  <a:lnTo>
                    <a:pt x="77780" y="65052"/>
                  </a:lnTo>
                  <a:lnTo>
                    <a:pt x="117639" y="43010"/>
                  </a:lnTo>
                  <a:lnTo>
                    <a:pt x="163796" y="24968"/>
                  </a:lnTo>
                  <a:lnTo>
                    <a:pt x="215315" y="11441"/>
                  </a:lnTo>
                  <a:lnTo>
                    <a:pt x="271264" y="2946"/>
                  </a:lnTo>
                  <a:lnTo>
                    <a:pt x="330708" y="0"/>
                  </a:lnTo>
                  <a:lnTo>
                    <a:pt x="390154" y="2946"/>
                  </a:lnTo>
                  <a:lnTo>
                    <a:pt x="446105" y="11441"/>
                  </a:lnTo>
                  <a:lnTo>
                    <a:pt x="497625" y="24968"/>
                  </a:lnTo>
                  <a:lnTo>
                    <a:pt x="543781" y="43010"/>
                  </a:lnTo>
                  <a:lnTo>
                    <a:pt x="583639" y="65052"/>
                  </a:lnTo>
                  <a:lnTo>
                    <a:pt x="616266" y="90576"/>
                  </a:lnTo>
                  <a:lnTo>
                    <a:pt x="656088" y="150006"/>
                  </a:lnTo>
                  <a:lnTo>
                    <a:pt x="661416" y="182879"/>
                  </a:lnTo>
                  <a:lnTo>
                    <a:pt x="656088" y="215753"/>
                  </a:lnTo>
                  <a:lnTo>
                    <a:pt x="616266" y="275183"/>
                  </a:lnTo>
                  <a:lnTo>
                    <a:pt x="583639" y="300707"/>
                  </a:lnTo>
                  <a:lnTo>
                    <a:pt x="543781" y="322749"/>
                  </a:lnTo>
                  <a:lnTo>
                    <a:pt x="497625" y="340791"/>
                  </a:lnTo>
                  <a:lnTo>
                    <a:pt x="446105" y="354318"/>
                  </a:lnTo>
                  <a:lnTo>
                    <a:pt x="390154" y="362813"/>
                  </a:lnTo>
                  <a:lnTo>
                    <a:pt x="330708" y="365759"/>
                  </a:lnTo>
                  <a:lnTo>
                    <a:pt x="271264" y="362813"/>
                  </a:lnTo>
                  <a:lnTo>
                    <a:pt x="215315" y="354318"/>
                  </a:lnTo>
                  <a:lnTo>
                    <a:pt x="163796" y="340791"/>
                  </a:lnTo>
                  <a:lnTo>
                    <a:pt x="117639" y="322749"/>
                  </a:lnTo>
                  <a:lnTo>
                    <a:pt x="77780" y="300707"/>
                  </a:lnTo>
                  <a:lnTo>
                    <a:pt x="45152" y="275183"/>
                  </a:lnTo>
                  <a:lnTo>
                    <a:pt x="5328" y="215753"/>
                  </a:lnTo>
                  <a:lnTo>
                    <a:pt x="0" y="182879"/>
                  </a:lnTo>
                  <a:close/>
                </a:path>
              </a:pathLst>
            </a:custGeom>
            <a:ln w="34925">
              <a:solidFill>
                <a:srgbClr val="00AF5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348160" y="6230762"/>
            <a:ext cx="11325225" cy="3911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212121"/>
                </a:solidFill>
                <a:effectLst/>
                <a:uLnTx/>
                <a:uFillTx/>
                <a:latin typeface="Calibri"/>
                <a:cs typeface="Calibri"/>
              </a:rPr>
              <a:t>6.</a:t>
            </a:r>
            <a:r>
              <a:rPr kumimoji="0" sz="1200" b="0" i="0" u="none" strike="noStrike" kern="0" cap="none" spc="10" normalizeH="0" baseline="0" noProof="0" dirty="0">
                <a:ln>
                  <a:noFill/>
                </a:ln>
                <a:solidFill>
                  <a:srgbClr val="212121"/>
                </a:solidFill>
                <a:effectLst/>
                <a:uLnTx/>
                <a:uFillTx/>
                <a:latin typeface="Calibri"/>
                <a:cs typeface="Calibri"/>
              </a:rPr>
              <a:t> </a:t>
            </a:r>
            <a:r>
              <a:rPr kumimoji="0" sz="1200" b="0" i="0" u="none" strike="noStrike" kern="0" cap="none" spc="0" normalizeH="0" baseline="0" noProof="0" dirty="0">
                <a:ln>
                  <a:noFill/>
                </a:ln>
                <a:solidFill>
                  <a:srgbClr val="212121"/>
                </a:solidFill>
                <a:effectLst/>
                <a:uLnTx/>
                <a:uFillTx/>
                <a:latin typeface="Calibri"/>
                <a:cs typeface="Calibri"/>
              </a:rPr>
              <a:t>Fakih,</a:t>
            </a:r>
            <a:r>
              <a:rPr kumimoji="0" sz="1200" b="0" i="0" u="none" strike="noStrike" kern="0" cap="none" spc="15" normalizeH="0" baseline="0" noProof="0" dirty="0">
                <a:ln>
                  <a:noFill/>
                </a:ln>
                <a:solidFill>
                  <a:srgbClr val="212121"/>
                </a:solidFill>
                <a:effectLst/>
                <a:uLnTx/>
                <a:uFillTx/>
                <a:latin typeface="Calibri"/>
                <a:cs typeface="Calibri"/>
              </a:rPr>
              <a:t> </a:t>
            </a:r>
            <a:r>
              <a:rPr kumimoji="0" sz="1200" b="0" i="0" u="none" strike="noStrike" kern="0" cap="none" spc="-10" normalizeH="0" baseline="0" noProof="0" dirty="0">
                <a:ln>
                  <a:noFill/>
                </a:ln>
                <a:solidFill>
                  <a:srgbClr val="212121"/>
                </a:solidFill>
                <a:effectLst/>
                <a:uLnTx/>
                <a:uFillTx/>
                <a:latin typeface="Calibri"/>
                <a:cs typeface="Calibri"/>
              </a:rPr>
              <a:t>Bufalino,</a:t>
            </a:r>
            <a:r>
              <a:rPr kumimoji="0" sz="1200" b="0" i="0" u="none" strike="noStrike" kern="0" cap="none" spc="-30" normalizeH="0" baseline="0" noProof="0" dirty="0">
                <a:ln>
                  <a:noFill/>
                </a:ln>
                <a:solidFill>
                  <a:srgbClr val="212121"/>
                </a:solidFill>
                <a:effectLst/>
                <a:uLnTx/>
                <a:uFillTx/>
                <a:latin typeface="Calibri"/>
                <a:cs typeface="Calibri"/>
              </a:rPr>
              <a:t> </a:t>
            </a:r>
            <a:r>
              <a:rPr kumimoji="0" sz="1200" b="0" i="0" u="none" strike="noStrike" kern="0" cap="none" spc="0" normalizeH="0" baseline="0" noProof="0" dirty="0">
                <a:ln>
                  <a:noFill/>
                </a:ln>
                <a:solidFill>
                  <a:srgbClr val="212121"/>
                </a:solidFill>
                <a:effectLst/>
                <a:uLnTx/>
                <a:uFillTx/>
                <a:latin typeface="Calibri"/>
                <a:cs typeface="Calibri"/>
              </a:rPr>
              <a:t>Sturm,</a:t>
            </a:r>
            <a:r>
              <a:rPr kumimoji="0" sz="1200" b="0" i="0" u="none" strike="noStrike" kern="0" cap="none" spc="-10" normalizeH="0" baseline="0" noProof="0" dirty="0">
                <a:ln>
                  <a:noFill/>
                </a:ln>
                <a:solidFill>
                  <a:srgbClr val="212121"/>
                </a:solidFill>
                <a:effectLst/>
                <a:uLnTx/>
                <a:uFillTx/>
                <a:latin typeface="Calibri"/>
                <a:cs typeface="Calibri"/>
              </a:rPr>
              <a:t> </a:t>
            </a:r>
            <a:r>
              <a:rPr kumimoji="0" sz="1200" b="0" i="0" u="none" strike="noStrike" kern="0" cap="none" spc="0" normalizeH="0" baseline="0" noProof="0" dirty="0">
                <a:ln>
                  <a:noFill/>
                </a:ln>
                <a:solidFill>
                  <a:srgbClr val="212121"/>
                </a:solidFill>
                <a:effectLst/>
                <a:uLnTx/>
                <a:uFillTx/>
                <a:latin typeface="Calibri"/>
                <a:cs typeface="Calibri"/>
              </a:rPr>
              <a:t>Huang, et</a:t>
            </a:r>
            <a:r>
              <a:rPr kumimoji="0" sz="1200" b="0" i="0" u="none" strike="noStrike" kern="0" cap="none" spc="5" normalizeH="0" baseline="0" noProof="0" dirty="0">
                <a:ln>
                  <a:noFill/>
                </a:ln>
                <a:solidFill>
                  <a:srgbClr val="212121"/>
                </a:solidFill>
                <a:effectLst/>
                <a:uLnTx/>
                <a:uFillTx/>
                <a:latin typeface="Calibri"/>
                <a:cs typeface="Calibri"/>
              </a:rPr>
              <a:t> </a:t>
            </a:r>
            <a:r>
              <a:rPr kumimoji="0" sz="1200" b="0" i="0" u="none" strike="noStrike" kern="0" cap="none" spc="0" normalizeH="0" baseline="0" noProof="0" dirty="0">
                <a:ln>
                  <a:noFill/>
                </a:ln>
                <a:solidFill>
                  <a:srgbClr val="212121"/>
                </a:solidFill>
                <a:effectLst/>
                <a:uLnTx/>
                <a:uFillTx/>
                <a:latin typeface="Calibri"/>
                <a:cs typeface="Calibri"/>
              </a:rPr>
              <a:t>al.</a:t>
            </a:r>
            <a:r>
              <a:rPr kumimoji="0" sz="1200" b="0" i="0" u="none" strike="noStrike" kern="0" cap="none" spc="10" normalizeH="0" baseline="0" noProof="0" dirty="0">
                <a:ln>
                  <a:noFill/>
                </a:ln>
                <a:solidFill>
                  <a:srgbClr val="212121"/>
                </a:solidFill>
                <a:effectLst/>
                <a:uLnTx/>
                <a:uFillTx/>
                <a:latin typeface="Calibri"/>
                <a:cs typeface="Calibri"/>
              </a:rPr>
              <a:t> </a:t>
            </a:r>
            <a:r>
              <a:rPr kumimoji="0" sz="1200" b="0" i="0" u="none" strike="noStrike" kern="0" cap="none" spc="0" normalizeH="0" baseline="0" noProof="0" dirty="0">
                <a:ln>
                  <a:noFill/>
                </a:ln>
                <a:solidFill>
                  <a:srgbClr val="212121"/>
                </a:solidFill>
                <a:effectLst/>
                <a:uLnTx/>
                <a:uFillTx/>
                <a:latin typeface="Calibri"/>
                <a:cs typeface="Calibri"/>
              </a:rPr>
              <a:t>(2022).</a:t>
            </a:r>
            <a:r>
              <a:rPr kumimoji="0" sz="1200" b="0" i="0" u="none" strike="noStrike" kern="0" cap="none" spc="20" normalizeH="0" baseline="0" noProof="0" dirty="0">
                <a:ln>
                  <a:noFill/>
                </a:ln>
                <a:solidFill>
                  <a:srgbClr val="212121"/>
                </a:solidFill>
                <a:effectLst/>
                <a:uLnTx/>
                <a:uFillTx/>
                <a:latin typeface="Calibri"/>
                <a:cs typeface="Calibri"/>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Coronavirus</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disease</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2019</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(COVID-</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19)</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pandemic,</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central-line–associated</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bloodstream</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infection</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(CLABSI),</a:t>
            </a:r>
            <a:r>
              <a:rPr kumimoji="0" sz="1200" b="0" i="0" u="sng" strike="noStrike" kern="0" cap="none" spc="1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and</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catheter-</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associated</a:t>
            </a:r>
            <a:r>
              <a:rPr kumimoji="0" sz="1200" b="0" i="0" u="sng" strike="noStrike" kern="0" cap="none" spc="-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urinary</a:t>
            </a:r>
            <a:r>
              <a:rPr kumimoji="0" sz="1200" b="0" i="0" u="none" strike="noStrike" kern="0" cap="none" spc="-10" normalizeH="0" baseline="0" noProof="0" dirty="0">
                <a:ln>
                  <a:noFill/>
                </a:ln>
                <a:solidFill>
                  <a:srgbClr val="0562C1"/>
                </a:solidFill>
                <a:effectLst/>
                <a:uLnTx/>
                <a:uFillTx/>
                <a:latin typeface="Calibri"/>
                <a:cs typeface="Calibri"/>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tract</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infection</a:t>
            </a:r>
            <a:r>
              <a:rPr kumimoji="0" sz="1200" b="0" i="0" u="sng" strike="noStrike" kern="0" cap="none" spc="-3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(CAUTI):</a:t>
            </a:r>
            <a:r>
              <a:rPr kumimoji="0" sz="1200" b="0" i="0" u="sng" strike="noStrike" kern="0" cap="none" spc="3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The</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urgent</a:t>
            </a:r>
            <a:r>
              <a:rPr kumimoji="0" sz="1200" b="0" i="0" u="sng" strike="noStrike" kern="0" cap="none" spc="-4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need</a:t>
            </a:r>
            <a:r>
              <a:rPr kumimoji="0" sz="1200" b="0" i="0" u="sng" strike="noStrike" kern="0" cap="none" spc="-2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to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refocus</a:t>
            </a:r>
            <a:r>
              <a:rPr kumimoji="0" sz="1200" b="0" i="0" u="sng" strike="noStrike" kern="0" cap="none" spc="-2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on</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hardwiring</a:t>
            </a:r>
            <a:r>
              <a:rPr kumimoji="0" sz="1200" b="0" i="0" u="sng" strike="noStrike" kern="0" cap="none" spc="-4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prevention</a:t>
            </a:r>
            <a:r>
              <a:rPr kumimoji="0" sz="1200" b="0" i="0" u="sng" strike="noStrike" kern="0" cap="none" spc="-45"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efforts</a:t>
            </a:r>
            <a:r>
              <a:rPr kumimoji="0" sz="1200" b="0" i="0" u="sng" strike="noStrike" kern="0" cap="none" spc="-3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 </a:t>
            </a:r>
            <a:r>
              <a:rPr kumimoji="0" sz="1200" b="0" i="0" u="sng" strike="noStrike" kern="0" cap="none" spc="0" normalizeH="0" baseline="0" noProof="0" dirty="0">
                <a:ln>
                  <a:noFill/>
                </a:ln>
                <a:solidFill>
                  <a:srgbClr val="0562C1"/>
                </a:solidFill>
                <a:effectLst/>
                <a:uLnTx/>
                <a:uFill>
                  <a:solidFill>
                    <a:srgbClr val="0562C1"/>
                  </a:solidFill>
                </a:uFill>
                <a:latin typeface="Calibri"/>
                <a:cs typeface="Calibri"/>
                <a:hlinkClick r:id="rId5"/>
              </a:rPr>
              <a:t>PMC </a:t>
            </a:r>
            <a:r>
              <a:rPr kumimoji="0" sz="1200" b="0" i="0" u="sng" strike="noStrike" kern="0" cap="none" spc="-10" normalizeH="0" baseline="0" noProof="0" dirty="0">
                <a:ln>
                  <a:noFill/>
                </a:ln>
                <a:solidFill>
                  <a:srgbClr val="0562C1"/>
                </a:solidFill>
                <a:effectLst/>
                <a:uLnTx/>
                <a:uFill>
                  <a:solidFill>
                    <a:srgbClr val="0562C1"/>
                  </a:solidFill>
                </a:uFill>
                <a:latin typeface="Calibri"/>
                <a:cs typeface="Calibri"/>
                <a:hlinkClick r:id="rId5"/>
              </a:rPr>
              <a:t>(nih.gov)</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120" y="5820155"/>
            <a:ext cx="7277100" cy="1038225"/>
          </a:xfrm>
          <a:custGeom>
            <a:avLst/>
            <a:gdLst/>
            <a:ahLst/>
            <a:cxnLst/>
            <a:rect l="l" t="t" r="r" b="b"/>
            <a:pathLst>
              <a:path w="7277100" h="1038225">
                <a:moveTo>
                  <a:pt x="7277100" y="0"/>
                </a:moveTo>
                <a:lnTo>
                  <a:pt x="0" y="0"/>
                </a:lnTo>
                <a:lnTo>
                  <a:pt x="0" y="1037844"/>
                </a:lnTo>
                <a:lnTo>
                  <a:pt x="7277100" y="1037844"/>
                </a:lnTo>
                <a:lnTo>
                  <a:pt x="72771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96683" y="-59944"/>
            <a:ext cx="3691890" cy="635000"/>
          </a:xfrm>
          <a:prstGeom prst="rect">
            <a:avLst/>
          </a:prstGeom>
        </p:spPr>
        <p:txBody>
          <a:bodyPr vert="horz" wrap="square" lIns="0" tIns="12065" rIns="0" bIns="0" rtlCol="0">
            <a:spAutoFit/>
          </a:bodyPr>
          <a:lstStyle/>
          <a:p>
            <a:pPr marL="12700">
              <a:lnSpc>
                <a:spcPct val="100000"/>
              </a:lnSpc>
              <a:spcBef>
                <a:spcPts val="95"/>
              </a:spcBef>
            </a:pPr>
            <a:r>
              <a:rPr spc="-30" dirty="0"/>
              <a:t>References</a:t>
            </a:r>
            <a:r>
              <a:rPr spc="-155" dirty="0"/>
              <a:t> </a:t>
            </a:r>
            <a:r>
              <a:rPr spc="-10" dirty="0"/>
              <a:t>cont’d</a:t>
            </a:r>
          </a:p>
        </p:txBody>
      </p:sp>
      <p:sp>
        <p:nvSpPr>
          <p:cNvPr id="4" name="object 4"/>
          <p:cNvSpPr txBox="1"/>
          <p:nvPr/>
        </p:nvSpPr>
        <p:spPr>
          <a:xfrm>
            <a:off x="1811287" y="903763"/>
            <a:ext cx="10145395" cy="4989830"/>
          </a:xfrm>
          <a:prstGeom prst="rect">
            <a:avLst/>
          </a:prstGeom>
        </p:spPr>
        <p:txBody>
          <a:bodyPr vert="horz" wrap="square" lIns="0" tIns="41910" rIns="0" bIns="0" rtlCol="0">
            <a:spAutoFit/>
          </a:bodyPr>
          <a:lstStyle/>
          <a:p>
            <a:pPr marL="353695" marR="5080" lvl="0" indent="-340995" defTabSz="914400" eaLnBrk="1" fontAlgn="auto" latinLnBrk="0" hangingPunct="1">
              <a:lnSpc>
                <a:spcPts val="1839"/>
              </a:lnSpc>
              <a:spcBef>
                <a:spcPts val="330"/>
              </a:spcBef>
              <a:spcAft>
                <a:spcPts val="0"/>
              </a:spcAft>
              <a:buClrTx/>
              <a:buSzTx/>
              <a:buFontTx/>
              <a:buAutoNum type="arabicPeriod" startAt="11"/>
              <a:tabLst>
                <a:tab pos="355600" algn="l"/>
              </a:tabLst>
              <a:defRPr/>
            </a:pPr>
            <a:r>
              <a:rPr kumimoji="0" sz="1700" b="0" i="0" u="none" strike="noStrike" kern="0" cap="none" spc="-10" normalizeH="0" baseline="0" noProof="0" dirty="0">
                <a:ln>
                  <a:noFill/>
                </a:ln>
                <a:solidFill>
                  <a:srgbClr val="212121"/>
                </a:solidFill>
                <a:effectLst/>
                <a:uLnTx/>
                <a:uFillTx/>
                <a:latin typeface="Calibri"/>
                <a:cs typeface="Calibri"/>
              </a:rPr>
              <a:t>Fraenkel,</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Rickard,</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Lipman,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(2000).</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achieve</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consensus</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central</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venous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catheter-related 	</a:t>
            </a:r>
            <a:r>
              <a:rPr kumimoji="0" sz="1700" b="0" i="0" u="none" strike="noStrike" kern="0" cap="none" spc="0" normalizeH="0" baseline="0" noProof="0" dirty="0">
                <a:ln>
                  <a:noFill/>
                </a:ln>
                <a:solidFill>
                  <a:srgbClr val="212121"/>
                </a:solidFill>
                <a:effectLst/>
                <a:uLnTx/>
                <a:uFillTx/>
                <a:latin typeface="Calibri"/>
                <a:cs typeface="Calibri"/>
              </a:rPr>
              <a:t>infections?.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Anaesthesia</a:t>
            </a:r>
            <a:r>
              <a:rPr kumimoji="0" sz="1700" b="0" i="1" u="none" strike="noStrike" kern="0" cap="none" spc="-6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and</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intensive</a:t>
            </a:r>
            <a:r>
              <a:rPr kumimoji="0" sz="1700" b="0" i="1" u="none" strike="noStrike" kern="0" cap="none" spc="-4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care</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28</a:t>
            </a:r>
            <a:r>
              <a:rPr kumimoji="0" sz="1700" b="0" i="0" u="none" strike="noStrike" kern="0" cap="none" spc="0" normalizeH="0" baseline="0" noProof="0" dirty="0">
                <a:ln>
                  <a:noFill/>
                </a:ln>
                <a:solidFill>
                  <a:srgbClr val="212121"/>
                </a:solidFill>
                <a:effectLst/>
                <a:uLnTx/>
                <a:uFillTx/>
                <a:latin typeface="Calibri"/>
                <a:cs typeface="Calibri"/>
              </a:rPr>
              <a:t>(5),</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475-</a:t>
            </a:r>
            <a:r>
              <a:rPr kumimoji="0" sz="1700" b="0" i="0" u="none" strike="noStrike" kern="0" cap="none" spc="0" normalizeH="0" baseline="0" noProof="0" dirty="0">
                <a:ln>
                  <a:noFill/>
                </a:ln>
                <a:solidFill>
                  <a:srgbClr val="212121"/>
                </a:solidFill>
                <a:effectLst/>
                <a:uLnTx/>
                <a:uFillTx/>
                <a:latin typeface="Calibri"/>
                <a:cs typeface="Calibri"/>
              </a:rPr>
              <a:t>490.</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Available</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Fraenkel,</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Rickard,</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Lipman,</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ts val="1700"/>
              </a:lnSpc>
              <a:spcBef>
                <a:spcPts val="0"/>
              </a:spcBef>
              <a:spcAft>
                <a:spcPts val="0"/>
              </a:spcAft>
              <a:buClrTx/>
              <a:buSzTx/>
              <a:buFontTx/>
              <a:buNone/>
              <a:tabLst/>
              <a:defRPr/>
            </a:pP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(2000).</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achieve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consensus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on</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central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venous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catheter-</a:t>
            </a:r>
            <a:r>
              <a:rPr kumimoji="0" sz="1700" b="0" i="0" u="none" strike="noStrike" kern="0" cap="none" spc="0" normalizeH="0" baseline="0" noProof="0" dirty="0">
                <a:ln>
                  <a:noFill/>
                </a:ln>
                <a:solidFill>
                  <a:srgbClr val="212121"/>
                </a:solidFill>
                <a:effectLst/>
                <a:uLnTx/>
                <a:uFillTx/>
                <a:latin typeface="Calibri"/>
                <a:cs typeface="Calibri"/>
              </a:rPr>
              <a:t>related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Anaesthesia</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and</a:t>
            </a:r>
            <a:r>
              <a:rPr kumimoji="0" sz="1700" b="0" i="1"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10" normalizeH="0" baseline="0" noProof="0" dirty="0">
                <a:ln>
                  <a:noFill/>
                </a:ln>
                <a:solidFill>
                  <a:srgbClr val="212121"/>
                </a:solidFill>
                <a:effectLst/>
                <a:uLnTx/>
                <a:uFillTx/>
                <a:latin typeface="Calibri"/>
                <a:cs typeface="Calibri"/>
              </a:rPr>
              <a:t>intensive</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ts val="1939"/>
              </a:lnSpc>
              <a:spcBef>
                <a:spcPts val="0"/>
              </a:spcBef>
              <a:spcAft>
                <a:spcPts val="0"/>
              </a:spcAft>
              <a:buClrTx/>
              <a:buSzTx/>
              <a:buFontTx/>
              <a:buNone/>
              <a:tabLst/>
              <a:defRPr/>
            </a:pPr>
            <a:r>
              <a:rPr kumimoji="0" sz="1700" b="0" i="1" u="none" strike="noStrike" kern="0" cap="none" spc="0" normalizeH="0" baseline="0" noProof="0" dirty="0">
                <a:ln>
                  <a:noFill/>
                </a:ln>
                <a:solidFill>
                  <a:srgbClr val="212121"/>
                </a:solidFill>
                <a:effectLst/>
                <a:uLnTx/>
                <a:uFillTx/>
                <a:latin typeface="Calibri"/>
                <a:cs typeface="Calibri"/>
              </a:rPr>
              <a:t>care</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28</a:t>
            </a:r>
            <a:r>
              <a:rPr kumimoji="0" sz="1700" b="0" i="0" u="none" strike="noStrike" kern="0" cap="none" spc="0" normalizeH="0" baseline="0" noProof="0" dirty="0">
                <a:ln>
                  <a:noFill/>
                </a:ln>
                <a:solidFill>
                  <a:srgbClr val="212121"/>
                </a:solidFill>
                <a:effectLst/>
                <a:uLnTx/>
                <a:uFillTx/>
                <a:latin typeface="Calibri"/>
                <a:cs typeface="Calibri"/>
              </a:rPr>
              <a:t>(5),</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475-</a:t>
            </a:r>
            <a:r>
              <a:rPr kumimoji="0" sz="1700" b="0" i="0" u="none" strike="noStrike" kern="0" cap="none" spc="0" normalizeH="0" baseline="0" noProof="0" dirty="0">
                <a:ln>
                  <a:noFill/>
                </a:ln>
                <a:solidFill>
                  <a:srgbClr val="212121"/>
                </a:solidFill>
                <a:effectLst/>
                <a:uLnTx/>
                <a:uFillTx/>
                <a:latin typeface="Calibri"/>
                <a:cs typeface="Calibri"/>
              </a:rPr>
              <a:t>490.</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Available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https://pubmed.ncbi.nlm.nih.gov/11094662/</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695" marR="838200" lvl="0" indent="-340995" defTabSz="914400" eaLnBrk="1" fontAlgn="auto" latinLnBrk="0" hangingPunct="1">
              <a:lnSpc>
                <a:spcPts val="1839"/>
              </a:lnSpc>
              <a:spcBef>
                <a:spcPts val="1025"/>
              </a:spcBef>
              <a:spcAft>
                <a:spcPts val="0"/>
              </a:spcAft>
              <a:buClrTx/>
              <a:buSzTx/>
              <a:buFontTx/>
              <a:buAutoNum type="arabicPeriod" startAt="12"/>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Hall,</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Lyman,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(2006).</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Updated</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review</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 blood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culture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contamination.</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Clinical</a:t>
            </a:r>
            <a:r>
              <a:rPr kumimoji="0" sz="1700" b="0" i="1" u="none" strike="noStrike" kern="0" cap="none" spc="-45" normalizeH="0" baseline="0" noProof="0" dirty="0">
                <a:ln>
                  <a:noFill/>
                </a:ln>
                <a:solidFill>
                  <a:srgbClr val="212121"/>
                </a:solidFill>
                <a:effectLst/>
                <a:uLnTx/>
                <a:uFillTx/>
                <a:latin typeface="Calibri"/>
                <a:cs typeface="Calibri"/>
              </a:rPr>
              <a:t> </a:t>
            </a:r>
            <a:r>
              <a:rPr kumimoji="0" sz="1700" b="0" i="1" u="none" strike="noStrike" kern="0" cap="none" spc="-10" normalizeH="0" baseline="0" noProof="0" dirty="0">
                <a:ln>
                  <a:noFill/>
                </a:ln>
                <a:solidFill>
                  <a:srgbClr val="212121"/>
                </a:solidFill>
                <a:effectLst/>
                <a:uLnTx/>
                <a:uFillTx/>
                <a:latin typeface="Calibri"/>
                <a:cs typeface="Calibri"/>
              </a:rPr>
              <a:t>microbiology 	</a:t>
            </a:r>
            <a:r>
              <a:rPr kumimoji="0" sz="1700" b="0" i="1" u="none" strike="noStrike" kern="0" cap="none" spc="0" normalizeH="0" baseline="0" noProof="0" dirty="0">
                <a:ln>
                  <a:noFill/>
                </a:ln>
                <a:solidFill>
                  <a:srgbClr val="212121"/>
                </a:solidFill>
                <a:effectLst/>
                <a:uLnTx/>
                <a:uFillTx/>
                <a:latin typeface="Calibri"/>
                <a:cs typeface="Calibri"/>
              </a:rPr>
              <a:t>reviews</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19</a:t>
            </a:r>
            <a:r>
              <a:rPr kumimoji="0" sz="1700" b="0" i="0" u="none" strike="noStrike" kern="0" cap="none" spc="0" normalizeH="0" baseline="0" noProof="0" dirty="0">
                <a:ln>
                  <a:noFill/>
                </a:ln>
                <a:solidFill>
                  <a:srgbClr val="212121"/>
                </a:solidFill>
                <a:effectLst/>
                <a:uLnTx/>
                <a:uFillTx/>
                <a:latin typeface="Calibri"/>
                <a:cs typeface="Calibri"/>
              </a:rPr>
              <a:t>(4),</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788-</a:t>
            </a:r>
            <a:r>
              <a:rPr kumimoji="0" sz="1700" b="0" i="0" u="none" strike="noStrike" kern="0" cap="none" spc="0" normalizeH="0" baseline="0" noProof="0" dirty="0">
                <a:ln>
                  <a:noFill/>
                </a:ln>
                <a:solidFill>
                  <a:srgbClr val="212121"/>
                </a:solidFill>
                <a:effectLst/>
                <a:uLnTx/>
                <a:uFillTx/>
                <a:latin typeface="Calibri"/>
                <a:cs typeface="Calibri"/>
              </a:rPr>
              <a:t>802.</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sng" strike="noStrike" kern="0" cap="none" spc="-10" normalizeH="0" baseline="0" noProof="0" dirty="0">
                <a:ln>
                  <a:noFill/>
                </a:ln>
                <a:solidFill>
                  <a:srgbClr val="0562C1"/>
                </a:solidFill>
                <a:effectLst/>
                <a:uLnTx/>
                <a:uFill>
                  <a:solidFill>
                    <a:srgbClr val="0562C1"/>
                  </a:solidFill>
                </a:uFill>
                <a:latin typeface="Calibri"/>
                <a:cs typeface="Calibri"/>
                <a:hlinkClick r:id="rId2"/>
              </a:rPr>
              <a:t>https://journals.asm.org/doi/full/10.1128/cmr.00062-</a:t>
            </a:r>
            <a:r>
              <a:rPr kumimoji="0" sz="1700" b="0" i="0" u="sng" strike="noStrike" kern="0" cap="none" spc="-25" normalizeH="0" baseline="0" noProof="0" dirty="0">
                <a:ln>
                  <a:noFill/>
                </a:ln>
                <a:solidFill>
                  <a:srgbClr val="0562C1"/>
                </a:solidFill>
                <a:effectLst/>
                <a:uLnTx/>
                <a:uFill>
                  <a:solidFill>
                    <a:srgbClr val="0562C1"/>
                  </a:solidFill>
                </a:uFill>
                <a:latin typeface="Calibri"/>
                <a:cs typeface="Calibri"/>
                <a:hlinkClick r:id="rId2"/>
              </a:rPr>
              <a:t>05</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695" marR="418465" lvl="0" indent="-340995" algn="just" defTabSz="914400" eaLnBrk="1" fontAlgn="auto" latinLnBrk="0" hangingPunct="1">
              <a:lnSpc>
                <a:spcPts val="1839"/>
              </a:lnSpc>
              <a:spcBef>
                <a:spcPts val="985"/>
              </a:spcBef>
              <a:spcAft>
                <a:spcPts val="0"/>
              </a:spcAft>
              <a:buClrTx/>
              <a:buSzTx/>
              <a:buFontTx/>
              <a:buAutoNum type="arabicPeriod" startAt="12"/>
              <a:tabLst>
                <a:tab pos="355600" algn="l"/>
              </a:tabLst>
              <a:defRPr/>
            </a:pPr>
            <a:r>
              <a:rPr kumimoji="0" sz="1700" b="0" i="0" u="none" strike="noStrike" kern="0" cap="none" spc="-20" normalizeH="0" baseline="0" noProof="0" dirty="0">
                <a:ln>
                  <a:noFill/>
                </a:ln>
                <a:solidFill>
                  <a:srgbClr val="222222"/>
                </a:solidFill>
                <a:effectLst/>
                <a:uLnTx/>
                <a:uFillTx/>
                <a:latin typeface="Calibri"/>
                <a:cs typeface="Calibri"/>
              </a:rPr>
              <a:t>Hendler,</a:t>
            </a:r>
            <a:r>
              <a:rPr kumimoji="0" sz="1700" b="0" i="0" u="none" strike="noStrike" kern="0" cap="none" spc="-50"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C.</a:t>
            </a:r>
            <a:r>
              <a:rPr kumimoji="0" sz="1700" b="0" i="0" u="none" strike="noStrike" kern="0" cap="none" spc="-5"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B.</a:t>
            </a:r>
            <a:r>
              <a:rPr kumimoji="0" sz="1700" b="0" i="0" u="none" strike="noStrike" kern="0" cap="none" spc="-20"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(2022).</a:t>
            </a:r>
            <a:r>
              <a:rPr kumimoji="0" sz="1700" b="0" i="0" u="none" strike="noStrike" kern="0" cap="none" spc="-15"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Getting</a:t>
            </a:r>
            <a:r>
              <a:rPr kumimoji="0" sz="1700" b="0" i="0" u="none" strike="noStrike" kern="0" cap="none" spc="-35"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back</a:t>
            </a:r>
            <a:r>
              <a:rPr kumimoji="0" sz="1700" b="0" i="0" u="none" strike="noStrike" kern="0" cap="none" spc="-15"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to</a:t>
            </a:r>
            <a:r>
              <a:rPr kumimoji="0" sz="1700" b="0" i="0" u="none" strike="noStrike" kern="0" cap="none" spc="-5"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basics</a:t>
            </a:r>
            <a:r>
              <a:rPr kumimoji="0" sz="1700" b="0" i="0" u="none" strike="noStrike" kern="0" cap="none" spc="-20"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with</a:t>
            </a:r>
            <a:r>
              <a:rPr kumimoji="0" sz="1700" b="0" i="0" u="none" strike="noStrike" kern="0" cap="none" spc="-50" normalizeH="0" baseline="0" noProof="0" dirty="0">
                <a:ln>
                  <a:noFill/>
                </a:ln>
                <a:solidFill>
                  <a:srgbClr val="222222"/>
                </a:solidFill>
                <a:effectLst/>
                <a:uLnTx/>
                <a:uFillTx/>
                <a:latin typeface="Calibri"/>
                <a:cs typeface="Calibri"/>
              </a:rPr>
              <a:t> </a:t>
            </a:r>
            <a:r>
              <a:rPr kumimoji="0" sz="1700" b="0" i="0" u="none" strike="noStrike" kern="0" cap="none" spc="-10" normalizeH="0" baseline="0" noProof="0" dirty="0">
                <a:ln>
                  <a:noFill/>
                </a:ln>
                <a:solidFill>
                  <a:srgbClr val="222222"/>
                </a:solidFill>
                <a:effectLst/>
                <a:uLnTx/>
                <a:uFillTx/>
                <a:latin typeface="Calibri"/>
                <a:cs typeface="Calibri"/>
              </a:rPr>
              <a:t>preventing</a:t>
            </a:r>
            <a:r>
              <a:rPr kumimoji="0" sz="1700" b="0" i="0" u="none" strike="noStrike" kern="0" cap="none" spc="-40" normalizeH="0" baseline="0" noProof="0" dirty="0">
                <a:ln>
                  <a:noFill/>
                </a:ln>
                <a:solidFill>
                  <a:srgbClr val="222222"/>
                </a:solidFill>
                <a:effectLst/>
                <a:uLnTx/>
                <a:uFillTx/>
                <a:latin typeface="Calibri"/>
                <a:cs typeface="Calibri"/>
              </a:rPr>
              <a:t> </a:t>
            </a:r>
            <a:r>
              <a:rPr kumimoji="0" sz="1700" b="0" i="0" u="none" strike="noStrike" kern="0" cap="none" spc="0" normalizeH="0" baseline="0" noProof="0" dirty="0">
                <a:ln>
                  <a:noFill/>
                </a:ln>
                <a:solidFill>
                  <a:srgbClr val="222222"/>
                </a:solidFill>
                <a:effectLst/>
                <a:uLnTx/>
                <a:uFillTx/>
                <a:latin typeface="Calibri"/>
                <a:cs typeface="Calibri"/>
              </a:rPr>
              <a:t>CLABSI.</a:t>
            </a:r>
            <a:r>
              <a:rPr kumimoji="0" sz="1700" b="0" i="0" u="none" strike="noStrike" kern="0" cap="none" spc="-20" normalizeH="0" baseline="0" noProof="0" dirty="0">
                <a:ln>
                  <a:noFill/>
                </a:ln>
                <a:solidFill>
                  <a:srgbClr val="222222"/>
                </a:solidFill>
                <a:effectLst/>
                <a:uLnTx/>
                <a:uFillTx/>
                <a:latin typeface="Calibri"/>
                <a:cs typeface="Calibri"/>
              </a:rPr>
              <a:t> </a:t>
            </a:r>
            <a:r>
              <a:rPr kumimoji="0" sz="1700" b="0" i="0" u="none" strike="noStrike" kern="0" cap="none" spc="-10" normalizeH="0" baseline="0" noProof="0" dirty="0">
                <a:ln>
                  <a:noFill/>
                </a:ln>
                <a:solidFill>
                  <a:srgbClr val="222222"/>
                </a:solidFill>
                <a:effectLst/>
                <a:uLnTx/>
                <a:uFillTx/>
                <a:latin typeface="Calibri"/>
                <a:cs typeface="Calibri"/>
              </a:rPr>
              <a:t>Wolters</a:t>
            </a:r>
            <a:r>
              <a:rPr kumimoji="0" sz="1700" b="0" i="0" u="none" strike="noStrike" kern="0" cap="none" spc="-40" normalizeH="0" baseline="0" noProof="0" dirty="0">
                <a:ln>
                  <a:noFill/>
                </a:ln>
                <a:solidFill>
                  <a:srgbClr val="222222"/>
                </a:solidFill>
                <a:effectLst/>
                <a:uLnTx/>
                <a:uFillTx/>
                <a:latin typeface="Calibri"/>
                <a:cs typeface="Calibri"/>
              </a:rPr>
              <a:t> </a:t>
            </a:r>
            <a:r>
              <a:rPr kumimoji="0" sz="1700" b="0" i="0" u="none" strike="noStrike" kern="0" cap="none" spc="-25" normalizeH="0" baseline="0" noProof="0" dirty="0">
                <a:ln>
                  <a:noFill/>
                </a:ln>
                <a:solidFill>
                  <a:srgbClr val="222222"/>
                </a:solidFill>
                <a:effectLst/>
                <a:uLnTx/>
                <a:uFillTx/>
                <a:latin typeface="Calibri"/>
                <a:cs typeface="Calibri"/>
              </a:rPr>
              <a:t>Kluwer.</a:t>
            </a:r>
            <a:r>
              <a:rPr kumimoji="0" sz="1700" b="0" i="0" u="none" strike="noStrike" kern="0" cap="none" spc="-60" normalizeH="0" baseline="0" noProof="0" dirty="0">
                <a:ln>
                  <a:noFill/>
                </a:ln>
                <a:solidFill>
                  <a:srgbClr val="222222"/>
                </a:solidFill>
                <a:effectLst/>
                <a:uLnTx/>
                <a:uFillTx/>
                <a:latin typeface="Calibri"/>
                <a:cs typeface="Calibri"/>
              </a:rPr>
              <a:t> </a:t>
            </a:r>
            <a:r>
              <a:rPr kumimoji="0" sz="1700" b="0" i="1" u="none" strike="noStrike" kern="0" cap="none" spc="0" normalizeH="0" baseline="0" noProof="0" dirty="0">
                <a:ln>
                  <a:noFill/>
                </a:ln>
                <a:solidFill>
                  <a:sysClr val="windowText" lastClr="000000"/>
                </a:solidFill>
                <a:effectLst/>
                <a:uLnTx/>
                <a:uFillTx/>
                <a:latin typeface="Calibri"/>
                <a:cs typeface="Calibri"/>
              </a:rPr>
              <a:t>Health,</a:t>
            </a:r>
            <a:r>
              <a:rPr kumimoji="0" sz="1700" b="0" i="1" u="none" strike="noStrike" kern="0" cap="none" spc="-15" normalizeH="0" baseline="0" noProof="0" dirty="0">
                <a:ln>
                  <a:noFill/>
                </a:ln>
                <a:solidFill>
                  <a:sysClr val="windowText" lastClr="000000"/>
                </a:solidFill>
                <a:effectLst/>
                <a:uLnTx/>
                <a:uFillTx/>
                <a:latin typeface="Calibri"/>
                <a:cs typeface="Calibri"/>
              </a:rPr>
              <a:t> </a:t>
            </a:r>
            <a:r>
              <a:rPr kumimoji="0" sz="1700" b="0" i="1" u="none" strike="noStrike" kern="0" cap="none" spc="0" normalizeH="0" baseline="0" noProof="0" dirty="0">
                <a:ln>
                  <a:noFill/>
                </a:ln>
                <a:solidFill>
                  <a:sysClr val="windowText" lastClr="000000"/>
                </a:solidFill>
                <a:effectLst/>
                <a:uLnTx/>
                <a:uFillTx/>
                <a:latin typeface="Calibri"/>
                <a:cs typeface="Calibri"/>
              </a:rPr>
              <a:t>June</a:t>
            </a:r>
            <a:r>
              <a:rPr kumimoji="0" sz="1700" b="0" i="1" u="none" strike="noStrike" kern="0" cap="none" spc="-5" normalizeH="0" baseline="0" noProof="0" dirty="0">
                <a:ln>
                  <a:noFill/>
                </a:ln>
                <a:solidFill>
                  <a:sysClr val="windowText" lastClr="000000"/>
                </a:solidFill>
                <a:effectLst/>
                <a:uLnTx/>
                <a:uFillTx/>
                <a:latin typeface="Calibri"/>
                <a:cs typeface="Calibri"/>
              </a:rPr>
              <a:t> </a:t>
            </a:r>
            <a:r>
              <a:rPr kumimoji="0" sz="1700" b="0" i="1" u="none" strike="noStrike" kern="0" cap="none" spc="0" normalizeH="0" baseline="0" noProof="0" dirty="0">
                <a:ln>
                  <a:noFill/>
                </a:ln>
                <a:solidFill>
                  <a:sysClr val="windowText" lastClr="000000"/>
                </a:solidFill>
                <a:effectLst/>
                <a:uLnTx/>
                <a:uFillTx/>
                <a:latin typeface="Calibri"/>
                <a:cs typeface="Calibri"/>
              </a:rPr>
              <a:t>01, </a:t>
            </a:r>
            <a:r>
              <a:rPr kumimoji="0" sz="1700" b="0" i="1" u="none" strike="noStrike" kern="0" cap="none" spc="-10" normalizeH="0" baseline="0" noProof="0" dirty="0">
                <a:ln>
                  <a:noFill/>
                </a:ln>
                <a:solidFill>
                  <a:sysClr val="windowText" lastClr="000000"/>
                </a:solidFill>
                <a:effectLst/>
                <a:uLnTx/>
                <a:uFillTx/>
                <a:latin typeface="Calibri"/>
                <a:cs typeface="Calibri"/>
              </a:rPr>
              <a:t>2022</a:t>
            </a:r>
            <a:r>
              <a:rPr kumimoji="0" sz="1700" b="0" i="0" u="none" strike="noStrike" kern="0" cap="none" spc="-10" normalizeH="0" baseline="0" noProof="0" dirty="0">
                <a:ln>
                  <a:noFill/>
                </a:ln>
                <a:solidFill>
                  <a:sysClr val="windowText" lastClr="000000"/>
                </a:solidFill>
                <a:effectLst/>
                <a:uLnTx/>
                <a:uFillTx/>
                <a:latin typeface="Calibri"/>
                <a:cs typeface="Calibri"/>
              </a:rPr>
              <a:t>. 	Available</a:t>
            </a:r>
            <a:r>
              <a:rPr kumimoji="0" sz="1700" b="0" i="0" u="none" strike="noStrike" kern="0" cap="none" spc="145" normalizeH="0" baseline="0" noProof="0" dirty="0">
                <a:ln>
                  <a:noFill/>
                </a:ln>
                <a:solidFill>
                  <a:sysClr val="windowText" lastClr="000000"/>
                </a:solidFill>
                <a:effectLst/>
                <a:uLnTx/>
                <a:uFillTx/>
                <a:latin typeface="Calibri"/>
                <a:cs typeface="Calibri"/>
              </a:rPr>
              <a:t> </a:t>
            </a:r>
            <a:r>
              <a:rPr kumimoji="0" sz="1700" b="0" i="0" u="none" strike="noStrike" kern="0" cap="none" spc="0" normalizeH="0" baseline="0" noProof="0" dirty="0">
                <a:ln>
                  <a:noFill/>
                </a:ln>
                <a:solidFill>
                  <a:sysClr val="windowText" lastClr="000000"/>
                </a:solidFill>
                <a:effectLst/>
                <a:uLnTx/>
                <a:uFillTx/>
                <a:latin typeface="Calibri"/>
                <a:cs typeface="Calibri"/>
              </a:rPr>
              <a:t>from</a:t>
            </a:r>
            <a:r>
              <a:rPr kumimoji="0" sz="1700" b="0" i="0" u="none" strike="noStrike" kern="0" cap="none" spc="225" normalizeH="0" baseline="0" noProof="0" dirty="0">
                <a:ln>
                  <a:noFill/>
                </a:ln>
                <a:solidFill>
                  <a:sysClr val="windowText" lastClr="000000"/>
                </a:solidFill>
                <a:effectLst/>
                <a:uLnTx/>
                <a:uFillTx/>
                <a:latin typeface="Calibri"/>
                <a:cs typeface="Calibri"/>
              </a:rPr>
              <a:t> </a:t>
            </a:r>
            <a:r>
              <a:rPr kumimoji="0" sz="1700" b="0" i="0" u="none" strike="noStrike" kern="0" cap="none" spc="-25" normalizeH="0" baseline="0" noProof="0" dirty="0">
                <a:ln>
                  <a:noFill/>
                </a:ln>
                <a:solidFill>
                  <a:sysClr val="windowText" lastClr="000000"/>
                </a:solidFill>
                <a:effectLst/>
                <a:uLnTx/>
                <a:uFillTx/>
                <a:latin typeface="Calibri"/>
                <a:cs typeface="Calibri"/>
              </a:rPr>
              <a:t>https://</a:t>
            </a:r>
            <a:r>
              <a:rPr kumimoji="0" sz="1700" b="0" i="0" u="none" strike="noStrike" kern="0" cap="none" spc="-25" normalizeH="0" baseline="0" noProof="0" dirty="0">
                <a:ln>
                  <a:noFill/>
                </a:ln>
                <a:solidFill>
                  <a:sysClr val="windowText" lastClr="000000"/>
                </a:solidFill>
                <a:effectLst/>
                <a:uLnTx/>
                <a:uFillTx/>
                <a:latin typeface="Calibri"/>
                <a:cs typeface="Calibri"/>
                <a:hlinkClick r:id="rId3"/>
              </a:rPr>
              <a:t>www.wolterskluwer.com/en/expert-</a:t>
            </a:r>
            <a:r>
              <a:rPr kumimoji="0" sz="1700" b="0" i="0" u="none" strike="noStrike" kern="0" cap="none" spc="-10" normalizeH="0" baseline="0" noProof="0" dirty="0">
                <a:ln>
                  <a:noFill/>
                </a:ln>
                <a:solidFill>
                  <a:sysClr val="windowText" lastClr="000000"/>
                </a:solidFill>
                <a:effectLst/>
                <a:uLnTx/>
                <a:uFillTx/>
                <a:latin typeface="Calibri"/>
                <a:cs typeface="Calibri"/>
                <a:hlinkClick r:id="rId3"/>
              </a:rPr>
              <a:t>insights/getting-back-to-basics-with-preventing-</a:t>
            </a:r>
            <a:r>
              <a:rPr kumimoji="0" sz="1700" b="0" i="0" u="none" strike="noStrike" kern="0" cap="none" spc="-10" normalizeH="0" baseline="0" noProof="0" dirty="0">
                <a:ln>
                  <a:noFill/>
                </a:ln>
                <a:solidFill>
                  <a:sysClr val="windowText" lastClr="000000"/>
                </a:solidFill>
                <a:effectLst/>
                <a:uLnTx/>
                <a:uFillTx/>
                <a:latin typeface="Calibri"/>
                <a:cs typeface="Calibri"/>
              </a:rPr>
              <a:t> 	clabsi</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695" marR="111760" lvl="0" indent="-340995" defTabSz="914400" eaLnBrk="1" fontAlgn="auto" latinLnBrk="0" hangingPunct="1">
              <a:lnSpc>
                <a:spcPts val="1839"/>
              </a:lnSpc>
              <a:spcBef>
                <a:spcPts val="994"/>
              </a:spcBef>
              <a:spcAft>
                <a:spcPts val="0"/>
              </a:spcAft>
              <a:buClrTx/>
              <a:buSzTx/>
              <a:buFontTx/>
              <a:buAutoNum type="arabicPeriod" startAt="12"/>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Glowicz,</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Landon,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Sickbert-Bennett,</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Aiello,</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0" normalizeH="0" baseline="0" noProof="0" dirty="0">
                <a:ln>
                  <a:noFill/>
                </a:ln>
                <a:solidFill>
                  <a:srgbClr val="212121"/>
                </a:solidFill>
                <a:effectLst/>
                <a:uLnTx/>
                <a:uFillTx/>
                <a:latin typeface="Calibri"/>
                <a:cs typeface="Calibri"/>
              </a:rPr>
              <a:t> Dekay,</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Hoffmann,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Ellingson,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D. 	</a:t>
            </a:r>
            <a:r>
              <a:rPr kumimoji="0" sz="1700" b="0" i="0" u="none" strike="noStrike" kern="0" cap="none" spc="0" normalizeH="0" baseline="0" noProof="0" dirty="0">
                <a:ln>
                  <a:noFill/>
                </a:ln>
                <a:solidFill>
                  <a:srgbClr val="212121"/>
                </a:solidFill>
                <a:effectLst/>
                <a:uLnTx/>
                <a:uFillTx/>
                <a:latin typeface="Calibri"/>
                <a:cs typeface="Calibri"/>
              </a:rPr>
              <a:t>(2023).</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SHEA/IDSA/APIC</a:t>
            </a:r>
            <a:r>
              <a:rPr kumimoji="0" sz="1700" b="0" i="0" u="none" strike="noStrike" kern="0" cap="none" spc="0" normalizeH="0" baseline="0" noProof="0" dirty="0">
                <a:ln>
                  <a:noFill/>
                </a:ln>
                <a:solidFill>
                  <a:srgbClr val="212121"/>
                </a:solidFill>
                <a:effectLst/>
                <a:uLnTx/>
                <a:uFillTx/>
                <a:latin typeface="Calibri"/>
                <a:cs typeface="Calibri"/>
              </a:rPr>
              <a:t> Practice</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Recommendation: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Strategies</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to</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prevent</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healthcare-associated</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infections 	</a:t>
            </a:r>
            <a:r>
              <a:rPr kumimoji="0" sz="1700" b="0" i="0" u="none" strike="noStrike" kern="0" cap="none" spc="0" normalizeH="0" baseline="0" noProof="0" dirty="0">
                <a:ln>
                  <a:noFill/>
                </a:ln>
                <a:solidFill>
                  <a:srgbClr val="212121"/>
                </a:solidFill>
                <a:effectLst/>
                <a:uLnTx/>
                <a:uFillTx/>
                <a:latin typeface="Calibri"/>
                <a:cs typeface="Calibri"/>
              </a:rPr>
              <a:t>through</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hand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hygiene: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2022</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Update.</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Control</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&amp;</a:t>
            </a:r>
            <a:r>
              <a:rPr kumimoji="0" sz="1700" b="0" i="1"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Hospital</a:t>
            </a:r>
            <a:r>
              <a:rPr kumimoji="0" sz="1700" b="0" i="1"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Epidemiology</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44</a:t>
            </a:r>
            <a:r>
              <a:rPr kumimoji="0" sz="1700" b="0" i="0" u="none" strike="noStrike" kern="0" cap="none" spc="0" normalizeH="0" baseline="0" noProof="0" dirty="0">
                <a:ln>
                  <a:noFill/>
                </a:ln>
                <a:solidFill>
                  <a:srgbClr val="212121"/>
                </a:solidFill>
                <a:effectLst/>
                <a:uLnTx/>
                <a:uFillTx/>
                <a:latin typeface="Calibri"/>
                <a:cs typeface="Calibri"/>
              </a:rPr>
              <a:t>(3),</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355-</a:t>
            </a:r>
            <a:r>
              <a:rPr kumimoji="0" sz="1700" b="0" i="0" u="none" strike="noStrike" kern="0" cap="none" spc="0" normalizeH="0" baseline="0" noProof="0" dirty="0">
                <a:ln>
                  <a:noFill/>
                </a:ln>
                <a:solidFill>
                  <a:srgbClr val="212121"/>
                </a:solidFill>
                <a:effectLst/>
                <a:uLnTx/>
                <a:uFillTx/>
                <a:latin typeface="Calibri"/>
                <a:cs typeface="Calibri"/>
              </a:rPr>
              <a:t>376.</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4"/>
              </a:rPr>
              <a:t>www.cambridge.org/core/journals/infection-control-and-hospital-epidemiology/article/sheaidsaapic-</a:t>
            </a:r>
            <a:r>
              <a:rPr kumimoji="0" sz="1700" b="0" i="0" u="none" strike="noStrike" kern="0" cap="none" spc="-10" normalizeH="0" baseline="0" noProof="0" dirty="0">
                <a:ln>
                  <a:noFill/>
                </a:ln>
                <a:solidFill>
                  <a:srgbClr val="212121"/>
                </a:solidFill>
                <a:effectLst/>
                <a:uLnTx/>
                <a:uFillTx/>
                <a:latin typeface="Calibri"/>
                <a:cs typeface="Calibri"/>
              </a:rPr>
              <a:t> 	practice-recommendation-</a:t>
            </a:r>
            <a:r>
              <a:rPr kumimoji="0" sz="1700" b="0" i="0" u="none" strike="noStrike" kern="0" cap="none" spc="-20" normalizeH="0" baseline="0" noProof="0" dirty="0">
                <a:ln>
                  <a:noFill/>
                </a:ln>
                <a:solidFill>
                  <a:srgbClr val="212121"/>
                </a:solidFill>
                <a:effectLst/>
                <a:uLnTx/>
                <a:uFillTx/>
                <a:latin typeface="Calibri"/>
                <a:cs typeface="Calibri"/>
              </a:rPr>
              <a:t>strategies-</a:t>
            </a:r>
            <a:r>
              <a:rPr kumimoji="0" sz="1700" b="0" i="0" u="none" strike="noStrike" kern="0" cap="none" spc="-10" normalizeH="0" baseline="0" noProof="0" dirty="0">
                <a:ln>
                  <a:noFill/>
                </a:ln>
                <a:solidFill>
                  <a:srgbClr val="212121"/>
                </a:solidFill>
                <a:effectLst/>
                <a:uLnTx/>
                <a:uFillTx/>
                <a:latin typeface="Calibri"/>
                <a:cs typeface="Calibri"/>
              </a:rPr>
              <a:t>to-</a:t>
            </a:r>
            <a:r>
              <a:rPr kumimoji="0" sz="1700" b="0" i="0" u="none" strike="noStrike" kern="0" cap="none" spc="-20" normalizeH="0" baseline="0" noProof="0" dirty="0">
                <a:ln>
                  <a:noFill/>
                </a:ln>
                <a:solidFill>
                  <a:srgbClr val="212121"/>
                </a:solidFill>
                <a:effectLst/>
                <a:uLnTx/>
                <a:uFillTx/>
                <a:latin typeface="Calibri"/>
                <a:cs typeface="Calibri"/>
              </a:rPr>
              <a:t>prevent-</a:t>
            </a:r>
            <a:r>
              <a:rPr kumimoji="0" sz="1700" b="0" i="0" u="none" strike="noStrike" kern="0" cap="none" spc="-10" normalizeH="0" baseline="0" noProof="0" dirty="0">
                <a:ln>
                  <a:noFill/>
                </a:ln>
                <a:solidFill>
                  <a:srgbClr val="212121"/>
                </a:solidFill>
                <a:effectLst/>
                <a:uLnTx/>
                <a:uFillTx/>
                <a:latin typeface="Calibri"/>
                <a:cs typeface="Calibri"/>
              </a:rPr>
              <a:t>healthcareassociated-infections-through-hand-hygiene-2022- 	update/FCD05235C79DC57F0E7F54D7EC314C2C</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060" marR="433070" lvl="0" indent="-340995" defTabSz="914400" eaLnBrk="1" fontAlgn="auto" latinLnBrk="0" hangingPunct="1">
              <a:lnSpc>
                <a:spcPts val="1839"/>
              </a:lnSpc>
              <a:spcBef>
                <a:spcPts val="975"/>
              </a:spcBef>
              <a:spcAft>
                <a:spcPts val="0"/>
              </a:spcAft>
              <a:buClrTx/>
              <a:buSzTx/>
              <a:buFontTx/>
              <a:buAutoNum type="arabicPeriod" startAt="12"/>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Austin,</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Sullivan,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a:t>
            </a:r>
            <a:r>
              <a:rPr kumimoji="0" sz="1700" b="0" i="0" u="none" strike="noStrike" kern="0" cap="none" spc="-20" normalizeH="0" baseline="0" noProof="0" dirty="0">
                <a:ln>
                  <a:noFill/>
                </a:ln>
                <a:solidFill>
                  <a:srgbClr val="212121"/>
                </a:solidFill>
                <a:effectLst/>
                <a:uLnTx/>
                <a:uFillTx/>
                <a:latin typeface="Calibri"/>
                <a:cs typeface="Calibri"/>
              </a:rPr>
              <a:t> Whittier,</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Lowy,</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85" normalizeH="0" baseline="0" noProof="0" dirty="0">
                <a:ln>
                  <a:noFill/>
                </a:ln>
                <a:solidFill>
                  <a:srgbClr val="212121"/>
                </a:solidFill>
                <a:effectLst/>
                <a:uLnTx/>
                <a:uFillTx/>
                <a:latin typeface="Calibri"/>
                <a:cs typeface="Calibri"/>
              </a:rPr>
              <a:t>F.</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Uhlemann,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(2016,</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April).</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Peripheral</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intravenous 	</a:t>
            </a:r>
            <a:r>
              <a:rPr kumimoji="0" sz="1700" b="0" i="0" u="none" strike="noStrike" kern="0" cap="none" spc="0" normalizeH="0" baseline="0" noProof="0" dirty="0">
                <a:ln>
                  <a:noFill/>
                </a:ln>
                <a:solidFill>
                  <a:srgbClr val="212121"/>
                </a:solidFill>
                <a:effectLst/>
                <a:uLnTx/>
                <a:uFillTx/>
                <a:latin typeface="Calibri"/>
                <a:cs typeface="Calibri"/>
              </a:rPr>
              <a:t>catheter</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placement</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is</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underrecognized</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source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10" normalizeH="0" baseline="0" noProof="0" dirty="0">
                <a:ln>
                  <a:noFill/>
                </a:ln>
                <a:solidFill>
                  <a:srgbClr val="212121"/>
                </a:solidFill>
                <a:effectLst/>
                <a:uLnTx/>
                <a:uFillTx/>
                <a:latin typeface="Calibri"/>
                <a:cs typeface="Calibri"/>
              </a:rPr>
              <a:t> Staphylococcus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aureus</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bloodstream</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20" normalizeH="0" baseline="0" noProof="0" dirty="0">
                <a:ln>
                  <a:noFill/>
                </a:ln>
                <a:solidFill>
                  <a:srgbClr val="212121"/>
                </a:solidFill>
                <a:effectLst/>
                <a:uLnTx/>
                <a:uFillTx/>
                <a:latin typeface="Calibri"/>
                <a:cs typeface="Calibri"/>
              </a:rPr>
              <a:t>Open 	</a:t>
            </a:r>
            <a:r>
              <a:rPr kumimoji="0" sz="1700" b="0" i="1" u="none" strike="noStrike" kern="0" cap="none" spc="0" normalizeH="0" baseline="0" noProof="0" dirty="0">
                <a:ln>
                  <a:noFill/>
                </a:ln>
                <a:solidFill>
                  <a:srgbClr val="212121"/>
                </a:solidFill>
                <a:effectLst/>
                <a:uLnTx/>
                <a:uFillTx/>
                <a:latin typeface="Calibri"/>
                <a:cs typeface="Calibri"/>
              </a:rPr>
              <a:t>forum</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infectious</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diseases</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(Vol.</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3,</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ofw072).</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Oxford</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University</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Press.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https://academic.oup.com/ofid/article/3/2/ofw072/2399348?login=false</a:t>
            </a:r>
            <a:endParaRPr kumimoji="0" sz="17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120" y="5820155"/>
            <a:ext cx="7277100" cy="1038225"/>
          </a:xfrm>
          <a:custGeom>
            <a:avLst/>
            <a:gdLst/>
            <a:ahLst/>
            <a:cxnLst/>
            <a:rect l="l" t="t" r="r" b="b"/>
            <a:pathLst>
              <a:path w="7277100" h="1038225">
                <a:moveTo>
                  <a:pt x="7277100" y="0"/>
                </a:moveTo>
                <a:lnTo>
                  <a:pt x="0" y="0"/>
                </a:lnTo>
                <a:lnTo>
                  <a:pt x="0" y="1037844"/>
                </a:lnTo>
                <a:lnTo>
                  <a:pt x="7277100" y="1037844"/>
                </a:lnTo>
                <a:lnTo>
                  <a:pt x="72771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2196683" y="-59944"/>
            <a:ext cx="3691890" cy="635000"/>
          </a:xfrm>
          <a:prstGeom prst="rect">
            <a:avLst/>
          </a:prstGeom>
        </p:spPr>
        <p:txBody>
          <a:bodyPr vert="horz" wrap="square" lIns="0" tIns="12065" rIns="0" bIns="0" rtlCol="0">
            <a:spAutoFit/>
          </a:bodyPr>
          <a:lstStyle/>
          <a:p>
            <a:pPr marL="12700">
              <a:lnSpc>
                <a:spcPct val="100000"/>
              </a:lnSpc>
              <a:spcBef>
                <a:spcPts val="95"/>
              </a:spcBef>
            </a:pPr>
            <a:r>
              <a:rPr spc="-30" dirty="0"/>
              <a:t>References</a:t>
            </a:r>
            <a:r>
              <a:rPr spc="-155" dirty="0"/>
              <a:t> </a:t>
            </a:r>
            <a:r>
              <a:rPr spc="-10" dirty="0"/>
              <a:t>cont’d</a:t>
            </a:r>
          </a:p>
        </p:txBody>
      </p:sp>
      <p:sp>
        <p:nvSpPr>
          <p:cNvPr id="4" name="object 4"/>
          <p:cNvSpPr txBox="1"/>
          <p:nvPr/>
        </p:nvSpPr>
        <p:spPr>
          <a:xfrm>
            <a:off x="1654660" y="1061911"/>
            <a:ext cx="10419080" cy="4989830"/>
          </a:xfrm>
          <a:prstGeom prst="rect">
            <a:avLst/>
          </a:prstGeom>
        </p:spPr>
        <p:txBody>
          <a:bodyPr vert="horz" wrap="square" lIns="0" tIns="41910" rIns="0" bIns="0" rtlCol="0">
            <a:spAutoFit/>
          </a:bodyPr>
          <a:lstStyle/>
          <a:p>
            <a:pPr marL="353060" marR="69215" lvl="0" indent="-340995" defTabSz="914400" eaLnBrk="1" fontAlgn="auto" latinLnBrk="0" hangingPunct="1">
              <a:lnSpc>
                <a:spcPts val="1839"/>
              </a:lnSpc>
              <a:spcBef>
                <a:spcPts val="330"/>
              </a:spcBef>
              <a:spcAft>
                <a:spcPts val="0"/>
              </a:spcAft>
              <a:buClrTx/>
              <a:buSzTx/>
              <a:buFontTx/>
              <a:buAutoNum type="arabicPeriod" startAt="16"/>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Zhang,</a:t>
            </a:r>
            <a:r>
              <a:rPr kumimoji="0" sz="1700" b="0" i="0" u="none" strike="noStrike" kern="0" cap="none" spc="-7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Cao,</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Marsh,</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5" normalizeH="0" baseline="0" noProof="0" dirty="0">
                <a:ln>
                  <a:noFill/>
                </a:ln>
                <a:solidFill>
                  <a:srgbClr val="212121"/>
                </a:solidFill>
                <a:effectLst/>
                <a:uLnTx/>
                <a:uFillTx/>
                <a:latin typeface="Calibri"/>
                <a:cs typeface="Calibri"/>
              </a:rPr>
              <a:t>Ray-</a:t>
            </a:r>
            <a:r>
              <a:rPr kumimoji="0" sz="1700" b="0" i="0" u="none" strike="noStrike" kern="0" cap="none" spc="0" normalizeH="0" baseline="0" noProof="0" dirty="0">
                <a:ln>
                  <a:noFill/>
                </a:ln>
                <a:solidFill>
                  <a:srgbClr val="212121"/>
                </a:solidFill>
                <a:effectLst/>
                <a:uLnTx/>
                <a:uFillTx/>
                <a:latin typeface="Calibri"/>
                <a:cs typeface="Calibri"/>
              </a:rPr>
              <a:t>Barruel,</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G.,</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Flynn,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Larsen,</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Rickard,</a:t>
            </a:r>
            <a:r>
              <a:rPr kumimoji="0" sz="1700" b="0" i="0" u="none" strike="noStrike" kern="0" cap="none" spc="-6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(2016).</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Infection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risks</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associated 	</a:t>
            </a:r>
            <a:r>
              <a:rPr kumimoji="0" sz="1700" b="0" i="0" u="none" strike="noStrike" kern="0" cap="none" spc="0" normalizeH="0" baseline="0" noProof="0" dirty="0">
                <a:ln>
                  <a:noFill/>
                </a:ln>
                <a:solidFill>
                  <a:srgbClr val="212121"/>
                </a:solidFill>
                <a:effectLst/>
                <a:uLnTx/>
                <a:uFillTx/>
                <a:latin typeface="Calibri"/>
                <a:cs typeface="Calibri"/>
              </a:rPr>
              <a:t>with</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peripheral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vascular</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catheters.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Journal</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of</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infection</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prevention</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17</a:t>
            </a:r>
            <a:r>
              <a:rPr kumimoji="0" sz="1700" b="0" i="0" u="none" strike="noStrike" kern="0" cap="none" spc="0" normalizeH="0" baseline="0" noProof="0" dirty="0">
                <a:ln>
                  <a:noFill/>
                </a:ln>
                <a:solidFill>
                  <a:srgbClr val="212121"/>
                </a:solidFill>
                <a:effectLst/>
                <a:uLnTx/>
                <a:uFillTx/>
                <a:latin typeface="Calibri"/>
                <a:cs typeface="Calibri"/>
              </a:rPr>
              <a:t>(5),</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207-</a:t>
            </a:r>
            <a:r>
              <a:rPr kumimoji="0" sz="1700" b="0" i="0" u="none" strike="noStrike" kern="0" cap="none" spc="0" normalizeH="0" baseline="0" noProof="0" dirty="0">
                <a:ln>
                  <a:noFill/>
                </a:ln>
                <a:solidFill>
                  <a:srgbClr val="212121"/>
                </a:solidFill>
                <a:effectLst/>
                <a:uLnTx/>
                <a:uFillTx/>
                <a:latin typeface="Calibri"/>
                <a:cs typeface="Calibri"/>
              </a:rPr>
              <a:t>213.</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https://journals.sagepub.com/doi/abs/10.1177/1757177416655472</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060" marR="799465" lvl="0" indent="-340995" defTabSz="914400" eaLnBrk="1" fontAlgn="auto" latinLnBrk="0" hangingPunct="1">
              <a:lnSpc>
                <a:spcPts val="1839"/>
              </a:lnSpc>
              <a:spcBef>
                <a:spcPts val="985"/>
              </a:spcBef>
              <a:spcAft>
                <a:spcPts val="0"/>
              </a:spcAft>
              <a:buClrTx/>
              <a:buSzTx/>
              <a:buFontTx/>
              <a:buAutoNum type="arabicPeriod" startAt="16"/>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Mermel,</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 (2017).</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Short-term</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peripheral</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venous</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catheter–related</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bloodstream</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infections:</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 </a:t>
            </a:r>
            <a:r>
              <a:rPr kumimoji="0" sz="1700" b="0" i="0" u="none" strike="noStrike" kern="0" cap="none" spc="-10" normalizeH="0" baseline="0" noProof="0" dirty="0">
                <a:ln>
                  <a:noFill/>
                </a:ln>
                <a:solidFill>
                  <a:srgbClr val="212121"/>
                </a:solidFill>
                <a:effectLst/>
                <a:uLnTx/>
                <a:uFillTx/>
                <a:latin typeface="Calibri"/>
                <a:cs typeface="Calibri"/>
              </a:rPr>
              <a:t>systematic 	</a:t>
            </a:r>
            <a:r>
              <a:rPr kumimoji="0" sz="1700" b="0" i="0" u="none" strike="noStrike" kern="0" cap="none" spc="-20" normalizeH="0" baseline="0" noProof="0" dirty="0">
                <a:ln>
                  <a:noFill/>
                </a:ln>
                <a:solidFill>
                  <a:srgbClr val="212121"/>
                </a:solidFill>
                <a:effectLst/>
                <a:uLnTx/>
                <a:uFillTx/>
                <a:latin typeface="Calibri"/>
                <a:cs typeface="Calibri"/>
              </a:rPr>
              <a:t>review.</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Clinical</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Infectious</a:t>
            </a:r>
            <a:r>
              <a:rPr kumimoji="0" sz="1700" b="0" i="1" u="none" strike="noStrike" kern="0" cap="none" spc="-3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Diseases</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65</a:t>
            </a:r>
            <a:r>
              <a:rPr kumimoji="0" sz="1700" b="0" i="0" u="none" strike="noStrike" kern="0" cap="none" spc="0" normalizeH="0" baseline="0" noProof="0" dirty="0">
                <a:ln>
                  <a:noFill/>
                </a:ln>
                <a:solidFill>
                  <a:srgbClr val="212121"/>
                </a:solidFill>
                <a:effectLst/>
                <a:uLnTx/>
                <a:uFillTx/>
                <a:latin typeface="Calibri"/>
                <a:cs typeface="Calibri"/>
              </a:rPr>
              <a:t>(10),</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1757-</a:t>
            </a:r>
            <a:r>
              <a:rPr kumimoji="0" sz="1700" b="0" i="0" u="none" strike="noStrike" kern="0" cap="none" spc="0" normalizeH="0" baseline="0" noProof="0" dirty="0">
                <a:ln>
                  <a:noFill/>
                </a:ln>
                <a:solidFill>
                  <a:srgbClr val="212121"/>
                </a:solidFill>
                <a:effectLst/>
                <a:uLnTx/>
                <a:uFillTx/>
                <a:latin typeface="Calibri"/>
                <a:cs typeface="Calibri"/>
              </a:rPr>
              <a:t>1762.</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https://academic.oup.com/cid/article/65/10/1757/4079720</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060" marR="12700" lvl="0" indent="-340995" defTabSz="914400" eaLnBrk="1" fontAlgn="auto" latinLnBrk="0" hangingPunct="1">
              <a:lnSpc>
                <a:spcPts val="1839"/>
              </a:lnSpc>
              <a:spcBef>
                <a:spcPts val="985"/>
              </a:spcBef>
              <a:spcAft>
                <a:spcPts val="0"/>
              </a:spcAft>
              <a:buClrTx/>
              <a:buSzTx/>
              <a:buFontTx/>
              <a:buAutoNum type="arabicPeriod" startAt="16"/>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Guenezan,</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J.,</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Marjanovic,</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Drugeon,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Neill,</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Liuu,</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Roblot,</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45" normalizeH="0" baseline="0" noProof="0" dirty="0">
                <a:ln>
                  <a:noFill/>
                </a:ln>
                <a:solidFill>
                  <a:srgbClr val="212121"/>
                </a:solidFill>
                <a:effectLst/>
                <a:uLnTx/>
                <a:uFillTx/>
                <a:latin typeface="Calibri"/>
                <a:cs typeface="Calibri"/>
              </a:rPr>
              <a:t>F.,</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Mimoz,</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(2021).</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Chlorhexidine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plus 	</a:t>
            </a:r>
            <a:r>
              <a:rPr kumimoji="0" sz="1700" b="0" i="0" u="none" strike="noStrike" kern="0" cap="none" spc="0" normalizeH="0" baseline="0" noProof="0" dirty="0">
                <a:ln>
                  <a:noFill/>
                </a:ln>
                <a:solidFill>
                  <a:srgbClr val="212121"/>
                </a:solidFill>
                <a:effectLst/>
                <a:uLnTx/>
                <a:uFillTx/>
                <a:latin typeface="Calibri"/>
                <a:cs typeface="Calibri"/>
              </a:rPr>
              <a:t>alcohol</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versus</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povidone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iodine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plus</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alcohol,</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combined</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or</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not</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with</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innovative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devices,</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for</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prevention</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short-</a:t>
            </a:r>
            <a:r>
              <a:rPr kumimoji="0" sz="1700" b="0" i="0" u="none" strike="noStrike" kern="0" cap="none" spc="-20" normalizeH="0" baseline="0" noProof="0" dirty="0">
                <a:ln>
                  <a:noFill/>
                </a:ln>
                <a:solidFill>
                  <a:srgbClr val="212121"/>
                </a:solidFill>
                <a:effectLst/>
                <a:uLnTx/>
                <a:uFillTx/>
                <a:latin typeface="Calibri"/>
                <a:cs typeface="Calibri"/>
              </a:rPr>
              <a:t>term 	</a:t>
            </a:r>
            <a:r>
              <a:rPr kumimoji="0" sz="1700" b="0" i="0" u="none" strike="noStrike" kern="0" cap="none" spc="-10" normalizeH="0" baseline="0" noProof="0" dirty="0">
                <a:ln>
                  <a:noFill/>
                </a:ln>
                <a:solidFill>
                  <a:srgbClr val="212121"/>
                </a:solidFill>
                <a:effectLst/>
                <a:uLnTx/>
                <a:uFillTx/>
                <a:latin typeface="Calibri"/>
                <a:cs typeface="Calibri"/>
              </a:rPr>
              <a:t>peripheral</a:t>
            </a:r>
            <a:r>
              <a:rPr kumimoji="0" sz="1700" b="0" i="0" u="none" strike="noStrike" kern="0" cap="none" spc="-6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venous</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catheter</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infection</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and</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failure</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(CLEAN</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3</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study):</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an</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investigator-</a:t>
            </a:r>
            <a:r>
              <a:rPr kumimoji="0" sz="1700" b="0" i="0" u="none" strike="noStrike" kern="0" cap="none" spc="0" normalizeH="0" baseline="0" noProof="0" dirty="0">
                <a:ln>
                  <a:noFill/>
                </a:ln>
                <a:solidFill>
                  <a:srgbClr val="212121"/>
                </a:solidFill>
                <a:effectLst/>
                <a:uLnTx/>
                <a:uFillTx/>
                <a:latin typeface="Calibri"/>
                <a:cs typeface="Calibri"/>
              </a:rPr>
              <a:t>initiated,</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open-</a:t>
            </a:r>
            <a:r>
              <a:rPr kumimoji="0" sz="1700" b="0" i="0" u="none" strike="noStrike" kern="0" cap="none" spc="0" normalizeH="0" baseline="0" noProof="0" dirty="0">
                <a:ln>
                  <a:noFill/>
                </a:ln>
                <a:solidFill>
                  <a:srgbClr val="212121"/>
                </a:solidFill>
                <a:effectLst/>
                <a:uLnTx/>
                <a:uFillTx/>
                <a:latin typeface="Calibri"/>
                <a:cs typeface="Calibri"/>
              </a:rPr>
              <a:t>label,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single</a:t>
            </a:r>
            <a:r>
              <a:rPr kumimoji="0" sz="1700" b="0" i="0" u="none" strike="noStrike" kern="0" cap="none" spc="50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centre,</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randomised-controlled,</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two-by-</a:t>
            </a:r>
            <a:r>
              <a:rPr kumimoji="0" sz="1700" b="0" i="0" u="none" strike="noStrike" kern="0" cap="none" spc="0" normalizeH="0" baseline="0" noProof="0" dirty="0">
                <a:ln>
                  <a:noFill/>
                </a:ln>
                <a:solidFill>
                  <a:srgbClr val="212121"/>
                </a:solidFill>
                <a:effectLst/>
                <a:uLnTx/>
                <a:uFillTx/>
                <a:latin typeface="Calibri"/>
                <a:cs typeface="Calibri"/>
              </a:rPr>
              <a:t>two</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factorial</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trial.</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The</a:t>
            </a:r>
            <a:r>
              <a:rPr kumimoji="0" sz="1700" b="0" i="1"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Lancet</a:t>
            </a:r>
            <a:r>
              <a:rPr kumimoji="0" sz="1700" b="0" i="1"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Infectious</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Diseases</a:t>
            </a:r>
            <a:r>
              <a:rPr kumimoji="0" sz="1700" b="0" i="0" u="none" strike="noStrike" kern="0" cap="none" spc="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21</a:t>
            </a:r>
            <a:r>
              <a:rPr kumimoji="0" sz="1700" b="0" i="0" u="none" strike="noStrike" kern="0" cap="none" spc="0" normalizeH="0" baseline="0" noProof="0" dirty="0">
                <a:ln>
                  <a:noFill/>
                </a:ln>
                <a:solidFill>
                  <a:srgbClr val="212121"/>
                </a:solidFill>
                <a:effectLst/>
                <a:uLnTx/>
                <a:uFillTx/>
                <a:latin typeface="Calibri"/>
                <a:cs typeface="Calibri"/>
              </a:rPr>
              <a:t>(7),</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1038-1048. 	Available</a:t>
            </a:r>
            <a:r>
              <a:rPr kumimoji="0" sz="1700" b="0" i="0" u="none" strike="noStrike" kern="0" cap="none" spc="7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from</a:t>
            </a:r>
            <a:r>
              <a:rPr kumimoji="0" sz="1700" b="0" i="0" u="none" strike="noStrike" kern="0" cap="none" spc="1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https://</a:t>
            </a:r>
            <a:r>
              <a:rPr kumimoji="0" sz="1700" b="0" i="0" u="none" strike="noStrike" kern="0" cap="none" spc="-10" normalizeH="0" baseline="0" noProof="0" dirty="0">
                <a:ln>
                  <a:noFill/>
                </a:ln>
                <a:solidFill>
                  <a:srgbClr val="212121"/>
                </a:solidFill>
                <a:effectLst/>
                <a:uLnTx/>
                <a:uFillTx/>
                <a:latin typeface="Calibri"/>
                <a:cs typeface="Calibri"/>
                <a:hlinkClick r:id="rId2"/>
              </a:rPr>
              <a:t>www.thelancet.com/journals/laninf/article/PIIS1473-3099(20)30738-6/fulltext</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695" marR="5080" lvl="0" indent="-340995" defTabSz="914400" eaLnBrk="1" fontAlgn="auto" latinLnBrk="0" hangingPunct="1">
              <a:lnSpc>
                <a:spcPts val="1839"/>
              </a:lnSpc>
              <a:spcBef>
                <a:spcPts val="985"/>
              </a:spcBef>
              <a:spcAft>
                <a:spcPts val="0"/>
              </a:spcAft>
              <a:buClrTx/>
              <a:buSzTx/>
              <a:buFontTx/>
              <a:buAutoNum type="arabicPeriod" startAt="16"/>
              <a:tabLst>
                <a:tab pos="355600" algn="l"/>
              </a:tabLst>
              <a:defRPr/>
            </a:pPr>
            <a:r>
              <a:rPr kumimoji="0" sz="1700" b="0" i="0" u="none" strike="noStrike" kern="0" cap="none" spc="0" normalizeH="0" baseline="0" noProof="0" dirty="0">
                <a:ln>
                  <a:noFill/>
                </a:ln>
                <a:solidFill>
                  <a:srgbClr val="212121"/>
                </a:solidFill>
                <a:effectLst/>
                <a:uLnTx/>
                <a:uFillTx/>
                <a:latin typeface="Calibri"/>
                <a:cs typeface="Calibri"/>
              </a:rPr>
              <a:t>Gorski,</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Hadaway,</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Hagle,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Broadhurst,</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Clare,</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S.,</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Kleidon,</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45" normalizeH="0" baseline="0" noProof="0" dirty="0">
                <a:ln>
                  <a:noFill/>
                </a:ln>
                <a:solidFill>
                  <a:srgbClr val="212121"/>
                </a:solidFill>
                <a:effectLst/>
                <a:uLnTx/>
                <a:uFillTx/>
                <a:latin typeface="Calibri"/>
                <a:cs typeface="Calibri"/>
              </a:rPr>
              <a:t>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Alexander,</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1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(2021).</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Infusion 	</a:t>
            </a:r>
            <a:r>
              <a:rPr kumimoji="0" sz="1700" b="0" i="0" u="none" strike="noStrike" kern="0" cap="none" spc="0" normalizeH="0" baseline="0" noProof="0" dirty="0">
                <a:ln>
                  <a:noFill/>
                </a:ln>
                <a:solidFill>
                  <a:srgbClr val="212121"/>
                </a:solidFill>
                <a:effectLst/>
                <a:uLnTx/>
                <a:uFillTx/>
                <a:latin typeface="Calibri"/>
                <a:cs typeface="Calibri"/>
              </a:rPr>
              <a:t>therapy</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standards</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of</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practice.</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Journal</a:t>
            </a:r>
            <a:r>
              <a:rPr kumimoji="0" sz="1700" b="0" i="1" u="none" strike="noStrike" kern="0" cap="none" spc="-2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of</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Infusion</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Nursing</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44</a:t>
            </a:r>
            <a:r>
              <a:rPr kumimoji="0" sz="1700" b="0" i="0" u="none" strike="noStrike" kern="0" cap="none" spc="0" normalizeH="0" baseline="0" noProof="0" dirty="0">
                <a:ln>
                  <a:noFill/>
                </a:ln>
                <a:solidFill>
                  <a:srgbClr val="212121"/>
                </a:solidFill>
                <a:effectLst/>
                <a:uLnTx/>
                <a:uFillTx/>
                <a:latin typeface="Calibri"/>
                <a:cs typeface="Calibri"/>
              </a:rPr>
              <a:t>(1S),</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S1-</a:t>
            </a:r>
            <a:r>
              <a:rPr kumimoji="0" sz="1700" b="0" i="0" u="none" strike="noStrike" kern="0" cap="none" spc="0" normalizeH="0" baseline="0" noProof="0" dirty="0">
                <a:ln>
                  <a:noFill/>
                </a:ln>
                <a:solidFill>
                  <a:srgbClr val="212121"/>
                </a:solidFill>
                <a:effectLst/>
                <a:uLnTx/>
                <a:uFillTx/>
                <a:latin typeface="Calibri"/>
                <a:cs typeface="Calibri"/>
              </a:rPr>
              <a:t>S224.</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Available</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20" normalizeH="0" baseline="0" noProof="0" dirty="0">
                <a:ln>
                  <a:noFill/>
                </a:ln>
                <a:solidFill>
                  <a:srgbClr val="212121"/>
                </a:solidFill>
                <a:effectLst/>
                <a:uLnTx/>
                <a:uFillTx/>
                <a:latin typeface="Calibri"/>
                <a:cs typeface="Calibri"/>
              </a:rPr>
              <a:t>from 	</a:t>
            </a:r>
            <a:r>
              <a:rPr kumimoji="0" sz="1700" b="0" i="0" u="none" strike="noStrike" kern="0" cap="none" spc="-10" normalizeH="0" baseline="0" noProof="0" dirty="0">
                <a:ln>
                  <a:noFill/>
                </a:ln>
                <a:solidFill>
                  <a:srgbClr val="212121"/>
                </a:solidFill>
                <a:effectLst/>
                <a:uLnTx/>
                <a:uFillTx/>
                <a:latin typeface="Calibri"/>
                <a:cs typeface="Calibri"/>
              </a:rPr>
              <a:t>https://journals.lww.com/journalofinfusionnursing/Citation/2021/01001/Infusion_Therapy_Standards_of_Practice</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ts val="1800"/>
              </a:lnSpc>
              <a:spcBef>
                <a:spcPts val="0"/>
              </a:spcBef>
              <a:spcAft>
                <a:spcPts val="0"/>
              </a:spcAft>
              <a:buClrTx/>
              <a:buSzTx/>
              <a:buFontTx/>
              <a:buNone/>
              <a:tabLst/>
              <a:defRPr/>
            </a:pPr>
            <a:r>
              <a:rPr kumimoji="0" sz="1700" b="0" i="0" u="none" strike="noStrike" kern="0" cap="none" spc="-10" normalizeH="0" baseline="0" noProof="0" dirty="0">
                <a:ln>
                  <a:noFill/>
                </a:ln>
                <a:solidFill>
                  <a:srgbClr val="212121"/>
                </a:solidFill>
                <a:effectLst/>
                <a:uLnTx/>
                <a:uFillTx/>
                <a:latin typeface="Calibri"/>
                <a:cs typeface="Calibri"/>
              </a:rPr>
              <a:t>,_8th.1.aspx?context=LatestArticles</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353060" marR="86360" lvl="0" indent="-340995" defTabSz="914400" eaLnBrk="1" fontAlgn="auto" latinLnBrk="0" hangingPunct="1">
              <a:lnSpc>
                <a:spcPts val="1839"/>
              </a:lnSpc>
              <a:spcBef>
                <a:spcPts val="1025"/>
              </a:spcBef>
              <a:spcAft>
                <a:spcPts val="0"/>
              </a:spcAft>
              <a:buClrTx/>
              <a:buSzTx/>
              <a:buFontTx/>
              <a:buAutoNum type="arabicPeriod" startAt="20"/>
              <a:tabLst>
                <a:tab pos="354965" algn="l"/>
              </a:tabLst>
              <a:defRPr/>
            </a:pPr>
            <a:r>
              <a:rPr kumimoji="0" sz="1700" b="0" i="0" u="none" strike="noStrike" kern="0" cap="none" spc="0" normalizeH="0" baseline="0" noProof="0" dirty="0">
                <a:ln>
                  <a:noFill/>
                </a:ln>
                <a:solidFill>
                  <a:srgbClr val="212121"/>
                </a:solidFill>
                <a:effectLst/>
                <a:uLnTx/>
                <a:uFillTx/>
                <a:latin typeface="Calibri"/>
                <a:cs typeface="Calibri"/>
              </a:rPr>
              <a:t>Steere,</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Ficara,</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Davis,</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&amp;</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Moureau,</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N.</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(2019).</a:t>
            </a:r>
            <a:r>
              <a:rPr kumimoji="0" sz="1700" b="0" i="0" u="none" strike="noStrike" kern="0" cap="none" spc="-3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Reaching</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one</a:t>
            </a:r>
            <a:r>
              <a:rPr kumimoji="0" sz="1700" b="0" i="0" u="none" strike="noStrike" kern="0" cap="none" spc="-55"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peripheral</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intravenous</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catheter</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(PIVC)</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25" normalizeH="0" baseline="0" noProof="0" dirty="0">
                <a:ln>
                  <a:noFill/>
                </a:ln>
                <a:solidFill>
                  <a:srgbClr val="212121"/>
                </a:solidFill>
                <a:effectLst/>
                <a:uLnTx/>
                <a:uFillTx/>
                <a:latin typeface="Calibri"/>
                <a:cs typeface="Calibri"/>
              </a:rPr>
              <a:t>per 	</a:t>
            </a:r>
            <a:r>
              <a:rPr kumimoji="0" sz="1700" b="0" i="0" u="none" strike="noStrike" kern="0" cap="none" spc="0" normalizeH="0" baseline="0" noProof="0" dirty="0">
                <a:ln>
                  <a:noFill/>
                </a:ln>
                <a:solidFill>
                  <a:srgbClr val="212121"/>
                </a:solidFill>
                <a:effectLst/>
                <a:uLnTx/>
                <a:uFillTx/>
                <a:latin typeface="Calibri"/>
                <a:cs typeface="Calibri"/>
              </a:rPr>
              <a:t>patient</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visit</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with</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lean</a:t>
            </a:r>
            <a:r>
              <a:rPr kumimoji="0" sz="1700" b="0" i="0" u="none" strike="noStrike" kern="0" cap="none" spc="-2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multimodal</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strategy:</a:t>
            </a:r>
            <a:r>
              <a:rPr kumimoji="0" sz="1700" b="0" i="0" u="none" strike="noStrike" kern="0" cap="none" spc="-3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the</a:t>
            </a:r>
            <a:r>
              <a:rPr kumimoji="0" sz="1700" b="0" i="0" u="none" strike="noStrike" kern="0" cap="none" spc="-15"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PIV5Rights™</a:t>
            </a:r>
            <a:r>
              <a:rPr kumimoji="0" sz="1700" b="0" i="0" u="none" strike="noStrike" kern="0" cap="none" spc="-50" normalizeH="0" baseline="0" noProof="0" dirty="0">
                <a:ln>
                  <a:noFill/>
                </a:ln>
                <a:solidFill>
                  <a:srgbClr val="212121"/>
                </a:solidFill>
                <a:effectLst/>
                <a:uLnTx/>
                <a:uFillTx/>
                <a:latin typeface="Calibri"/>
                <a:cs typeface="Calibri"/>
              </a:rPr>
              <a:t> </a:t>
            </a:r>
            <a:r>
              <a:rPr kumimoji="0" sz="1700" b="0" i="0" u="none" strike="noStrike" kern="0" cap="none" spc="0" normalizeH="0" baseline="0" noProof="0" dirty="0">
                <a:ln>
                  <a:noFill/>
                </a:ln>
                <a:solidFill>
                  <a:srgbClr val="212121"/>
                </a:solidFill>
                <a:effectLst/>
                <a:uLnTx/>
                <a:uFillTx/>
                <a:latin typeface="Calibri"/>
                <a:cs typeface="Calibri"/>
              </a:rPr>
              <a:t>bundle.</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Journal</a:t>
            </a:r>
            <a:r>
              <a:rPr kumimoji="0" sz="1700" b="0" i="1" u="none" strike="noStrike" kern="0" cap="none" spc="-1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of</a:t>
            </a:r>
            <a:r>
              <a:rPr kumimoji="0" sz="1700" b="0" i="1" u="none" strike="noStrike" kern="0" cap="none" spc="-3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the</a:t>
            </a:r>
            <a:r>
              <a:rPr kumimoji="0" sz="1700" b="0" i="1" u="none" strike="noStrike" kern="0" cap="none" spc="-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Association</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for</a:t>
            </a:r>
            <a:r>
              <a:rPr kumimoji="0" sz="1700" b="0" i="1" u="none" strike="noStrike" kern="0" cap="none" spc="10" normalizeH="0" baseline="0" noProof="0" dirty="0">
                <a:ln>
                  <a:noFill/>
                </a:ln>
                <a:solidFill>
                  <a:srgbClr val="212121"/>
                </a:solidFill>
                <a:effectLst/>
                <a:uLnTx/>
                <a:uFillTx/>
                <a:latin typeface="Calibri"/>
                <a:cs typeface="Calibri"/>
              </a:rPr>
              <a:t> </a:t>
            </a:r>
            <a:r>
              <a:rPr kumimoji="0" sz="1700" b="0" i="1" u="none" strike="noStrike" kern="0" cap="none" spc="-10" normalizeH="0" baseline="0" noProof="0" dirty="0">
                <a:ln>
                  <a:noFill/>
                </a:ln>
                <a:solidFill>
                  <a:srgbClr val="212121"/>
                </a:solidFill>
                <a:effectLst/>
                <a:uLnTx/>
                <a:uFillTx/>
                <a:latin typeface="Calibri"/>
                <a:cs typeface="Calibri"/>
              </a:rPr>
              <a:t>Vascular</a:t>
            </a:r>
            <a:r>
              <a:rPr kumimoji="0" sz="1700" b="0" i="1" u="none" strike="noStrike" kern="0" cap="none" spc="500"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Access</a:t>
            </a:r>
            <a:r>
              <a:rPr kumimoji="0" sz="1700" b="0" i="0" u="none" strike="noStrike" kern="0" cap="none" spc="0" normalizeH="0" baseline="0" noProof="0" dirty="0">
                <a:ln>
                  <a:noFill/>
                </a:ln>
                <a:solidFill>
                  <a:srgbClr val="212121"/>
                </a:solidFill>
                <a:effectLst/>
                <a:uLnTx/>
                <a:uFillTx/>
                <a:latin typeface="Calibri"/>
                <a:cs typeface="Calibri"/>
              </a:rPr>
              <a:t>,</a:t>
            </a:r>
            <a:r>
              <a:rPr kumimoji="0" sz="1700" b="0" i="0" u="none" strike="noStrike" kern="0" cap="none" spc="45" normalizeH="0" baseline="0" noProof="0" dirty="0">
                <a:ln>
                  <a:noFill/>
                </a:ln>
                <a:solidFill>
                  <a:srgbClr val="212121"/>
                </a:solidFill>
                <a:effectLst/>
                <a:uLnTx/>
                <a:uFillTx/>
                <a:latin typeface="Calibri"/>
                <a:cs typeface="Calibri"/>
              </a:rPr>
              <a:t> </a:t>
            </a:r>
            <a:r>
              <a:rPr kumimoji="0" sz="1700" b="0" i="1" u="none" strike="noStrike" kern="0" cap="none" spc="0" normalizeH="0" baseline="0" noProof="0" dirty="0">
                <a:ln>
                  <a:noFill/>
                </a:ln>
                <a:solidFill>
                  <a:srgbClr val="212121"/>
                </a:solidFill>
                <a:effectLst/>
                <a:uLnTx/>
                <a:uFillTx/>
                <a:latin typeface="Calibri"/>
                <a:cs typeface="Calibri"/>
              </a:rPr>
              <a:t>24</a:t>
            </a:r>
            <a:r>
              <a:rPr kumimoji="0" sz="1700" b="0" i="0" u="none" strike="noStrike" kern="0" cap="none" spc="0" normalizeH="0" baseline="0" noProof="0" dirty="0">
                <a:ln>
                  <a:noFill/>
                </a:ln>
                <a:solidFill>
                  <a:srgbClr val="212121"/>
                </a:solidFill>
                <a:effectLst/>
                <a:uLnTx/>
                <a:uFillTx/>
                <a:latin typeface="Calibri"/>
                <a:cs typeface="Calibri"/>
              </a:rPr>
              <a:t>(3),</a:t>
            </a:r>
            <a:r>
              <a:rPr kumimoji="0" sz="1700" b="0" i="0" u="none" strike="noStrike" kern="0" cap="none" spc="2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31-</a:t>
            </a:r>
            <a:r>
              <a:rPr kumimoji="0" sz="1700" b="0" i="0" u="none" strike="noStrike" kern="0" cap="none" spc="0" normalizeH="0" baseline="0" noProof="0" dirty="0">
                <a:ln>
                  <a:noFill/>
                </a:ln>
                <a:solidFill>
                  <a:srgbClr val="212121"/>
                </a:solidFill>
                <a:effectLst/>
                <a:uLnTx/>
                <a:uFillTx/>
                <a:latin typeface="Calibri"/>
                <a:cs typeface="Calibri"/>
              </a:rPr>
              <a:t>43.</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Available</a:t>
            </a:r>
            <a:r>
              <a:rPr kumimoji="0" sz="1700" b="0" i="0" u="none" strike="noStrike" kern="0" cap="none" spc="0" normalizeH="0" baseline="0" noProof="0" dirty="0">
                <a:ln>
                  <a:noFill/>
                </a:ln>
                <a:solidFill>
                  <a:srgbClr val="212121"/>
                </a:solidFill>
                <a:effectLst/>
                <a:uLnTx/>
                <a:uFillTx/>
                <a:latin typeface="Calibri"/>
                <a:cs typeface="Calibri"/>
              </a:rPr>
              <a:t> from</a:t>
            </a:r>
            <a:r>
              <a:rPr kumimoji="0" sz="1700" b="0" i="0" u="none" strike="noStrike" kern="0" cap="none" spc="40" normalizeH="0" baseline="0" noProof="0" dirty="0">
                <a:ln>
                  <a:noFill/>
                </a:ln>
                <a:solidFill>
                  <a:srgbClr val="212121"/>
                </a:solidFill>
                <a:effectLst/>
                <a:uLnTx/>
                <a:uFillTx/>
                <a:latin typeface="Calibri"/>
                <a:cs typeface="Calibri"/>
              </a:rPr>
              <a:t> </a:t>
            </a:r>
            <a:r>
              <a:rPr kumimoji="0" sz="1700" b="0" i="0" u="none" strike="noStrike" kern="0" cap="none" spc="-10" normalizeH="0" baseline="0" noProof="0" dirty="0">
                <a:ln>
                  <a:noFill/>
                </a:ln>
                <a:solidFill>
                  <a:srgbClr val="212121"/>
                </a:solidFill>
                <a:effectLst/>
                <a:uLnTx/>
                <a:uFillTx/>
                <a:latin typeface="Calibri"/>
                <a:cs typeface="Calibri"/>
              </a:rPr>
              <a:t>https://meridian.allenpress.com/java/article/24/3/31/436378/Reaching-</a:t>
            </a:r>
            <a:r>
              <a:rPr kumimoji="0" sz="1700" b="0" i="0" u="none" strike="noStrike" kern="0" cap="none" spc="-20" normalizeH="0" baseline="0" noProof="0" dirty="0">
                <a:ln>
                  <a:noFill/>
                </a:ln>
                <a:solidFill>
                  <a:srgbClr val="212121"/>
                </a:solidFill>
                <a:effectLst/>
                <a:uLnTx/>
                <a:uFillTx/>
                <a:latin typeface="Calibri"/>
                <a:cs typeface="Calibri"/>
              </a:rPr>
              <a:t>One- 	Peripheral-Intravenous-</a:t>
            </a:r>
            <a:r>
              <a:rPr kumimoji="0" sz="1700" b="0" i="0" u="none" strike="noStrike" kern="0" cap="none" spc="-10" normalizeH="0" baseline="0" noProof="0" dirty="0">
                <a:ln>
                  <a:noFill/>
                </a:ln>
                <a:solidFill>
                  <a:srgbClr val="212121"/>
                </a:solidFill>
                <a:effectLst/>
                <a:uLnTx/>
                <a:uFillTx/>
                <a:latin typeface="Calibri"/>
                <a:cs typeface="Calibri"/>
              </a:rPr>
              <a:t>Catheter-</a:t>
            </a:r>
            <a:r>
              <a:rPr kumimoji="0" sz="1700" b="0" i="0" u="none" strike="noStrike" kern="0" cap="none" spc="-20" normalizeH="0" baseline="0" noProof="0" dirty="0">
                <a:ln>
                  <a:noFill/>
                </a:ln>
                <a:solidFill>
                  <a:srgbClr val="212121"/>
                </a:solidFill>
                <a:effectLst/>
                <a:uLnTx/>
                <a:uFillTx/>
                <a:latin typeface="Calibri"/>
                <a:cs typeface="Calibri"/>
              </a:rPr>
              <a:t>PIVC</a:t>
            </a:r>
            <a:endParaRPr kumimoji="0" sz="17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DA1F7C9-815D-2B68-AE58-C8B92A061EEE}"/>
              </a:ext>
            </a:extLst>
          </p:cNvPr>
          <p:cNvSpPr txBox="1"/>
          <p:nvPr/>
        </p:nvSpPr>
        <p:spPr>
          <a:xfrm>
            <a:off x="1955800" y="393700"/>
            <a:ext cx="9893300" cy="6337300"/>
          </a:xfrm>
          <a:prstGeom prst="rect">
            <a:avLst/>
          </a:prstGeom>
          <a:solidFill>
            <a:schemeClr val="bg1"/>
          </a:solidFill>
        </p:spPr>
        <p:txBody>
          <a:bodyPr wrap="square" rtlCol="0">
            <a:spAutoFit/>
          </a:bodyPr>
          <a:lstStyle/>
          <a:p>
            <a:endParaRPr lang="en-CA" dirty="0"/>
          </a:p>
        </p:txBody>
      </p:sp>
      <p:pic>
        <p:nvPicPr>
          <p:cNvPr id="12" name="Content Placeholder 2">
            <a:extLst>
              <a:ext uri="{FF2B5EF4-FFF2-40B4-BE49-F238E27FC236}">
                <a16:creationId xmlns:a16="http://schemas.microsoft.com/office/drawing/2014/main" xmlns="" id="{24FB965D-352D-544B-A98E-B41DE12B4517}"/>
              </a:ext>
            </a:extLst>
          </p:cNvPr>
          <p:cNvPicPr>
            <a:picLocks noChangeAspect="1"/>
          </p:cNvPicPr>
          <p:nvPr/>
        </p:nvPicPr>
        <p:blipFill>
          <a:blip r:embed="rId3"/>
          <a:stretch>
            <a:fillRect/>
          </a:stretch>
        </p:blipFill>
        <p:spPr>
          <a:xfrm>
            <a:off x="4979988" y="1082675"/>
            <a:ext cx="2943225" cy="4286250"/>
          </a:xfrm>
          <a:prstGeom prst="rect">
            <a:avLst/>
          </a:prstGeom>
        </p:spPr>
      </p:pic>
    </p:spTree>
    <p:extLst>
      <p:ext uri="{BB962C8B-B14F-4D97-AF65-F5344CB8AC3E}">
        <p14:creationId xmlns:p14="http://schemas.microsoft.com/office/powerpoint/2010/main" val="3153477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DA1F7C9-815D-2B68-AE58-C8B92A061EEE}"/>
              </a:ext>
            </a:extLst>
          </p:cNvPr>
          <p:cNvSpPr txBox="1"/>
          <p:nvPr/>
        </p:nvSpPr>
        <p:spPr>
          <a:xfrm>
            <a:off x="1955800" y="393700"/>
            <a:ext cx="9893300" cy="6337300"/>
          </a:xfrm>
          <a:prstGeom prst="rect">
            <a:avLst/>
          </a:prstGeom>
          <a:solidFill>
            <a:schemeClr val="bg1"/>
          </a:solidFill>
        </p:spPr>
        <p:txBody>
          <a:bodyPr wrap="square" rtlCol="0">
            <a:spAutoFit/>
          </a:bodyPr>
          <a:lstStyle/>
          <a:p>
            <a:endParaRPr lang="en-CA" dirty="0"/>
          </a:p>
        </p:txBody>
      </p:sp>
      <p:sp>
        <p:nvSpPr>
          <p:cNvPr id="2" name="TextBox 1">
            <a:extLst>
              <a:ext uri="{FF2B5EF4-FFF2-40B4-BE49-F238E27FC236}">
                <a16:creationId xmlns:a16="http://schemas.microsoft.com/office/drawing/2014/main" xmlns="" id="{6AB29C78-13F3-53DE-69F8-FBE16CC4C3F1}"/>
              </a:ext>
            </a:extLst>
          </p:cNvPr>
          <p:cNvSpPr txBox="1"/>
          <p:nvPr/>
        </p:nvSpPr>
        <p:spPr>
          <a:xfrm>
            <a:off x="1510631" y="1161693"/>
            <a:ext cx="10508916" cy="5632311"/>
          </a:xfrm>
          <a:prstGeom prst="rect">
            <a:avLst/>
          </a:prstGeom>
          <a:noFill/>
        </p:spPr>
        <p:txBody>
          <a:bodyPr wrap="square" rtlCol="0">
            <a:spAutoFit/>
          </a:bodyPr>
          <a:lstStyle/>
          <a:p>
            <a:pPr algn="l"/>
            <a:r>
              <a:rPr lang="en-CA" sz="2000" b="0" i="0" u="none" strike="noStrike" baseline="0" dirty="0"/>
              <a:t>Perform </a:t>
            </a:r>
            <a:r>
              <a:rPr lang="en-CA" sz="2000" b="1" i="0" u="none" strike="noStrike" baseline="0" dirty="0"/>
              <a:t>risk-benefit analysis </a:t>
            </a:r>
            <a:r>
              <a:rPr lang="en-CA" sz="2000" b="0" i="0" u="none" strike="noStrike" baseline="0" dirty="0"/>
              <a:t>before routinely using VAD for blood sampling. Consider use of VAD for:</a:t>
            </a:r>
          </a:p>
          <a:p>
            <a:pPr marL="914400" lvl="1" indent="-457200">
              <a:buFont typeface="+mj-lt"/>
              <a:buAutoNum type="alphaLcPeriod"/>
            </a:pPr>
            <a:r>
              <a:rPr lang="en-CA" sz="2000" b="0" i="0" u="none" strike="noStrike" baseline="0" dirty="0"/>
              <a:t>Pediatric patient</a:t>
            </a:r>
          </a:p>
          <a:p>
            <a:pPr marL="914400" lvl="1" indent="-457200">
              <a:buFont typeface="+mj-lt"/>
              <a:buAutoNum type="alphaLcPeriod"/>
            </a:pPr>
            <a:r>
              <a:rPr lang="en-CA" sz="2000" b="0" i="0" u="none" strike="noStrike" baseline="0" dirty="0"/>
              <a:t>Adult with challenging access</a:t>
            </a:r>
          </a:p>
          <a:p>
            <a:pPr marL="914400" lvl="1" indent="-457200">
              <a:buFont typeface="+mj-lt"/>
              <a:buAutoNum type="alphaLcPeriod"/>
            </a:pPr>
            <a:r>
              <a:rPr lang="en-CA" sz="2000" b="0" i="0" u="none" strike="noStrike" baseline="0" dirty="0"/>
              <a:t>Patient with bleeding disorder</a:t>
            </a:r>
          </a:p>
          <a:p>
            <a:pPr marL="914400" lvl="1" indent="-457200">
              <a:buFont typeface="+mj-lt"/>
              <a:buAutoNum type="alphaLcPeriod"/>
            </a:pPr>
            <a:r>
              <a:rPr lang="en-CA" sz="2000" b="0" i="0" u="none" strike="noStrike" baseline="0" dirty="0"/>
              <a:t>Obtaining frequent blood tests</a:t>
            </a:r>
          </a:p>
          <a:p>
            <a:pPr marL="914400" lvl="1" indent="-457200">
              <a:buFont typeface="+mj-lt"/>
              <a:buAutoNum type="alphaLcPeriod"/>
            </a:pPr>
            <a:r>
              <a:rPr lang="en-CA" sz="2000" b="0" i="0" u="none" strike="noStrike" baseline="0" dirty="0"/>
              <a:t>Patient with anxiety and fear of blood draws</a:t>
            </a:r>
          </a:p>
          <a:p>
            <a:pPr algn="l"/>
            <a:r>
              <a:rPr lang="en-CA" sz="2000" b="0" i="0" u="none" strike="noStrike" baseline="0" dirty="0"/>
              <a:t>Use direct VAD </a:t>
            </a:r>
            <a:r>
              <a:rPr lang="en-CA" sz="2000" b="0" i="0" u="none" strike="noStrike" baseline="0" dirty="0" err="1"/>
              <a:t>luer</a:t>
            </a:r>
            <a:r>
              <a:rPr lang="en-CA" sz="2000" b="0" i="0" u="none" strike="noStrike" baseline="0" dirty="0"/>
              <a:t> lock or syringe transfer device for blood sampling. Do not use needle to transfer blood into tube. </a:t>
            </a:r>
          </a:p>
          <a:p>
            <a:pPr algn="l"/>
            <a:r>
              <a:rPr lang="en-CA" sz="2000" b="0" i="0" u="none" strike="noStrike" baseline="0" dirty="0"/>
              <a:t>Do not apply pressure to plunger when using syringe transfer method (to avoid hemolysis). </a:t>
            </a:r>
            <a:r>
              <a:rPr lang="en-CA" sz="2000" b="1" i="0" u="none" strike="noStrike" baseline="0" dirty="0"/>
              <a:t>Maintain closed system </a:t>
            </a:r>
            <a:r>
              <a:rPr lang="en-CA" sz="2000" b="0" i="0" u="none" strike="noStrike" baseline="0" dirty="0"/>
              <a:t>by blood sampling through needle-free connector (exception: see Blood Cultures). </a:t>
            </a:r>
          </a:p>
          <a:p>
            <a:pPr algn="l"/>
            <a:r>
              <a:rPr lang="en-CA" sz="2000" b="0" i="0" u="none" strike="noStrike" baseline="0" dirty="0"/>
              <a:t>Do not draw blood sample from: </a:t>
            </a:r>
          </a:p>
          <a:p>
            <a:pPr marL="457200" indent="-457200" algn="l">
              <a:buFont typeface="+mj-lt"/>
              <a:buAutoNum type="alphaLcPeriod"/>
            </a:pPr>
            <a:r>
              <a:rPr lang="en-CA" sz="2000" b="0" i="0" u="none" strike="noStrike" baseline="0" dirty="0"/>
              <a:t>Access port on administration set (to avoid cross-contamination from solution and/or medication)</a:t>
            </a:r>
          </a:p>
          <a:p>
            <a:pPr marL="457200" indent="-457200" algn="l">
              <a:buFont typeface="+mj-lt"/>
              <a:buAutoNum type="alphaLcPeriod"/>
            </a:pPr>
            <a:r>
              <a:rPr lang="en-CA" sz="2000" b="0" i="0" u="none" strike="noStrike" baseline="0" dirty="0"/>
              <a:t>Lumen with continuous infusion that cannot be interrupted (e.g., critical medication, narcotic, inotrope).</a:t>
            </a:r>
          </a:p>
          <a:p>
            <a:pPr algn="l"/>
            <a:endParaRPr lang="en-CA" sz="2000" dirty="0"/>
          </a:p>
        </p:txBody>
      </p:sp>
      <p:sp>
        <p:nvSpPr>
          <p:cNvPr id="3" name="TextBox 2">
            <a:extLst>
              <a:ext uri="{FF2B5EF4-FFF2-40B4-BE49-F238E27FC236}">
                <a16:creationId xmlns:a16="http://schemas.microsoft.com/office/drawing/2014/main" xmlns="" id="{E09C2BB9-6FBE-072F-B522-23D24CF791C3}"/>
              </a:ext>
            </a:extLst>
          </p:cNvPr>
          <p:cNvSpPr txBox="1"/>
          <p:nvPr/>
        </p:nvSpPr>
        <p:spPr>
          <a:xfrm>
            <a:off x="2610853" y="269136"/>
            <a:ext cx="8241631" cy="707886"/>
          </a:xfrm>
          <a:prstGeom prst="rect">
            <a:avLst/>
          </a:prstGeom>
          <a:noFill/>
        </p:spPr>
        <p:txBody>
          <a:bodyPr wrap="square" rtlCol="0">
            <a:spAutoFit/>
          </a:bodyPr>
          <a:lstStyle/>
          <a:p>
            <a:r>
              <a:rPr lang="en-US" sz="4000" dirty="0">
                <a:solidFill>
                  <a:srgbClr val="C00000"/>
                </a:solidFill>
              </a:rPr>
              <a:t>Blood Sampling from VAD - CVAA 2019</a:t>
            </a:r>
            <a:endParaRPr lang="en-CA" sz="4000" dirty="0">
              <a:solidFill>
                <a:srgbClr val="C00000"/>
              </a:solidFill>
            </a:endParaRPr>
          </a:p>
        </p:txBody>
      </p:sp>
    </p:spTree>
    <p:extLst>
      <p:ext uri="{BB962C8B-B14F-4D97-AF65-F5344CB8AC3E}">
        <p14:creationId xmlns:p14="http://schemas.microsoft.com/office/powerpoint/2010/main" val="2454161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DA1F7C9-815D-2B68-AE58-C8B92A061EEE}"/>
              </a:ext>
            </a:extLst>
          </p:cNvPr>
          <p:cNvSpPr txBox="1"/>
          <p:nvPr/>
        </p:nvSpPr>
        <p:spPr>
          <a:xfrm>
            <a:off x="1902638" y="383067"/>
            <a:ext cx="9893300" cy="6337300"/>
          </a:xfrm>
          <a:prstGeom prst="rect">
            <a:avLst/>
          </a:prstGeom>
          <a:solidFill>
            <a:schemeClr val="bg1"/>
          </a:solidFill>
        </p:spPr>
        <p:txBody>
          <a:bodyPr wrap="square" rtlCol="0">
            <a:spAutoFit/>
          </a:bodyPr>
          <a:lstStyle/>
          <a:p>
            <a:endParaRPr lang="en-CA" dirty="0"/>
          </a:p>
        </p:txBody>
      </p:sp>
      <p:sp>
        <p:nvSpPr>
          <p:cNvPr id="2" name="TextBox 1">
            <a:extLst>
              <a:ext uri="{FF2B5EF4-FFF2-40B4-BE49-F238E27FC236}">
                <a16:creationId xmlns:a16="http://schemas.microsoft.com/office/drawing/2014/main" xmlns="" id="{6AB29C78-13F3-53DE-69F8-FBE16CC4C3F1}"/>
              </a:ext>
            </a:extLst>
          </p:cNvPr>
          <p:cNvSpPr txBox="1"/>
          <p:nvPr/>
        </p:nvSpPr>
        <p:spPr>
          <a:xfrm>
            <a:off x="1683084" y="1035278"/>
            <a:ext cx="10508916" cy="5262979"/>
          </a:xfrm>
          <a:prstGeom prst="rect">
            <a:avLst/>
          </a:prstGeom>
          <a:noFill/>
        </p:spPr>
        <p:txBody>
          <a:bodyPr wrap="square" rtlCol="0">
            <a:spAutoFit/>
          </a:bodyPr>
          <a:lstStyle/>
          <a:p>
            <a:pPr marL="342900" indent="-342900">
              <a:buFont typeface="Arial" panose="020B0604020202020204" pitchFamily="34" charset="0"/>
              <a:buChar char="•"/>
            </a:pPr>
            <a:r>
              <a:rPr lang="en-CA" sz="2400" b="0" i="0" u="none" strike="noStrike" baseline="0" dirty="0"/>
              <a:t>Use of IV therapy in Personal Service Settings by non-regulated health providers</a:t>
            </a:r>
          </a:p>
          <a:p>
            <a:pPr marL="800100" lvl="1" indent="-342900">
              <a:buFont typeface="Arial" panose="020B0604020202020204" pitchFamily="34" charset="0"/>
              <a:buChar char="•"/>
            </a:pPr>
            <a:r>
              <a:rPr lang="en-CA" sz="2400" dirty="0"/>
              <a:t>Regulated Act</a:t>
            </a:r>
          </a:p>
          <a:p>
            <a:pPr marL="800100" lvl="1" indent="-342900">
              <a:buFont typeface="Arial" panose="020B0604020202020204" pitchFamily="34" charset="0"/>
              <a:buChar char="•"/>
            </a:pPr>
            <a:r>
              <a:rPr lang="en-CA" sz="2400" b="0" i="0" u="none" strike="noStrike" baseline="0" dirty="0"/>
              <a:t>Training and delegation from Registered healthcare professional (e.g., physician, RN)</a:t>
            </a:r>
          </a:p>
          <a:p>
            <a:pPr marL="800100" lvl="1" indent="-342900">
              <a:buFont typeface="Arial" panose="020B0604020202020204" pitchFamily="34" charset="0"/>
              <a:buChar char="•"/>
            </a:pPr>
            <a:r>
              <a:rPr lang="en-CA" sz="2400" dirty="0"/>
              <a:t>Consider liability</a:t>
            </a:r>
            <a:endParaRPr lang="en-CA" sz="2400" b="0" i="0" u="none" strike="noStrike" baseline="0" dirty="0"/>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b="0" i="0" u="none" strike="noStrike" baseline="0" dirty="0"/>
              <a:t>Reducing incidences of infection in CVADs</a:t>
            </a:r>
          </a:p>
          <a:p>
            <a:pPr marL="800100" lvl="1" indent="-342900">
              <a:buFont typeface="Arial" panose="020B0604020202020204" pitchFamily="34" charset="0"/>
              <a:buChar char="•"/>
            </a:pPr>
            <a:r>
              <a:rPr lang="en-CA" sz="2400" dirty="0"/>
              <a:t>Hope we have addressed that</a:t>
            </a:r>
            <a:endParaRPr lang="en-CA" sz="2400" b="0" i="0" u="none" strike="noStrike" baseline="0" dirty="0"/>
          </a:p>
          <a:p>
            <a:pPr marL="342900" indent="-342900">
              <a:buFont typeface="Arial" panose="020B0604020202020204" pitchFamily="34" charset="0"/>
              <a:buChar char="•"/>
            </a:pPr>
            <a:endParaRPr lang="en-CA" sz="2400" b="0" i="0" u="none" strike="noStrike" baseline="0" dirty="0"/>
          </a:p>
          <a:p>
            <a:pPr marL="342900" indent="-342900">
              <a:buFont typeface="Arial" panose="020B0604020202020204" pitchFamily="34" charset="0"/>
              <a:buChar char="•"/>
            </a:pPr>
            <a:r>
              <a:rPr lang="en-CA" sz="2400" b="0" i="0" u="none" strike="noStrike" baseline="0" dirty="0"/>
              <a:t>Chlorhexidine sticks or alcohol wipes, (or </a:t>
            </a:r>
            <a:r>
              <a:rPr lang="en-CA" sz="2400" b="0" i="0" u="none" strike="noStrike" baseline="0"/>
              <a:t>other?) - What </a:t>
            </a:r>
            <a:r>
              <a:rPr lang="en-CA" sz="2400" b="0" i="0" u="none" strike="noStrike" baseline="0" dirty="0"/>
              <a:t>is preferred for clean/disinfect prior to accessing </a:t>
            </a:r>
            <a:r>
              <a:rPr lang="en-CA" sz="2400" b="0" i="0" u="none" strike="noStrike" baseline="0"/>
              <a:t>established line?</a:t>
            </a:r>
            <a:endParaRPr lang="en-CA" sz="2400" b="0" i="0" u="none" strike="noStrike" baseline="0" dirty="0"/>
          </a:p>
          <a:p>
            <a:pPr marL="800100" lvl="1" indent="-342900">
              <a:buFont typeface="Arial" panose="020B0604020202020204" pitchFamily="34" charset="0"/>
              <a:buChar char="•"/>
            </a:pPr>
            <a:r>
              <a:rPr lang="en-CA" sz="2400" dirty="0"/>
              <a:t>Wipes or applicators containing chlorhexidine and alcohol are best for any sites where something in remaining </a:t>
            </a:r>
            <a:r>
              <a:rPr lang="en-CA" sz="2400" dirty="0" err="1"/>
              <a:t>insitu</a:t>
            </a:r>
            <a:r>
              <a:rPr lang="en-CA" sz="2400" dirty="0"/>
              <a:t> (e.g., line, dressing)</a:t>
            </a:r>
          </a:p>
          <a:p>
            <a:pPr marL="800100" lvl="1" indent="-342900">
              <a:buFont typeface="Arial" panose="020B0604020202020204" pitchFamily="34" charset="0"/>
              <a:buChar char="•"/>
            </a:pPr>
            <a:r>
              <a:rPr lang="en-CA" sz="2400" dirty="0"/>
              <a:t>Alcohol alone is fine for blood sampling</a:t>
            </a:r>
          </a:p>
        </p:txBody>
      </p:sp>
      <p:sp>
        <p:nvSpPr>
          <p:cNvPr id="3" name="TextBox 2">
            <a:extLst>
              <a:ext uri="{FF2B5EF4-FFF2-40B4-BE49-F238E27FC236}">
                <a16:creationId xmlns:a16="http://schemas.microsoft.com/office/drawing/2014/main" xmlns="" id="{E09C2BB9-6FBE-072F-B522-23D24CF791C3}"/>
              </a:ext>
            </a:extLst>
          </p:cNvPr>
          <p:cNvSpPr txBox="1"/>
          <p:nvPr/>
        </p:nvSpPr>
        <p:spPr>
          <a:xfrm>
            <a:off x="2610853" y="269136"/>
            <a:ext cx="8241631" cy="707886"/>
          </a:xfrm>
          <a:prstGeom prst="rect">
            <a:avLst/>
          </a:prstGeom>
          <a:noFill/>
        </p:spPr>
        <p:txBody>
          <a:bodyPr wrap="square" rtlCol="0">
            <a:spAutoFit/>
          </a:bodyPr>
          <a:lstStyle/>
          <a:p>
            <a:r>
              <a:rPr lang="en-US" sz="4000" dirty="0">
                <a:solidFill>
                  <a:srgbClr val="C00000"/>
                </a:solidFill>
              </a:rPr>
              <a:t>Other Questions Received</a:t>
            </a:r>
            <a:endParaRPr lang="en-CA" sz="4000" dirty="0">
              <a:solidFill>
                <a:srgbClr val="C00000"/>
              </a:solidFill>
            </a:endParaRPr>
          </a:p>
        </p:txBody>
      </p:sp>
    </p:spTree>
    <p:extLst>
      <p:ext uri="{BB962C8B-B14F-4D97-AF65-F5344CB8AC3E}">
        <p14:creationId xmlns:p14="http://schemas.microsoft.com/office/powerpoint/2010/main" val="3202951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EAA60B-E8F8-1E37-E986-C598F3A62987}"/>
              </a:ext>
            </a:extLst>
          </p:cNvPr>
          <p:cNvSpPr txBox="1"/>
          <p:nvPr/>
        </p:nvSpPr>
        <p:spPr>
          <a:xfrm>
            <a:off x="2209800" y="1498600"/>
            <a:ext cx="7670800" cy="3139321"/>
          </a:xfrm>
          <a:prstGeom prst="rect">
            <a:avLst/>
          </a:prstGeom>
          <a:noFill/>
        </p:spPr>
        <p:txBody>
          <a:bodyPr wrap="square" rtlCol="0">
            <a:spAutoFit/>
          </a:bodyPr>
          <a:lstStyle/>
          <a:p>
            <a:pPr defTabSz="914400"/>
            <a:r>
              <a:rPr lang="en-US" sz="4000" kern="0" dirty="0">
                <a:solidFill>
                  <a:srgbClr val="C00000"/>
                </a:solidFill>
              </a:rPr>
              <a:t>Contact:</a:t>
            </a:r>
          </a:p>
          <a:p>
            <a:pPr defTabSz="914400"/>
            <a:endParaRPr lang="en-US" sz="2800" b="1" kern="0" dirty="0">
              <a:solidFill>
                <a:sysClr val="windowText" lastClr="000000"/>
              </a:solidFill>
            </a:endParaRPr>
          </a:p>
          <a:p>
            <a:pPr defTabSz="914400"/>
            <a:r>
              <a:rPr lang="en-US" sz="2800" b="1" kern="0" dirty="0">
                <a:solidFill>
                  <a:sysClr val="windowText" lastClr="000000"/>
                </a:solidFill>
              </a:rPr>
              <a:t>Madeleine Ashcroft</a:t>
            </a:r>
            <a:endParaRPr lang="en-US" sz="2800" kern="0" dirty="0">
              <a:solidFill>
                <a:sysClr val="windowText" lastClr="000000"/>
              </a:solidFill>
            </a:endParaRPr>
          </a:p>
          <a:p>
            <a:pPr defTabSz="914400"/>
            <a:r>
              <a:rPr lang="en-US" sz="2800" kern="0" dirty="0">
                <a:solidFill>
                  <a:sysClr val="windowText" lastClr="000000"/>
                </a:solidFill>
              </a:rPr>
              <a:t>THP Community Outreach IPAC Hub </a:t>
            </a:r>
            <a:endParaRPr lang="en-CA" sz="2800" kern="0" dirty="0">
              <a:solidFill>
                <a:sysClr val="windowText" lastClr="000000"/>
              </a:solidFill>
            </a:endParaRPr>
          </a:p>
          <a:p>
            <a:pPr defTabSz="914400"/>
            <a:endParaRPr lang="en-US" sz="2800" u="sng" kern="0" dirty="0">
              <a:solidFill>
                <a:sysClr val="windowText" lastClr="000000"/>
              </a:solidFill>
              <a:hlinkClick r:id="rId2"/>
            </a:endParaRPr>
          </a:p>
          <a:p>
            <a:pPr defTabSz="914400"/>
            <a:r>
              <a:rPr lang="en-US" sz="2800" u="sng" kern="0" dirty="0">
                <a:solidFill>
                  <a:sysClr val="windowText" lastClr="000000"/>
                </a:solidFill>
                <a:hlinkClick r:id="rId2"/>
              </a:rPr>
              <a:t>Madeleine.Ashcroft@thp.ca</a:t>
            </a:r>
            <a:r>
              <a:rPr lang="en-US" sz="2800" kern="0" dirty="0">
                <a:solidFill>
                  <a:sysClr val="windowText" lastClr="000000"/>
                </a:solidFill>
              </a:rPr>
              <a:t> </a:t>
            </a:r>
            <a:endParaRPr lang="en-CA" sz="2800" kern="0" dirty="0">
              <a:solidFill>
                <a:sysClr val="windowText" lastClr="000000"/>
              </a:solidFill>
            </a:endParaRPr>
          </a:p>
          <a:p>
            <a:endParaRPr lang="en-CA" dirty="0"/>
          </a:p>
        </p:txBody>
      </p:sp>
      <p:sp>
        <p:nvSpPr>
          <p:cNvPr id="6" name="TextBox 5">
            <a:extLst>
              <a:ext uri="{FF2B5EF4-FFF2-40B4-BE49-F238E27FC236}">
                <a16:creationId xmlns:a16="http://schemas.microsoft.com/office/drawing/2014/main" xmlns="" id="{EE7B974D-6E0E-EF73-7F81-7A50CD28160B}"/>
              </a:ext>
            </a:extLst>
          </p:cNvPr>
          <p:cNvSpPr txBox="1"/>
          <p:nvPr/>
        </p:nvSpPr>
        <p:spPr>
          <a:xfrm>
            <a:off x="4546600" y="5448300"/>
            <a:ext cx="7531100" cy="1295400"/>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125210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5480" y="117207"/>
            <a:ext cx="3014345" cy="635000"/>
          </a:xfrm>
          <a:prstGeom prst="rect">
            <a:avLst/>
          </a:prstGeom>
        </p:spPr>
        <p:txBody>
          <a:bodyPr vert="horz" wrap="square" lIns="0" tIns="12065" rIns="0" bIns="0" rtlCol="0">
            <a:spAutoFit/>
          </a:bodyPr>
          <a:lstStyle/>
          <a:p>
            <a:pPr marL="12700">
              <a:lnSpc>
                <a:spcPct val="100000"/>
              </a:lnSpc>
              <a:spcBef>
                <a:spcPts val="95"/>
              </a:spcBef>
            </a:pPr>
            <a:r>
              <a:rPr dirty="0"/>
              <a:t>Canadian</a:t>
            </a:r>
            <a:r>
              <a:rPr spc="-180" dirty="0"/>
              <a:t> </a:t>
            </a:r>
            <a:r>
              <a:rPr spc="-20" dirty="0"/>
              <a:t>Data</a:t>
            </a:r>
          </a:p>
        </p:txBody>
      </p:sp>
      <p:sp>
        <p:nvSpPr>
          <p:cNvPr id="3" name="object 3"/>
          <p:cNvSpPr txBox="1"/>
          <p:nvPr/>
        </p:nvSpPr>
        <p:spPr>
          <a:xfrm>
            <a:off x="1751544" y="1182565"/>
            <a:ext cx="9004935" cy="452120"/>
          </a:xfrm>
          <a:prstGeom prst="rect">
            <a:avLst/>
          </a:prstGeom>
        </p:spPr>
        <p:txBody>
          <a:bodyPr vert="horz" wrap="square" lIns="0" tIns="12065" rIns="0" bIns="0" rtlCol="0">
            <a:spAutoFit/>
          </a:bodyPr>
          <a:lstStyle/>
          <a:p>
            <a:pPr marL="240665" marR="0" lvl="0" indent="-227965" defTabSz="914400" eaLnBrk="1" fontAlgn="auto" latinLnBrk="0" hangingPunct="1">
              <a:lnSpc>
                <a:spcPct val="100000"/>
              </a:lnSpc>
              <a:spcBef>
                <a:spcPts val="95"/>
              </a:spcBef>
              <a:spcAft>
                <a:spcPts val="0"/>
              </a:spcAft>
              <a:buClrTx/>
              <a:buSzTx/>
              <a:buFont typeface="Arial"/>
              <a:buChar char="•"/>
              <a:tabLst>
                <a:tab pos="240665" algn="l"/>
              </a:tabLst>
              <a:defRPr/>
            </a:pPr>
            <a:r>
              <a:rPr kumimoji="0" sz="2800" b="0" i="0" u="none" strike="noStrike" kern="0" cap="none" spc="0" normalizeH="0" baseline="0" noProof="0" dirty="0">
                <a:ln>
                  <a:noFill/>
                </a:ln>
                <a:solidFill>
                  <a:srgbClr val="001F5F"/>
                </a:solidFill>
                <a:effectLst/>
                <a:uLnTx/>
                <a:uFillTx/>
                <a:latin typeface="Calibri"/>
                <a:cs typeface="Calibri"/>
              </a:rPr>
              <a:t>Canadian</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Nosocomial</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Infection</a:t>
            </a:r>
            <a:r>
              <a:rPr kumimoji="0" sz="2800" b="0" i="0" u="none" strike="noStrike" kern="0" cap="none" spc="-10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Surveillance</a:t>
            </a:r>
            <a:r>
              <a:rPr kumimoji="0" sz="2800" b="0" i="0" u="none" strike="noStrike" kern="0" cap="none" spc="-95"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Program</a:t>
            </a:r>
            <a:r>
              <a:rPr kumimoji="0" sz="2800" b="0" i="0" u="none" strike="noStrike" kern="0" cap="none" spc="-90" normalizeH="0" baseline="0" noProof="0" dirty="0">
                <a:ln>
                  <a:noFill/>
                </a:ln>
                <a:solidFill>
                  <a:srgbClr val="001F5F"/>
                </a:solidFill>
                <a:effectLst/>
                <a:uLnTx/>
                <a:uFillTx/>
                <a:latin typeface="Calibri"/>
                <a:cs typeface="Calibri"/>
              </a:rPr>
              <a:t> </a:t>
            </a:r>
            <a:r>
              <a:rPr kumimoji="0" sz="2800" b="0" i="0" u="none" strike="noStrike" kern="0" cap="none" spc="-10" normalizeH="0" baseline="0" noProof="0" dirty="0">
                <a:ln>
                  <a:noFill/>
                </a:ln>
                <a:solidFill>
                  <a:srgbClr val="001F5F"/>
                </a:solidFill>
                <a:effectLst/>
                <a:uLnTx/>
                <a:uFillTx/>
                <a:latin typeface="Calibri"/>
                <a:cs typeface="Calibri"/>
              </a:rPr>
              <a:t>(CNISP)</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grpSp>
        <p:nvGrpSpPr>
          <p:cNvPr id="4" name="object 4"/>
          <p:cNvGrpSpPr/>
          <p:nvPr/>
        </p:nvGrpSpPr>
        <p:grpSpPr>
          <a:xfrm>
            <a:off x="3026282" y="1680591"/>
            <a:ext cx="7599680" cy="4205605"/>
            <a:chOff x="3026282" y="1680591"/>
            <a:chExt cx="7599680" cy="4205605"/>
          </a:xfrm>
        </p:grpSpPr>
        <p:pic>
          <p:nvPicPr>
            <p:cNvPr id="5" name="object 5"/>
            <p:cNvPicPr/>
            <p:nvPr/>
          </p:nvPicPr>
          <p:blipFill>
            <a:blip r:embed="rId3" cstate="print"/>
            <a:stretch>
              <a:fillRect/>
            </a:stretch>
          </p:blipFill>
          <p:spPr>
            <a:xfrm>
              <a:off x="3035808" y="1690116"/>
              <a:ext cx="7580375" cy="4186415"/>
            </a:xfrm>
            <a:prstGeom prst="rect">
              <a:avLst/>
            </a:prstGeom>
          </p:spPr>
        </p:pic>
        <p:sp>
          <p:nvSpPr>
            <p:cNvPr id="6" name="object 6"/>
            <p:cNvSpPr/>
            <p:nvPr/>
          </p:nvSpPr>
          <p:spPr>
            <a:xfrm>
              <a:off x="3031045" y="1685353"/>
              <a:ext cx="7590155" cy="4196080"/>
            </a:xfrm>
            <a:custGeom>
              <a:avLst/>
              <a:gdLst/>
              <a:ahLst/>
              <a:cxnLst/>
              <a:rect l="l" t="t" r="r" b="b"/>
              <a:pathLst>
                <a:path w="7590155" h="4196080">
                  <a:moveTo>
                    <a:pt x="0" y="0"/>
                  </a:moveTo>
                  <a:lnTo>
                    <a:pt x="7589901" y="0"/>
                  </a:lnTo>
                  <a:lnTo>
                    <a:pt x="7589901" y="4195953"/>
                  </a:lnTo>
                  <a:lnTo>
                    <a:pt x="0" y="4195953"/>
                  </a:lnTo>
                  <a:lnTo>
                    <a:pt x="0" y="0"/>
                  </a:lnTo>
                  <a:close/>
                </a:path>
              </a:pathLst>
            </a:custGeom>
            <a:ln w="9525">
              <a:solidFill>
                <a:srgbClr val="00AF5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p:nvPr/>
        </p:nvSpPr>
        <p:spPr>
          <a:xfrm>
            <a:off x="4783835" y="5934455"/>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584280" y="6298623"/>
            <a:ext cx="7039609"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7.</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CNISP</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(2022)</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Device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and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surgical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procedure-</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related</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infections</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in</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Canadian</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acute</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care</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hospitals</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from</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2011</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to</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2020 -</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PubMed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(nih.gov)</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5007" y="52218"/>
            <a:ext cx="5641340" cy="635000"/>
          </a:xfrm>
          <a:prstGeom prst="rect">
            <a:avLst/>
          </a:prstGeom>
        </p:spPr>
        <p:txBody>
          <a:bodyPr vert="horz" wrap="square" lIns="0" tIns="12065" rIns="0" bIns="0" rtlCol="0">
            <a:spAutoFit/>
          </a:bodyPr>
          <a:lstStyle/>
          <a:p>
            <a:pPr marL="12700">
              <a:lnSpc>
                <a:spcPct val="100000"/>
              </a:lnSpc>
              <a:spcBef>
                <a:spcPts val="95"/>
              </a:spcBef>
            </a:pPr>
            <a:r>
              <a:rPr dirty="0"/>
              <a:t>Canadian</a:t>
            </a:r>
            <a:r>
              <a:rPr spc="-140" dirty="0"/>
              <a:t> </a:t>
            </a:r>
            <a:r>
              <a:rPr dirty="0"/>
              <a:t>Data</a:t>
            </a:r>
            <a:r>
              <a:rPr spc="-114" dirty="0"/>
              <a:t> </a:t>
            </a:r>
            <a:r>
              <a:rPr dirty="0"/>
              <a:t>–</a:t>
            </a:r>
            <a:r>
              <a:rPr spc="-120" dirty="0"/>
              <a:t> </a:t>
            </a:r>
            <a:r>
              <a:rPr spc="-10" dirty="0"/>
              <a:t>Organi</a:t>
            </a:r>
            <a:r>
              <a:rPr b="0" spc="-10" dirty="0">
                <a:latin typeface="Calibri Light"/>
                <a:cs typeface="Calibri Light"/>
              </a:rPr>
              <a:t>sms</a:t>
            </a:r>
          </a:p>
        </p:txBody>
      </p:sp>
      <p:grpSp>
        <p:nvGrpSpPr>
          <p:cNvPr id="3" name="object 3"/>
          <p:cNvGrpSpPr/>
          <p:nvPr/>
        </p:nvGrpSpPr>
        <p:grpSpPr>
          <a:xfrm>
            <a:off x="2662047" y="1205102"/>
            <a:ext cx="9388475" cy="5653405"/>
            <a:chOff x="2662047" y="1205102"/>
            <a:chExt cx="9388475" cy="5653405"/>
          </a:xfrm>
        </p:grpSpPr>
        <p:pic>
          <p:nvPicPr>
            <p:cNvPr id="4" name="object 4"/>
            <p:cNvPicPr/>
            <p:nvPr/>
          </p:nvPicPr>
          <p:blipFill>
            <a:blip r:embed="rId3" cstate="print"/>
            <a:stretch>
              <a:fillRect/>
            </a:stretch>
          </p:blipFill>
          <p:spPr>
            <a:xfrm>
              <a:off x="2671572" y="1214627"/>
              <a:ext cx="8398763" cy="4703063"/>
            </a:xfrm>
            <a:prstGeom prst="rect">
              <a:avLst/>
            </a:prstGeom>
          </p:spPr>
        </p:pic>
        <p:sp>
          <p:nvSpPr>
            <p:cNvPr id="5" name="object 5"/>
            <p:cNvSpPr/>
            <p:nvPr/>
          </p:nvSpPr>
          <p:spPr>
            <a:xfrm>
              <a:off x="2666809" y="1209865"/>
              <a:ext cx="8408670" cy="4712970"/>
            </a:xfrm>
            <a:custGeom>
              <a:avLst/>
              <a:gdLst/>
              <a:ahLst/>
              <a:cxnLst/>
              <a:rect l="l" t="t" r="r" b="b"/>
              <a:pathLst>
                <a:path w="8408670" h="4712970">
                  <a:moveTo>
                    <a:pt x="0" y="0"/>
                  </a:moveTo>
                  <a:lnTo>
                    <a:pt x="8408289" y="0"/>
                  </a:lnTo>
                  <a:lnTo>
                    <a:pt x="8408289" y="4712589"/>
                  </a:lnTo>
                  <a:lnTo>
                    <a:pt x="0" y="4712589"/>
                  </a:lnTo>
                  <a:lnTo>
                    <a:pt x="0" y="0"/>
                  </a:lnTo>
                  <a:close/>
                </a:path>
              </a:pathLst>
            </a:custGeom>
            <a:ln w="9525">
              <a:solidFill>
                <a:srgbClr val="00AF5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783836" y="5934456"/>
              <a:ext cx="7266940" cy="923925"/>
            </a:xfrm>
            <a:custGeom>
              <a:avLst/>
              <a:gdLst/>
              <a:ahLst/>
              <a:cxnLst/>
              <a:rect l="l" t="t" r="r" b="b"/>
              <a:pathLst>
                <a:path w="7266940" h="923925">
                  <a:moveTo>
                    <a:pt x="7266444" y="0"/>
                  </a:moveTo>
                  <a:lnTo>
                    <a:pt x="0" y="0"/>
                  </a:lnTo>
                  <a:lnTo>
                    <a:pt x="0" y="923544"/>
                  </a:lnTo>
                  <a:lnTo>
                    <a:pt x="7266444" y="923544"/>
                  </a:lnTo>
                  <a:lnTo>
                    <a:pt x="72664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p:nvPr/>
        </p:nvSpPr>
        <p:spPr>
          <a:xfrm>
            <a:off x="584280" y="6298623"/>
            <a:ext cx="7039609"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Calibri"/>
                <a:cs typeface="Calibri"/>
              </a:rPr>
              <a:t>7.</a:t>
            </a:r>
            <a:r>
              <a:rPr kumimoji="0" sz="1000" b="0" i="0" u="none" strike="noStrike" kern="0" cap="none" spc="-20"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CNISP</a:t>
            </a:r>
            <a:r>
              <a:rPr kumimoji="0" sz="1000" b="0" i="0" u="none" strike="noStrike" kern="0" cap="none" spc="-5" normalizeH="0" baseline="0" noProof="0" dirty="0">
                <a:ln>
                  <a:noFill/>
                </a:ln>
                <a:solidFill>
                  <a:sysClr val="windowText" lastClr="000000"/>
                </a:solidFill>
                <a:effectLst/>
                <a:uLnTx/>
                <a:uFillTx/>
                <a:latin typeface="Calibri"/>
                <a:cs typeface="Calibri"/>
              </a:rPr>
              <a:t> </a:t>
            </a:r>
            <a:r>
              <a:rPr kumimoji="0" sz="1000" b="0" i="0" u="none" strike="noStrike" kern="0" cap="none" spc="0" normalizeH="0" baseline="0" noProof="0" dirty="0">
                <a:ln>
                  <a:noFill/>
                </a:ln>
                <a:solidFill>
                  <a:sysClr val="windowText" lastClr="000000"/>
                </a:solidFill>
                <a:effectLst/>
                <a:uLnTx/>
                <a:uFillTx/>
                <a:latin typeface="Calibri"/>
                <a:cs typeface="Calibri"/>
              </a:rPr>
              <a:t>(2022)</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Device</a:t>
            </a:r>
            <a:r>
              <a:rPr kumimoji="0" sz="1000" b="0" i="0" u="sng" strike="noStrike" kern="0" cap="none" spc="-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and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surgical</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procedure-</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related</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infections</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in</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Canadian</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acute</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care</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hospitals</a:t>
            </a:r>
            <a:r>
              <a:rPr kumimoji="0" sz="10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from</a:t>
            </a:r>
            <a:r>
              <a:rPr kumimoji="0" sz="10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2011</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to</a:t>
            </a:r>
            <a:r>
              <a:rPr kumimoji="0" sz="1000" b="0" i="0" u="sng" strike="noStrike" kern="0" cap="none" spc="-15"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2020 -</a:t>
            </a:r>
            <a:r>
              <a:rPr kumimoji="0" sz="10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PubMed</a:t>
            </a:r>
            <a:r>
              <a:rPr kumimoji="0" sz="10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sz="10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(nih.gov)</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8973" y="5905041"/>
            <a:ext cx="10796531" cy="952959"/>
          </a:xfrm>
          <a:prstGeom prst="rect">
            <a:avLst/>
          </a:prstGeom>
          <a:solidFill>
            <a:schemeClr val="bg1"/>
          </a:solidFill>
        </p:spPr>
        <p:txBody>
          <a:bodyPr wrap="square" rtlCol="0">
            <a:spAutoFit/>
          </a:bodyPr>
          <a:lstStyle/>
          <a:p>
            <a:endParaRPr lang="en-CA" dirty="0"/>
          </a:p>
        </p:txBody>
      </p:sp>
      <p:sp>
        <p:nvSpPr>
          <p:cNvPr id="2" name="Title 1"/>
          <p:cNvSpPr>
            <a:spLocks noGrp="1"/>
          </p:cNvSpPr>
          <p:nvPr>
            <p:ph type="title"/>
          </p:nvPr>
        </p:nvSpPr>
        <p:spPr/>
        <p:txBody>
          <a:bodyPr/>
          <a:lstStyle/>
          <a:p>
            <a:r>
              <a:rPr lang="en-US" dirty="0"/>
              <a:t>         </a:t>
            </a:r>
            <a:endParaRPr lang="en-CA" dirty="0"/>
          </a:p>
        </p:txBody>
      </p:sp>
      <p:sp>
        <p:nvSpPr>
          <p:cNvPr id="3" name="Content Placeholder 2"/>
          <p:cNvSpPr>
            <a:spLocks noGrp="1"/>
          </p:cNvSpPr>
          <p:nvPr>
            <p:ph idx="1"/>
          </p:nvPr>
        </p:nvSpPr>
        <p:spPr/>
        <p:txBody>
          <a:bodyPr/>
          <a:lstStyle/>
          <a:p>
            <a:pPr marL="0" indent="0">
              <a:buNone/>
            </a:pPr>
            <a:r>
              <a:rPr lang="en-US" dirty="0"/>
              <a:t>   		</a:t>
            </a:r>
            <a:endParaRPr lang="en-US" sz="4400" dirty="0">
              <a:solidFill>
                <a:srgbClr val="A01123"/>
              </a:solidFill>
            </a:endParaRPr>
          </a:p>
          <a:p>
            <a:pPr marL="0" indent="0">
              <a:buNone/>
            </a:pPr>
            <a:r>
              <a:rPr lang="en-US" dirty="0"/>
              <a:t>	</a:t>
            </a:r>
            <a:endParaRPr lang="en-CA" dirty="0"/>
          </a:p>
        </p:txBody>
      </p:sp>
      <p:sp>
        <p:nvSpPr>
          <p:cNvPr id="8" name="Slide Number Placeholder 7"/>
          <p:cNvSpPr>
            <a:spLocks noGrp="1"/>
          </p:cNvSpPr>
          <p:nvPr>
            <p:ph type="sldNum" sz="quarter" idx="12"/>
          </p:nvPr>
        </p:nvSpPr>
        <p:spPr>
          <a:xfrm>
            <a:off x="0" y="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FBEB88E-7A48-4311-8253-79E1F5AA80A5}" type="slidenum">
              <a:rPr lang="en-US" smtClean="0"/>
              <a:pPr>
                <a:defRPr/>
              </a:pPr>
              <a:t>9</a:t>
            </a:fld>
            <a:endParaRPr lang="en-US" dirty="0"/>
          </a:p>
        </p:txBody>
      </p:sp>
      <p:graphicFrame>
        <p:nvGraphicFramePr>
          <p:cNvPr id="4" name="Table 3"/>
          <p:cNvGraphicFramePr>
            <a:graphicFrameLocks noGrp="1"/>
          </p:cNvGraphicFramePr>
          <p:nvPr/>
        </p:nvGraphicFramePr>
        <p:xfrm>
          <a:off x="1748791" y="685799"/>
          <a:ext cx="5337810" cy="6102663"/>
        </p:xfrm>
        <a:graphic>
          <a:graphicData uri="http://schemas.openxmlformats.org/drawingml/2006/table">
            <a:tbl>
              <a:tblPr firstRow="1" bandRow="1">
                <a:tableStyleId>{5C22544A-7EE6-4342-B048-85BDC9FD1C3A}</a:tableStyleId>
              </a:tblPr>
              <a:tblGrid>
                <a:gridCol w="2699610">
                  <a:extLst>
                    <a:ext uri="{9D8B030D-6E8A-4147-A177-3AD203B41FA5}">
                      <a16:colId xmlns:a16="http://schemas.microsoft.com/office/drawing/2014/main" xmlns="" val="2058837196"/>
                    </a:ext>
                  </a:extLst>
                </a:gridCol>
                <a:gridCol w="2638200">
                  <a:extLst>
                    <a:ext uri="{9D8B030D-6E8A-4147-A177-3AD203B41FA5}">
                      <a16:colId xmlns:a16="http://schemas.microsoft.com/office/drawing/2014/main" xmlns="" val="3567225261"/>
                    </a:ext>
                  </a:extLst>
                </a:gridCol>
              </a:tblGrid>
              <a:tr h="297181">
                <a:tc>
                  <a:txBody>
                    <a:bodyPr/>
                    <a:lstStyle/>
                    <a:p>
                      <a:r>
                        <a:rPr lang="en-US" dirty="0"/>
                        <a:t>Organism</a:t>
                      </a:r>
                      <a:endParaRPr lang="en-CA" dirty="0"/>
                    </a:p>
                  </a:txBody>
                  <a:tcPr/>
                </a:tc>
                <a:tc>
                  <a:txBody>
                    <a:bodyPr/>
                    <a:lstStyle/>
                    <a:p>
                      <a:r>
                        <a:rPr lang="en-US" dirty="0"/>
                        <a:t>% of VADA BSI</a:t>
                      </a:r>
                      <a:endParaRPr lang="en-CA" dirty="0"/>
                    </a:p>
                  </a:txBody>
                  <a:tcPr/>
                </a:tc>
                <a:extLst>
                  <a:ext uri="{0D108BD9-81ED-4DB2-BD59-A6C34878D82A}">
                    <a16:rowId xmlns:a16="http://schemas.microsoft.com/office/drawing/2014/main" xmlns="" val="242493863"/>
                  </a:ext>
                </a:extLst>
              </a:tr>
              <a:tr h="336993">
                <a:tc>
                  <a:txBody>
                    <a:bodyPr/>
                    <a:lstStyle/>
                    <a:p>
                      <a:r>
                        <a:rPr lang="en-US" b="1" dirty="0"/>
                        <a:t>Gram</a:t>
                      </a:r>
                      <a:r>
                        <a:rPr lang="en-US" b="1" baseline="0" dirty="0"/>
                        <a:t> Positive</a:t>
                      </a:r>
                      <a:endParaRPr lang="en-CA" b="1" dirty="0"/>
                    </a:p>
                  </a:txBody>
                  <a:tcPr/>
                </a:tc>
                <a:tc>
                  <a:txBody>
                    <a:bodyPr/>
                    <a:lstStyle/>
                    <a:p>
                      <a:endParaRPr lang="en-CA" dirty="0"/>
                    </a:p>
                  </a:txBody>
                  <a:tcPr/>
                </a:tc>
                <a:extLst>
                  <a:ext uri="{0D108BD9-81ED-4DB2-BD59-A6C34878D82A}">
                    <a16:rowId xmlns:a16="http://schemas.microsoft.com/office/drawing/2014/main" xmlns="" val="1243192487"/>
                  </a:ext>
                </a:extLst>
              </a:tr>
              <a:tr h="608643">
                <a:tc>
                  <a:txBody>
                    <a:bodyPr/>
                    <a:lstStyle/>
                    <a:p>
                      <a:r>
                        <a:rPr lang="en-CA" sz="1800" b="1" i="0" kern="1200" dirty="0">
                          <a:solidFill>
                            <a:schemeClr val="tx1"/>
                          </a:solidFill>
                          <a:effectLst/>
                          <a:latin typeface="+mn-lt"/>
                          <a:ea typeface="+mn-ea"/>
                          <a:cs typeface="+mn-cs"/>
                        </a:rPr>
                        <a:t>Coagulase-negative </a:t>
                      </a:r>
                      <a:r>
                        <a:rPr lang="en-CA" sz="1800" b="1" i="1" kern="1200" dirty="0">
                          <a:solidFill>
                            <a:schemeClr val="tx1"/>
                          </a:solidFill>
                          <a:effectLst/>
                          <a:latin typeface="+mn-lt"/>
                          <a:ea typeface="+mn-ea"/>
                          <a:cs typeface="+mn-cs"/>
                        </a:rPr>
                        <a:t>staphylococci</a:t>
                      </a:r>
                      <a:endParaRPr lang="en-CA" b="1" dirty="0">
                        <a:solidFill>
                          <a:schemeClr val="tx1"/>
                        </a:solidFill>
                      </a:endParaRPr>
                    </a:p>
                  </a:txBody>
                  <a:tcPr/>
                </a:tc>
                <a:tc>
                  <a:txBody>
                    <a:bodyPr/>
                    <a:lstStyle/>
                    <a:p>
                      <a:r>
                        <a:rPr lang="en-US" b="1" dirty="0">
                          <a:solidFill>
                            <a:schemeClr val="tx1"/>
                          </a:solidFill>
                        </a:rPr>
                        <a:t>16.4%</a:t>
                      </a:r>
                      <a:endParaRPr lang="en-CA" b="1" dirty="0">
                        <a:solidFill>
                          <a:schemeClr val="tx1"/>
                        </a:solidFill>
                      </a:endParaRPr>
                    </a:p>
                  </a:txBody>
                  <a:tcPr/>
                </a:tc>
                <a:extLst>
                  <a:ext uri="{0D108BD9-81ED-4DB2-BD59-A6C34878D82A}">
                    <a16:rowId xmlns:a16="http://schemas.microsoft.com/office/drawing/2014/main" xmlns="" val="1832778071"/>
                  </a:ext>
                </a:extLst>
              </a:tr>
              <a:tr h="677223">
                <a:tc>
                  <a:txBody>
                    <a:bodyPr/>
                    <a:lstStyle/>
                    <a:p>
                      <a:r>
                        <a:rPr lang="en-CA" sz="1800" b="1" i="1" kern="1200" dirty="0">
                          <a:solidFill>
                            <a:schemeClr val="tx1"/>
                          </a:solidFill>
                          <a:effectLst/>
                          <a:latin typeface="+mn-lt"/>
                          <a:ea typeface="+mn-ea"/>
                          <a:cs typeface="+mn-cs"/>
                        </a:rPr>
                        <a:t>Enterococcus (faecalis, faecium,</a:t>
                      </a:r>
                      <a:r>
                        <a:rPr lang="en-CA" sz="1800" b="1" i="1" kern="1200" baseline="0" dirty="0">
                          <a:solidFill>
                            <a:schemeClr val="tx1"/>
                          </a:solidFill>
                          <a:effectLst/>
                          <a:latin typeface="+mn-lt"/>
                          <a:ea typeface="+mn-ea"/>
                          <a:cs typeface="+mn-cs"/>
                        </a:rPr>
                        <a:t> other)</a:t>
                      </a:r>
                      <a:endParaRPr lang="en-CA" b="1" dirty="0">
                        <a:solidFill>
                          <a:schemeClr val="tx1"/>
                        </a:solidFill>
                      </a:endParaRPr>
                    </a:p>
                  </a:txBody>
                  <a:tcPr/>
                </a:tc>
                <a:tc>
                  <a:txBody>
                    <a:bodyPr/>
                    <a:lstStyle/>
                    <a:p>
                      <a:r>
                        <a:rPr lang="en-US" b="1" dirty="0">
                          <a:solidFill>
                            <a:schemeClr val="tx1"/>
                          </a:solidFill>
                        </a:rPr>
                        <a:t>17.2%               </a:t>
                      </a:r>
                    </a:p>
                    <a:p>
                      <a:r>
                        <a:rPr lang="en-US" b="1" dirty="0">
                          <a:solidFill>
                            <a:srgbClr val="FF0000"/>
                          </a:solidFill>
                        </a:rPr>
                        <a:t>(17% VRE in Canada)*</a:t>
                      </a:r>
                      <a:endParaRPr lang="en-CA" b="1" dirty="0">
                        <a:solidFill>
                          <a:srgbClr val="FF0000"/>
                        </a:solidFill>
                      </a:endParaRPr>
                    </a:p>
                  </a:txBody>
                  <a:tcPr/>
                </a:tc>
                <a:extLst>
                  <a:ext uri="{0D108BD9-81ED-4DB2-BD59-A6C34878D82A}">
                    <a16:rowId xmlns:a16="http://schemas.microsoft.com/office/drawing/2014/main" xmlns="" val="3093403738"/>
                  </a:ext>
                </a:extLst>
              </a:tr>
              <a:tr h="582930">
                <a:tc>
                  <a:txBody>
                    <a:bodyPr/>
                    <a:lstStyle/>
                    <a:p>
                      <a:r>
                        <a:rPr lang="en-CA" sz="1800" b="1" i="1" kern="1200" dirty="0">
                          <a:solidFill>
                            <a:schemeClr val="tx1"/>
                          </a:solidFill>
                          <a:effectLst/>
                          <a:latin typeface="+mn-lt"/>
                          <a:ea typeface="+mn-ea"/>
                          <a:cs typeface="+mn-cs"/>
                        </a:rPr>
                        <a:t>Staphylococcus aureus</a:t>
                      </a:r>
                      <a:endParaRPr lang="en-CA" b="1" dirty="0">
                        <a:solidFill>
                          <a:schemeClr val="tx1"/>
                        </a:solidFill>
                      </a:endParaRPr>
                    </a:p>
                  </a:txBody>
                  <a:tcPr/>
                </a:tc>
                <a:tc>
                  <a:txBody>
                    <a:bodyPr/>
                    <a:lstStyle/>
                    <a:p>
                      <a:r>
                        <a:rPr lang="en-US" b="1" dirty="0">
                          <a:solidFill>
                            <a:schemeClr val="tx1"/>
                          </a:solidFill>
                        </a:rPr>
                        <a:t>13.2%                </a:t>
                      </a:r>
                    </a:p>
                    <a:p>
                      <a:r>
                        <a:rPr lang="en-US" b="1" dirty="0">
                          <a:solidFill>
                            <a:srgbClr val="FF0000"/>
                          </a:solidFill>
                        </a:rPr>
                        <a:t>(13% MRSA in Canada)*</a:t>
                      </a:r>
                      <a:endParaRPr lang="en-CA" b="1" dirty="0">
                        <a:solidFill>
                          <a:srgbClr val="FF0000"/>
                        </a:solidFill>
                      </a:endParaRPr>
                    </a:p>
                  </a:txBody>
                  <a:tcPr/>
                </a:tc>
                <a:extLst>
                  <a:ext uri="{0D108BD9-81ED-4DB2-BD59-A6C34878D82A}">
                    <a16:rowId xmlns:a16="http://schemas.microsoft.com/office/drawing/2014/main" xmlns="" val="1871100729"/>
                  </a:ext>
                </a:extLst>
              </a:tr>
              <a:tr h="336993">
                <a:tc>
                  <a:txBody>
                    <a:bodyPr/>
                    <a:lstStyle/>
                    <a:p>
                      <a:r>
                        <a:rPr lang="en-US" b="1" dirty="0">
                          <a:solidFill>
                            <a:schemeClr val="tx1">
                              <a:lumMod val="50000"/>
                              <a:lumOff val="50000"/>
                            </a:schemeClr>
                          </a:solidFill>
                        </a:rPr>
                        <a:t>Gram Negative</a:t>
                      </a:r>
                      <a:endParaRPr lang="en-CA" b="1" dirty="0">
                        <a:solidFill>
                          <a:schemeClr val="tx1">
                            <a:lumMod val="50000"/>
                            <a:lumOff val="50000"/>
                          </a:schemeClr>
                        </a:solidFill>
                      </a:endParaRPr>
                    </a:p>
                  </a:txBody>
                  <a:tcPr/>
                </a:tc>
                <a:tc>
                  <a:txBody>
                    <a:bodyPr/>
                    <a:lstStyle/>
                    <a:p>
                      <a:endParaRPr lang="en-CA" dirty="0">
                        <a:solidFill>
                          <a:schemeClr val="tx1">
                            <a:lumMod val="50000"/>
                            <a:lumOff val="50000"/>
                          </a:schemeClr>
                        </a:solidFill>
                      </a:endParaRPr>
                    </a:p>
                  </a:txBody>
                  <a:tcPr/>
                </a:tc>
                <a:extLst>
                  <a:ext uri="{0D108BD9-81ED-4DB2-BD59-A6C34878D82A}">
                    <a16:rowId xmlns:a16="http://schemas.microsoft.com/office/drawing/2014/main" xmlns="" val="109924773"/>
                  </a:ext>
                </a:extLst>
              </a:tr>
              <a:tr h="336993">
                <a:tc>
                  <a:txBody>
                    <a:bodyPr/>
                    <a:lstStyle/>
                    <a:p>
                      <a:r>
                        <a:rPr lang="en-CA" sz="1800" b="0" i="1" kern="1200" dirty="0">
                          <a:solidFill>
                            <a:schemeClr val="tx1">
                              <a:lumMod val="50000"/>
                              <a:lumOff val="50000"/>
                            </a:schemeClr>
                          </a:solidFill>
                          <a:effectLst/>
                          <a:latin typeface="+mn-lt"/>
                          <a:ea typeface="+mn-ea"/>
                          <a:cs typeface="+mn-cs"/>
                        </a:rPr>
                        <a:t>Klebsiella</a:t>
                      </a:r>
                      <a:endParaRPr lang="en-CA" dirty="0">
                        <a:solidFill>
                          <a:schemeClr val="tx1">
                            <a:lumMod val="50000"/>
                            <a:lumOff val="50000"/>
                          </a:schemeClr>
                        </a:solidFill>
                      </a:endParaRPr>
                    </a:p>
                  </a:txBody>
                  <a:tcPr/>
                </a:tc>
                <a:tc>
                  <a:txBody>
                    <a:bodyPr/>
                    <a:lstStyle/>
                    <a:p>
                      <a:r>
                        <a:rPr lang="en-US" dirty="0">
                          <a:solidFill>
                            <a:schemeClr val="tx1">
                              <a:lumMod val="50000"/>
                              <a:lumOff val="50000"/>
                            </a:schemeClr>
                          </a:solidFill>
                        </a:rPr>
                        <a:t>8.4%</a:t>
                      </a:r>
                      <a:endParaRPr lang="en-CA" dirty="0">
                        <a:solidFill>
                          <a:schemeClr val="tx1">
                            <a:lumMod val="50000"/>
                            <a:lumOff val="50000"/>
                          </a:schemeClr>
                        </a:solidFill>
                      </a:endParaRPr>
                    </a:p>
                  </a:txBody>
                  <a:tcPr/>
                </a:tc>
                <a:extLst>
                  <a:ext uri="{0D108BD9-81ED-4DB2-BD59-A6C34878D82A}">
                    <a16:rowId xmlns:a16="http://schemas.microsoft.com/office/drawing/2014/main" xmlns="" val="2740620670"/>
                  </a:ext>
                </a:extLst>
              </a:tr>
              <a:tr h="336993">
                <a:tc>
                  <a:txBody>
                    <a:bodyPr/>
                    <a:lstStyle/>
                    <a:p>
                      <a:r>
                        <a:rPr lang="en-CA" sz="1800" b="0" i="1" kern="1200" dirty="0">
                          <a:solidFill>
                            <a:schemeClr val="tx1">
                              <a:lumMod val="50000"/>
                              <a:lumOff val="50000"/>
                            </a:schemeClr>
                          </a:solidFill>
                          <a:effectLst/>
                          <a:latin typeface="+mn-lt"/>
                          <a:ea typeface="+mn-ea"/>
                          <a:cs typeface="+mn-cs"/>
                        </a:rPr>
                        <a:t>Escherichia coli</a:t>
                      </a:r>
                      <a:endParaRPr lang="en-CA" dirty="0">
                        <a:solidFill>
                          <a:schemeClr val="tx1">
                            <a:lumMod val="50000"/>
                            <a:lumOff val="50000"/>
                          </a:schemeClr>
                        </a:solidFill>
                      </a:endParaRPr>
                    </a:p>
                  </a:txBody>
                  <a:tcPr/>
                </a:tc>
                <a:tc>
                  <a:txBody>
                    <a:bodyPr/>
                    <a:lstStyle/>
                    <a:p>
                      <a:r>
                        <a:rPr lang="en-US" dirty="0">
                          <a:solidFill>
                            <a:schemeClr val="tx1">
                              <a:lumMod val="50000"/>
                              <a:lumOff val="50000"/>
                            </a:schemeClr>
                          </a:solidFill>
                        </a:rPr>
                        <a:t>5.4%</a:t>
                      </a:r>
                      <a:endParaRPr lang="en-CA" dirty="0">
                        <a:solidFill>
                          <a:schemeClr val="tx1">
                            <a:lumMod val="50000"/>
                            <a:lumOff val="50000"/>
                          </a:schemeClr>
                        </a:solidFill>
                      </a:endParaRPr>
                    </a:p>
                  </a:txBody>
                  <a:tcPr/>
                </a:tc>
                <a:extLst>
                  <a:ext uri="{0D108BD9-81ED-4DB2-BD59-A6C34878D82A}">
                    <a16:rowId xmlns:a16="http://schemas.microsoft.com/office/drawing/2014/main" xmlns="" val="2903444810"/>
                  </a:ext>
                </a:extLst>
              </a:tr>
              <a:tr h="336993">
                <a:tc>
                  <a:txBody>
                    <a:bodyPr/>
                    <a:lstStyle/>
                    <a:p>
                      <a:r>
                        <a:rPr lang="en-CA" sz="1800" b="0" i="1" kern="1200" dirty="0">
                          <a:solidFill>
                            <a:schemeClr val="tx1">
                              <a:lumMod val="50000"/>
                              <a:lumOff val="50000"/>
                            </a:schemeClr>
                          </a:solidFill>
                          <a:effectLst/>
                          <a:latin typeface="+mn-lt"/>
                          <a:ea typeface="+mn-ea"/>
                          <a:cs typeface="+mn-cs"/>
                        </a:rPr>
                        <a:t>Enterobacter</a:t>
                      </a:r>
                      <a:endParaRPr lang="en-CA" dirty="0">
                        <a:solidFill>
                          <a:schemeClr val="tx1">
                            <a:lumMod val="50000"/>
                            <a:lumOff val="50000"/>
                          </a:schemeClr>
                        </a:solidFill>
                      </a:endParaRPr>
                    </a:p>
                  </a:txBody>
                  <a:tcPr/>
                </a:tc>
                <a:tc>
                  <a:txBody>
                    <a:bodyPr/>
                    <a:lstStyle/>
                    <a:p>
                      <a:r>
                        <a:rPr lang="en-US" dirty="0">
                          <a:solidFill>
                            <a:schemeClr val="tx1">
                              <a:lumMod val="50000"/>
                              <a:lumOff val="50000"/>
                            </a:schemeClr>
                          </a:solidFill>
                        </a:rPr>
                        <a:t>4.4%</a:t>
                      </a:r>
                      <a:endParaRPr lang="en-CA" dirty="0">
                        <a:solidFill>
                          <a:schemeClr val="tx1">
                            <a:lumMod val="50000"/>
                            <a:lumOff val="50000"/>
                          </a:schemeClr>
                        </a:solidFill>
                      </a:endParaRPr>
                    </a:p>
                  </a:txBody>
                  <a:tcPr/>
                </a:tc>
                <a:extLst>
                  <a:ext uri="{0D108BD9-81ED-4DB2-BD59-A6C34878D82A}">
                    <a16:rowId xmlns:a16="http://schemas.microsoft.com/office/drawing/2014/main" xmlns="" val="3916224648"/>
                  </a:ext>
                </a:extLst>
              </a:tr>
              <a:tr h="336993">
                <a:tc>
                  <a:txBody>
                    <a:bodyPr/>
                    <a:lstStyle/>
                    <a:p>
                      <a:r>
                        <a:rPr lang="en-CA" i="1" dirty="0">
                          <a:solidFill>
                            <a:schemeClr val="tx1">
                              <a:lumMod val="50000"/>
                              <a:lumOff val="50000"/>
                            </a:schemeClr>
                          </a:solidFill>
                        </a:rPr>
                        <a:t>Pseudomonas aeruginosa</a:t>
                      </a:r>
                    </a:p>
                  </a:txBody>
                  <a:tcPr/>
                </a:tc>
                <a:tc>
                  <a:txBody>
                    <a:bodyPr/>
                    <a:lstStyle/>
                    <a:p>
                      <a:r>
                        <a:rPr lang="en-US" dirty="0">
                          <a:solidFill>
                            <a:schemeClr val="tx1">
                              <a:lumMod val="50000"/>
                              <a:lumOff val="50000"/>
                            </a:schemeClr>
                          </a:solidFill>
                        </a:rPr>
                        <a:t>4.0%</a:t>
                      </a:r>
                      <a:endParaRPr lang="en-CA" dirty="0">
                        <a:solidFill>
                          <a:schemeClr val="tx1">
                            <a:lumMod val="50000"/>
                            <a:lumOff val="50000"/>
                          </a:schemeClr>
                        </a:solidFill>
                      </a:endParaRPr>
                    </a:p>
                  </a:txBody>
                  <a:tcPr/>
                </a:tc>
                <a:extLst>
                  <a:ext uri="{0D108BD9-81ED-4DB2-BD59-A6C34878D82A}">
                    <a16:rowId xmlns:a16="http://schemas.microsoft.com/office/drawing/2014/main" xmlns="" val="2722965670"/>
                  </a:ext>
                </a:extLst>
              </a:tr>
              <a:tr h="308610">
                <a:tc>
                  <a:txBody>
                    <a:bodyPr/>
                    <a:lstStyle/>
                    <a:p>
                      <a:r>
                        <a:rPr lang="en-US" i="1" dirty="0">
                          <a:solidFill>
                            <a:schemeClr val="tx1">
                              <a:lumMod val="50000"/>
                              <a:lumOff val="50000"/>
                            </a:schemeClr>
                          </a:solidFill>
                        </a:rPr>
                        <a:t>Proteus, Bacteroides </a:t>
                      </a:r>
                      <a:endParaRPr lang="en-CA" i="1" dirty="0">
                        <a:solidFill>
                          <a:schemeClr val="tx1">
                            <a:lumMod val="50000"/>
                            <a:lumOff val="50000"/>
                          </a:schemeClr>
                        </a:solidFill>
                      </a:endParaRPr>
                    </a:p>
                  </a:txBody>
                  <a:tcPr/>
                </a:tc>
                <a:tc>
                  <a:txBody>
                    <a:bodyPr/>
                    <a:lstStyle/>
                    <a:p>
                      <a:r>
                        <a:rPr lang="en-US" dirty="0">
                          <a:solidFill>
                            <a:schemeClr val="tx1">
                              <a:lumMod val="50000"/>
                              <a:lumOff val="50000"/>
                            </a:schemeClr>
                          </a:solidFill>
                        </a:rPr>
                        <a:t>1.3%</a:t>
                      </a:r>
                      <a:endParaRPr lang="en-CA" dirty="0">
                        <a:solidFill>
                          <a:schemeClr val="tx1">
                            <a:lumMod val="50000"/>
                            <a:lumOff val="50000"/>
                          </a:schemeClr>
                        </a:solidFill>
                      </a:endParaRPr>
                    </a:p>
                  </a:txBody>
                  <a:tcPr/>
                </a:tc>
                <a:extLst>
                  <a:ext uri="{0D108BD9-81ED-4DB2-BD59-A6C34878D82A}">
                    <a16:rowId xmlns:a16="http://schemas.microsoft.com/office/drawing/2014/main" xmlns="" val="2965978757"/>
                  </a:ext>
                </a:extLst>
              </a:tr>
              <a:tr h="336993">
                <a:tc>
                  <a:txBody>
                    <a:bodyPr/>
                    <a:lstStyle/>
                    <a:p>
                      <a:r>
                        <a:rPr lang="en-US" i="1" dirty="0">
                          <a:solidFill>
                            <a:schemeClr val="tx1">
                              <a:lumMod val="50000"/>
                              <a:lumOff val="50000"/>
                            </a:schemeClr>
                          </a:solidFill>
                        </a:rPr>
                        <a:t>Candida albicans</a:t>
                      </a:r>
                      <a:endParaRPr lang="en-CA" i="1" dirty="0">
                        <a:solidFill>
                          <a:schemeClr val="tx1">
                            <a:lumMod val="50000"/>
                            <a:lumOff val="50000"/>
                          </a:schemeClr>
                        </a:solidFill>
                      </a:endParaRPr>
                    </a:p>
                  </a:txBody>
                  <a:tcPr/>
                </a:tc>
                <a:tc>
                  <a:txBody>
                    <a:bodyPr/>
                    <a:lstStyle/>
                    <a:p>
                      <a:r>
                        <a:rPr lang="en-US" dirty="0">
                          <a:solidFill>
                            <a:schemeClr val="tx1">
                              <a:lumMod val="50000"/>
                              <a:lumOff val="50000"/>
                            </a:schemeClr>
                          </a:solidFill>
                        </a:rPr>
                        <a:t>6.0%</a:t>
                      </a:r>
                      <a:endParaRPr lang="en-CA" dirty="0">
                        <a:solidFill>
                          <a:schemeClr val="tx1">
                            <a:lumMod val="50000"/>
                            <a:lumOff val="50000"/>
                          </a:schemeClr>
                        </a:solidFill>
                      </a:endParaRPr>
                    </a:p>
                  </a:txBody>
                  <a:tcPr/>
                </a:tc>
                <a:extLst>
                  <a:ext uri="{0D108BD9-81ED-4DB2-BD59-A6C34878D82A}">
                    <a16:rowId xmlns:a16="http://schemas.microsoft.com/office/drawing/2014/main" xmlns="" val="1412067862"/>
                  </a:ext>
                </a:extLst>
              </a:tr>
              <a:tr h="336993">
                <a:tc>
                  <a:txBody>
                    <a:bodyPr/>
                    <a:lstStyle/>
                    <a:p>
                      <a:r>
                        <a:rPr lang="en-US" i="1" dirty="0">
                          <a:solidFill>
                            <a:schemeClr val="tx1">
                              <a:lumMod val="50000"/>
                              <a:lumOff val="50000"/>
                            </a:schemeClr>
                          </a:solidFill>
                        </a:rPr>
                        <a:t>Candida Species</a:t>
                      </a:r>
                      <a:endParaRPr lang="en-CA" i="1" dirty="0">
                        <a:solidFill>
                          <a:schemeClr val="tx1">
                            <a:lumMod val="50000"/>
                            <a:lumOff val="50000"/>
                          </a:schemeClr>
                        </a:solidFill>
                      </a:endParaRPr>
                    </a:p>
                  </a:txBody>
                  <a:tcPr/>
                </a:tc>
                <a:tc>
                  <a:txBody>
                    <a:bodyPr/>
                    <a:lstStyle/>
                    <a:p>
                      <a:r>
                        <a:rPr lang="en-US" dirty="0">
                          <a:solidFill>
                            <a:schemeClr val="tx1">
                              <a:lumMod val="50000"/>
                              <a:lumOff val="50000"/>
                            </a:schemeClr>
                          </a:solidFill>
                        </a:rPr>
                        <a:t>4.9%</a:t>
                      </a:r>
                      <a:endParaRPr lang="en-CA" dirty="0">
                        <a:solidFill>
                          <a:schemeClr val="tx1">
                            <a:lumMod val="50000"/>
                            <a:lumOff val="50000"/>
                          </a:schemeClr>
                        </a:solidFill>
                      </a:endParaRPr>
                    </a:p>
                  </a:txBody>
                  <a:tcPr/>
                </a:tc>
                <a:extLst>
                  <a:ext uri="{0D108BD9-81ED-4DB2-BD59-A6C34878D82A}">
                    <a16:rowId xmlns:a16="http://schemas.microsoft.com/office/drawing/2014/main" xmlns="" val="2165105038"/>
                  </a:ext>
                </a:extLst>
              </a:tr>
              <a:tr h="0">
                <a:tc>
                  <a:txBody>
                    <a:bodyPr/>
                    <a:lstStyle/>
                    <a:p>
                      <a:endParaRPr lang="en-CA" sz="200" i="1" dirty="0"/>
                    </a:p>
                  </a:txBody>
                  <a:tcPr/>
                </a:tc>
                <a:tc>
                  <a:txBody>
                    <a:bodyPr/>
                    <a:lstStyle/>
                    <a:p>
                      <a:endParaRPr lang="en-CA" sz="200" dirty="0"/>
                    </a:p>
                  </a:txBody>
                  <a:tcPr/>
                </a:tc>
                <a:extLst>
                  <a:ext uri="{0D108BD9-81ED-4DB2-BD59-A6C34878D82A}">
                    <a16:rowId xmlns:a16="http://schemas.microsoft.com/office/drawing/2014/main" xmlns="" val="2617355483"/>
                  </a:ext>
                </a:extLst>
              </a:tr>
              <a:tr h="336993">
                <a:tc>
                  <a:txBody>
                    <a:bodyPr/>
                    <a:lstStyle/>
                    <a:p>
                      <a:r>
                        <a:rPr lang="en-US" i="1" dirty="0">
                          <a:solidFill>
                            <a:schemeClr val="tx1">
                              <a:lumMod val="50000"/>
                              <a:lumOff val="50000"/>
                            </a:schemeClr>
                          </a:solidFill>
                        </a:rPr>
                        <a:t>Other Pathogens</a:t>
                      </a:r>
                      <a:endParaRPr lang="en-CA" i="1" dirty="0">
                        <a:solidFill>
                          <a:schemeClr val="tx1">
                            <a:lumMod val="50000"/>
                            <a:lumOff val="50000"/>
                          </a:schemeClr>
                        </a:solidFill>
                      </a:endParaRPr>
                    </a:p>
                  </a:txBody>
                  <a:tcPr/>
                </a:tc>
                <a:tc>
                  <a:txBody>
                    <a:bodyPr/>
                    <a:lstStyle/>
                    <a:p>
                      <a:r>
                        <a:rPr lang="en-US" dirty="0">
                          <a:solidFill>
                            <a:schemeClr val="tx1">
                              <a:lumMod val="50000"/>
                              <a:lumOff val="50000"/>
                            </a:schemeClr>
                          </a:solidFill>
                        </a:rPr>
                        <a:t>14.6%</a:t>
                      </a:r>
                      <a:endParaRPr lang="en-CA" dirty="0">
                        <a:solidFill>
                          <a:schemeClr val="tx1">
                            <a:lumMod val="50000"/>
                            <a:lumOff val="50000"/>
                          </a:schemeClr>
                        </a:solidFill>
                      </a:endParaRPr>
                    </a:p>
                  </a:txBody>
                  <a:tcPr/>
                </a:tc>
                <a:extLst>
                  <a:ext uri="{0D108BD9-81ED-4DB2-BD59-A6C34878D82A}">
                    <a16:rowId xmlns:a16="http://schemas.microsoft.com/office/drawing/2014/main" xmlns="" val="3841251322"/>
                  </a:ext>
                </a:extLst>
              </a:tr>
            </a:tbl>
          </a:graphicData>
        </a:graphic>
      </p:graphicFrame>
      <p:sp>
        <p:nvSpPr>
          <p:cNvPr id="6" name="TextBox 5"/>
          <p:cNvSpPr txBox="1"/>
          <p:nvPr/>
        </p:nvSpPr>
        <p:spPr>
          <a:xfrm>
            <a:off x="9063991" y="4469785"/>
            <a:ext cx="2937509" cy="2400657"/>
          </a:xfrm>
          <a:prstGeom prst="rect">
            <a:avLst/>
          </a:prstGeom>
          <a:noFill/>
        </p:spPr>
        <p:txBody>
          <a:bodyPr wrap="square" rtlCol="0">
            <a:spAutoFit/>
          </a:bodyPr>
          <a:lstStyle/>
          <a:p>
            <a:r>
              <a:rPr lang="en-CA" sz="1200" dirty="0">
                <a:hlinkClick r:id="rId3"/>
              </a:rPr>
              <a:t>Antimicrobial-Resistant Pathogens Associated With Healthcare-Associated Infections: Summary of Data Reported to the National Healthcare Safety Network at the Centers for Disease Control and Prevention, 2011–2014 | Infection Control &amp; Hospital Epidemiology | Cambridge Core</a:t>
            </a:r>
            <a:endParaRPr lang="en-CA" sz="1200" dirty="0"/>
          </a:p>
          <a:p>
            <a:endParaRPr lang="en-US" sz="1200" dirty="0"/>
          </a:p>
          <a:p>
            <a:r>
              <a:rPr lang="en-US" sz="1200" dirty="0">
                <a:solidFill>
                  <a:srgbClr val="FF0000"/>
                </a:solidFill>
              </a:rPr>
              <a:t>*</a:t>
            </a:r>
            <a:r>
              <a:rPr lang="en-US" sz="1200" dirty="0"/>
              <a:t> </a:t>
            </a:r>
            <a:r>
              <a:rPr lang="en-CA" sz="1200" dirty="0">
                <a:hlinkClick r:id="rId4"/>
              </a:rPr>
              <a:t>Device-associated infections in Canadian acute care hospitals from 2009 to 2018, CCDR 46(11/12) - Canada.ca</a:t>
            </a:r>
            <a:endParaRPr lang="en-CA" sz="1200" b="1" dirty="0"/>
          </a:p>
          <a:p>
            <a:endParaRPr lang="en-CA" dirty="0"/>
          </a:p>
        </p:txBody>
      </p:sp>
      <p:sp>
        <p:nvSpPr>
          <p:cNvPr id="10" name="TextBox 9"/>
          <p:cNvSpPr txBox="1"/>
          <p:nvPr/>
        </p:nvSpPr>
        <p:spPr>
          <a:xfrm>
            <a:off x="2034923" y="-83642"/>
            <a:ext cx="8775700" cy="707886"/>
          </a:xfrm>
          <a:prstGeom prst="rect">
            <a:avLst/>
          </a:prstGeom>
          <a:noFill/>
        </p:spPr>
        <p:txBody>
          <a:bodyPr wrap="square" rtlCol="0">
            <a:spAutoFit/>
          </a:bodyPr>
          <a:lstStyle/>
          <a:p>
            <a:r>
              <a:rPr lang="en-US" sz="4000" dirty="0">
                <a:solidFill>
                  <a:srgbClr val="A01123"/>
                </a:solidFill>
              </a:rPr>
              <a:t>Most Common Pathogens in BSIs </a:t>
            </a:r>
            <a:endParaRPr lang="en-CA" sz="4000" dirty="0"/>
          </a:p>
        </p:txBody>
      </p:sp>
      <p:sp>
        <p:nvSpPr>
          <p:cNvPr id="5" name="TextBox 4"/>
          <p:cNvSpPr txBox="1"/>
          <p:nvPr/>
        </p:nvSpPr>
        <p:spPr>
          <a:xfrm>
            <a:off x="7086600" y="825579"/>
            <a:ext cx="1554480" cy="5078313"/>
          </a:xfrm>
          <a:prstGeom prst="rect">
            <a:avLst/>
          </a:prstGeom>
          <a:noFill/>
          <a:ln w="28575">
            <a:solidFill>
              <a:srgbClr val="0070C0"/>
            </a:solidFill>
          </a:ln>
        </p:spPr>
        <p:txBody>
          <a:bodyPr wrap="square" rtlCol="0">
            <a:spAutoFit/>
          </a:bodyPr>
          <a:lstStyle/>
          <a:p>
            <a:r>
              <a:rPr lang="en-CA" b="1" dirty="0"/>
              <a:t>Canada 2021:</a:t>
            </a:r>
          </a:p>
          <a:p>
            <a:endParaRPr lang="en-CA" b="1" dirty="0"/>
          </a:p>
          <a:p>
            <a:r>
              <a:rPr lang="en-CA" b="1" dirty="0"/>
              <a:t>23.4%</a:t>
            </a:r>
          </a:p>
          <a:p>
            <a:endParaRPr lang="en-CA" b="1" dirty="0"/>
          </a:p>
          <a:p>
            <a:endParaRPr lang="en-CA" b="1" dirty="0"/>
          </a:p>
          <a:p>
            <a:r>
              <a:rPr lang="en-CA" b="1" dirty="0"/>
              <a:t>25.4%</a:t>
            </a:r>
          </a:p>
          <a:p>
            <a:endParaRPr lang="en-CA" b="1" dirty="0"/>
          </a:p>
          <a:p>
            <a:endParaRPr lang="en-CA" b="1" dirty="0"/>
          </a:p>
          <a:p>
            <a:endParaRPr lang="en-CA" b="1" dirty="0"/>
          </a:p>
          <a:p>
            <a:endParaRPr lang="en-CA" b="1" dirty="0"/>
          </a:p>
          <a:p>
            <a:endParaRPr lang="en-CA" b="1" dirty="0"/>
          </a:p>
          <a:p>
            <a:endParaRPr lang="en-CA" b="1" dirty="0"/>
          </a:p>
          <a:p>
            <a:endParaRPr lang="en-CA" b="1" dirty="0"/>
          </a:p>
          <a:p>
            <a:endParaRPr lang="en-CA" b="1" dirty="0"/>
          </a:p>
          <a:p>
            <a:endParaRPr lang="en-CA" b="1" dirty="0"/>
          </a:p>
          <a:p>
            <a:endParaRPr lang="en-CA" b="1" dirty="0"/>
          </a:p>
          <a:p>
            <a:endParaRPr lang="en-CA" b="1" dirty="0"/>
          </a:p>
          <a:p>
            <a:r>
              <a:rPr lang="en-CA" b="1" dirty="0"/>
              <a:t>8%</a:t>
            </a:r>
          </a:p>
        </p:txBody>
      </p:sp>
    </p:spTree>
    <p:extLst>
      <p:ext uri="{BB962C8B-B14F-4D97-AF65-F5344CB8AC3E}">
        <p14:creationId xmlns:p14="http://schemas.microsoft.com/office/powerpoint/2010/main" val="34192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CVAA IPAC CONFERENCE THEME" val="X0kWzDoc"/>
  <p:tag name="ARTICULATE_DESIGN_ID_TEXT SLIDE WHITE" val="d1JUS26v"/>
  <p:tag name="ARTICULATE_DESIGN_ID_TEXT SLIDE BLUE" val="GCexgYy1"/>
  <p:tag name="ARTICULATE_DESIGN_ID_SECONDARY PAGE" val="AUKpupsk"/>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ELAPSEDTIME" val="99.0"/>
  <p:tag name="ARTICULATE_SLIDE_GUID" val="ded340b6-f141-4dd6-9e76-18acd8a3cdde"/>
  <p:tag name="ARTICULATE_SLIDE_NAV" val="3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ELAPSEDTIME" val="100.4"/>
  <p:tag name="ARTICULATE_SLIDE_GUID" val="9e206e00-73f6-4339-ac11-c047eaaae13a"/>
  <p:tag name="ARTICULATE_SLIDE_NAV" val="26"/>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18"/>
  <p:tag name="MARGIN_2" val="54"/>
  <p:tag name="MARGIN_3" val="90"/>
  <p:tag name="MARGIN_4" val="126"/>
  <p:tag name="MARGIN_5" val="162"/>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VAA IPAC Conferen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xt Slide Wh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3973</TotalTime>
  <Words>7179</Words>
  <Application>Microsoft Office PowerPoint</Application>
  <PresentationFormat>Custom</PresentationFormat>
  <Paragraphs>815</Paragraphs>
  <Slides>65</Slides>
  <Notes>46</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CVAA IPAC Conference Theme</vt:lpstr>
      <vt:lpstr>Text Slide White</vt:lpstr>
      <vt:lpstr>Office Theme</vt:lpstr>
      <vt:lpstr>PowerPoint Presentation</vt:lpstr>
      <vt:lpstr>Introduction</vt:lpstr>
      <vt:lpstr>Objectives</vt:lpstr>
      <vt:lpstr>Impact of catheter-related bloodstream infections</vt:lpstr>
      <vt:lpstr>Cost of BSIs</vt:lpstr>
      <vt:lpstr>Increased CLABSI Rates during COVID-19 pandemic</vt:lpstr>
      <vt:lpstr>Canadian Data</vt:lpstr>
      <vt:lpstr>Canadian Data – Organisms</vt:lpstr>
      <vt:lpstr>         </vt:lpstr>
      <vt:lpstr>Pathogenesis</vt:lpstr>
      <vt:lpstr>Risk Factors for BSI</vt:lpstr>
      <vt:lpstr>Independent Risk Factors</vt:lpstr>
      <vt:lpstr>Risk Factors – General Patient-related</vt:lpstr>
      <vt:lpstr>Risk Factors – Catheter/Device-related</vt:lpstr>
      <vt:lpstr>BSI Rates related to type of device</vt:lpstr>
      <vt:lpstr>Microbe-related factors</vt:lpstr>
      <vt:lpstr>Host-microbe-device Risk Factors</vt:lpstr>
      <vt:lpstr>Definition of a catheter-related bloodstream infection</vt:lpstr>
      <vt:lpstr>Classification of catheter-related bacterium (CRB)</vt:lpstr>
      <vt:lpstr>Definitions of a CLABSI – Surveillance definition</vt:lpstr>
      <vt:lpstr>Blood culture requirements</vt:lpstr>
      <vt:lpstr>Clinical signs and symptoms of infection</vt:lpstr>
      <vt:lpstr> Algorithm for Diagnosis &amp; Management of CR-BSI</vt:lpstr>
      <vt:lpstr>Strategies to Prevent CRI</vt:lpstr>
      <vt:lpstr>Patient Safety Campaigns</vt:lpstr>
      <vt:lpstr>Don Berwick (2004):</vt:lpstr>
      <vt:lpstr>Safer Healthcare Now!/Quebec Campaign: Together, let's improve healthcare safety!</vt:lpstr>
      <vt:lpstr>Essential Components of ‘Bundles’</vt:lpstr>
      <vt:lpstr>Sterile or Antiseptic?</vt:lpstr>
      <vt:lpstr> </vt:lpstr>
      <vt:lpstr>What now?</vt:lpstr>
      <vt:lpstr>SHEA/IDSA/APIC Practice Recommendation – Strategies to prevent central-line associated blood stream infections in acute-care hospitals: 2022 Update </vt:lpstr>
      <vt:lpstr>SHEA update 2022 – Essential practices</vt:lpstr>
      <vt:lpstr>SHEA update 2022 – Essential practices</vt:lpstr>
      <vt:lpstr>Disinfecting solution- Chlorhexidine</vt:lpstr>
      <vt:lpstr>CHG patch or Tegaderm CHG</vt:lpstr>
      <vt:lpstr>SHEA update 2022 – Additional approaches</vt:lpstr>
      <vt:lpstr>SHEA update 2022 – Don’ts</vt:lpstr>
      <vt:lpstr>SHEA update 2022 – Unresolved</vt:lpstr>
      <vt:lpstr>PowerPoint Presentation</vt:lpstr>
      <vt:lpstr>SHEA/IDSA/APIC PR – Hand Hygiene - 2023</vt:lpstr>
      <vt:lpstr>SHEA/IDSA/APIC PR – HH cont’d</vt:lpstr>
      <vt:lpstr>SHEA/IDSA/APIC - HH – Additional Approaches</vt:lpstr>
      <vt:lpstr>SHEA/IDSA/APIC - HH – Don’ts</vt:lpstr>
      <vt:lpstr>Recommended Frequencies - updated</vt:lpstr>
      <vt:lpstr>Tracking CLABSI/PLABSI</vt:lpstr>
      <vt:lpstr>Surveillance Rate Measurements</vt:lpstr>
      <vt:lpstr>Auditing and Benchmarking</vt:lpstr>
      <vt:lpstr>Auditing of practices</vt:lpstr>
      <vt:lpstr>Auditing of practices</vt:lpstr>
      <vt:lpstr>Plan-Do-Study-Act (PDSA) Cycle</vt:lpstr>
      <vt:lpstr>Sample Forms From IHI</vt:lpstr>
      <vt:lpstr>Daily Goals ICU</vt:lpstr>
      <vt:lpstr>Peripheral Intravenous Line Infections</vt:lpstr>
      <vt:lpstr>Risk factors</vt:lpstr>
      <vt:lpstr>Central venous catheter-related infection – back to basics - Mervyn Mer (2022)</vt:lpstr>
      <vt:lpstr>Summary</vt:lpstr>
      <vt:lpstr>References</vt:lpstr>
      <vt:lpstr>References cont’d</vt:lpstr>
      <vt:lpstr>References cont’d</vt:lpstr>
      <vt:lpstr>References cont’d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Labots</dc:creator>
  <cp:lastModifiedBy>Windows User</cp:lastModifiedBy>
  <cp:revision>176</cp:revision>
  <dcterms:created xsi:type="dcterms:W3CDTF">2023-02-13T20:00:09Z</dcterms:created>
  <dcterms:modified xsi:type="dcterms:W3CDTF">2023-12-12T15:56:31Z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879E9E4F-BD91-405F-95C9-2F3E66035B6B</vt:lpwstr>
  </property>
  <property fmtid="{D5CDD505-2E9C-101B-9397-08002B2CF9AE}" pid="3" name="ArticulatePath">
    <vt:lpwstr>CVAA-IPAC ConferencePPT_16x9</vt:lpwstr>
  </property>
</Properties>
</file>